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4"/>
  </p:notesMasterIdLst>
  <p:sldIdLst>
    <p:sldId id="256" r:id="rId2"/>
    <p:sldId id="278" r:id="rId3"/>
    <p:sldId id="351" r:id="rId4"/>
    <p:sldId id="352" r:id="rId5"/>
    <p:sldId id="353" r:id="rId6"/>
    <p:sldId id="280" r:id="rId7"/>
    <p:sldId id="354" r:id="rId8"/>
    <p:sldId id="355" r:id="rId9"/>
    <p:sldId id="357" r:id="rId10"/>
    <p:sldId id="356" r:id="rId11"/>
    <p:sldId id="363" r:id="rId12"/>
    <p:sldId id="360" r:id="rId13"/>
    <p:sldId id="361" r:id="rId14"/>
    <p:sldId id="362" r:id="rId15"/>
    <p:sldId id="364" r:id="rId16"/>
    <p:sldId id="365" r:id="rId17"/>
    <p:sldId id="366" r:id="rId18"/>
    <p:sldId id="396" r:id="rId19"/>
    <p:sldId id="372" r:id="rId20"/>
    <p:sldId id="374" r:id="rId21"/>
    <p:sldId id="373" r:id="rId22"/>
    <p:sldId id="397" r:id="rId23"/>
    <p:sldId id="367" r:id="rId24"/>
    <p:sldId id="370" r:id="rId25"/>
    <p:sldId id="368" r:id="rId26"/>
    <p:sldId id="369" r:id="rId27"/>
    <p:sldId id="371" r:id="rId28"/>
    <p:sldId id="375" r:id="rId29"/>
    <p:sldId id="376" r:id="rId30"/>
    <p:sldId id="383" r:id="rId31"/>
    <p:sldId id="377" r:id="rId32"/>
    <p:sldId id="378" r:id="rId33"/>
    <p:sldId id="380" r:id="rId34"/>
    <p:sldId id="379" r:id="rId35"/>
    <p:sldId id="381" r:id="rId36"/>
    <p:sldId id="385" r:id="rId37"/>
    <p:sldId id="382" r:id="rId38"/>
    <p:sldId id="384" r:id="rId39"/>
    <p:sldId id="392" r:id="rId40"/>
    <p:sldId id="389" r:id="rId41"/>
    <p:sldId id="388" r:id="rId42"/>
    <p:sldId id="387" r:id="rId43"/>
    <p:sldId id="386" r:id="rId44"/>
    <p:sldId id="390" r:id="rId45"/>
    <p:sldId id="393" r:id="rId46"/>
    <p:sldId id="394" r:id="rId47"/>
    <p:sldId id="391" r:id="rId48"/>
    <p:sldId id="346" r:id="rId49"/>
    <p:sldId id="358" r:id="rId50"/>
    <p:sldId id="284" r:id="rId51"/>
    <p:sldId id="359" r:id="rId52"/>
    <p:sldId id="277" r:id="rId53"/>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6"/>
    <a:srgbClr val="003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5064"/>
  </p:normalViewPr>
  <p:slideViewPr>
    <p:cSldViewPr>
      <p:cViewPr varScale="1">
        <p:scale>
          <a:sx n="152" d="100"/>
          <a:sy n="152" d="100"/>
        </p:scale>
        <p:origin x="608" y="176"/>
      </p:cViewPr>
      <p:guideLst>
        <p:guide orient="horz" pos="2880"/>
        <p:guide pos="2160"/>
      </p:guideLst>
    </p:cSldViewPr>
  </p:slideViewPr>
  <p:outlineViewPr>
    <p:cViewPr>
      <p:scale>
        <a:sx n="33" d="100"/>
        <a:sy n="33" d="100"/>
      </p:scale>
      <p:origin x="0" y="-121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FC4E716C-ECF9-7849-989B-EE85B97CBBD7}" type="datetimeFigureOut">
              <a:rPr lang="en-US" smtClean="0"/>
              <a:t>5/10/26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2AF4267-DB0D-CC47-B461-22F65216A3D2}" type="slidenum">
              <a:rPr lang="en-US" smtClean="0"/>
              <a:t>‹#›</a:t>
            </a:fld>
            <a:endParaRPr lang="en-US"/>
          </a:p>
        </p:txBody>
      </p:sp>
    </p:spTree>
    <p:extLst>
      <p:ext uri="{BB962C8B-B14F-4D97-AF65-F5344CB8AC3E}">
        <p14:creationId xmlns:p14="http://schemas.microsoft.com/office/powerpoint/2010/main" val="288743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fld id="{6297C1F0-E2F4-D549-AC58-8D2ABEB05089}" type="slidenum">
              <a:rPr lang="en-US" smtClean="0"/>
              <a:t>3</a:t>
            </a:fld>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3</a:t>
            </a:fld>
            <a:endParaRPr lang="en-US"/>
          </a:p>
        </p:txBody>
      </p:sp>
    </p:spTree>
    <p:extLst>
      <p:ext uri="{BB962C8B-B14F-4D97-AF65-F5344CB8AC3E}">
        <p14:creationId xmlns:p14="http://schemas.microsoft.com/office/powerpoint/2010/main" val="23011595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36</a:t>
            </a:fld>
            <a:endParaRPr lang="en-US"/>
          </a:p>
        </p:txBody>
      </p:sp>
    </p:spTree>
    <p:extLst>
      <p:ext uri="{BB962C8B-B14F-4D97-AF65-F5344CB8AC3E}">
        <p14:creationId xmlns:p14="http://schemas.microsoft.com/office/powerpoint/2010/main" val="1684623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48</a:t>
            </a:fld>
            <a:endParaRPr lang="en-US"/>
          </a:p>
        </p:txBody>
      </p:sp>
    </p:spTree>
    <p:extLst>
      <p:ext uri="{BB962C8B-B14F-4D97-AF65-F5344CB8AC3E}">
        <p14:creationId xmlns:p14="http://schemas.microsoft.com/office/powerpoint/2010/main" val="276571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5</a:t>
            </a:fld>
            <a:endParaRPr lang="en-US"/>
          </a:p>
        </p:txBody>
      </p:sp>
    </p:spTree>
    <p:extLst>
      <p:ext uri="{BB962C8B-B14F-4D97-AF65-F5344CB8AC3E}">
        <p14:creationId xmlns:p14="http://schemas.microsoft.com/office/powerpoint/2010/main" val="96127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7</a:t>
            </a:fld>
            <a:endParaRPr lang="en-US"/>
          </a:p>
        </p:txBody>
      </p:sp>
    </p:spTree>
    <p:extLst>
      <p:ext uri="{BB962C8B-B14F-4D97-AF65-F5344CB8AC3E}">
        <p14:creationId xmlns:p14="http://schemas.microsoft.com/office/powerpoint/2010/main" val="298112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8</a:t>
            </a:fld>
            <a:endParaRPr lang="en-US"/>
          </a:p>
        </p:txBody>
      </p:sp>
    </p:spTree>
    <p:extLst>
      <p:ext uri="{BB962C8B-B14F-4D97-AF65-F5344CB8AC3E}">
        <p14:creationId xmlns:p14="http://schemas.microsoft.com/office/powerpoint/2010/main" val="3299957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12</a:t>
            </a:fld>
            <a:endParaRPr lang="en-US"/>
          </a:p>
        </p:txBody>
      </p:sp>
    </p:spTree>
    <p:extLst>
      <p:ext uri="{BB962C8B-B14F-4D97-AF65-F5344CB8AC3E}">
        <p14:creationId xmlns:p14="http://schemas.microsoft.com/office/powerpoint/2010/main" val="545082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21</a:t>
            </a:fld>
            <a:endParaRPr lang="en-US"/>
          </a:p>
        </p:txBody>
      </p:sp>
    </p:spTree>
    <p:extLst>
      <p:ext uri="{BB962C8B-B14F-4D97-AF65-F5344CB8AC3E}">
        <p14:creationId xmlns:p14="http://schemas.microsoft.com/office/powerpoint/2010/main" val="379980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22</a:t>
            </a:fld>
            <a:endParaRPr lang="en-US"/>
          </a:p>
        </p:txBody>
      </p:sp>
    </p:spTree>
    <p:extLst>
      <p:ext uri="{BB962C8B-B14F-4D97-AF65-F5344CB8AC3E}">
        <p14:creationId xmlns:p14="http://schemas.microsoft.com/office/powerpoint/2010/main" val="4227478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29</a:t>
            </a:fld>
            <a:endParaRPr lang="en-US"/>
          </a:p>
        </p:txBody>
      </p:sp>
    </p:spTree>
    <p:extLst>
      <p:ext uri="{BB962C8B-B14F-4D97-AF65-F5344CB8AC3E}">
        <p14:creationId xmlns:p14="http://schemas.microsoft.com/office/powerpoint/2010/main" val="1628652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un gas, </a:t>
            </a:r>
            <a:r>
              <a:rPr lang="en-US" b="1" dirty="0"/>
              <a:t>mobility</a:t>
            </a:r>
            <a:r>
              <a:rPr lang="en-US" dirty="0"/>
              <a:t> e </a:t>
            </a:r>
            <a:r>
              <a:rPr lang="en-US" b="1" dirty="0"/>
              <a:t>drift velocity</a:t>
            </a:r>
            <a:r>
              <a:rPr lang="en-US" dirty="0"/>
              <a:t> </a:t>
            </a:r>
            <a:r>
              <a:rPr lang="en-US" dirty="0" err="1"/>
              <a:t>descrivono</a:t>
            </a:r>
            <a:r>
              <a:rPr lang="en-US" dirty="0"/>
              <a:t> lo </a:t>
            </a:r>
            <a:r>
              <a:rPr lang="en-US" dirty="0" err="1"/>
              <a:t>stesso</a:t>
            </a:r>
            <a:r>
              <a:rPr lang="en-US" dirty="0"/>
              <a:t> </a:t>
            </a:r>
            <a:r>
              <a:rPr lang="en-US" dirty="0" err="1"/>
              <a:t>fenomeno</a:t>
            </a:r>
            <a:r>
              <a:rPr lang="en-US" dirty="0"/>
              <a:t> (moto </a:t>
            </a:r>
            <a:r>
              <a:rPr lang="en-US" dirty="0" err="1"/>
              <a:t>ordinato</a:t>
            </a:r>
            <a:r>
              <a:rPr lang="en-US" dirty="0"/>
              <a:t> di </a:t>
            </a:r>
            <a:r>
              <a:rPr lang="en-US" dirty="0" err="1"/>
              <a:t>elettroni</a:t>
            </a:r>
            <a:r>
              <a:rPr lang="en-US" dirty="0"/>
              <a:t>/</a:t>
            </a:r>
            <a:r>
              <a:rPr lang="en-US" dirty="0" err="1"/>
              <a:t>ioni</a:t>
            </a:r>
            <a:r>
              <a:rPr lang="en-US" dirty="0"/>
              <a:t> in un campo </a:t>
            </a:r>
            <a:r>
              <a:rPr lang="en-US" dirty="0" err="1"/>
              <a:t>elettrico</a:t>
            </a:r>
            <a:r>
              <a:rPr lang="en-US" dirty="0"/>
              <a:t>), ma a </a:t>
            </a:r>
            <a:r>
              <a:rPr lang="en-US" dirty="0" err="1"/>
              <a:t>livelli</a:t>
            </a:r>
            <a:r>
              <a:rPr lang="en-US" dirty="0"/>
              <a:t> </a:t>
            </a:r>
            <a:r>
              <a:rPr lang="en-US" dirty="0" err="1"/>
              <a:t>diversi</a:t>
            </a:r>
            <a:r>
              <a:rPr lang="en-US" dirty="0"/>
              <a:t>.</a:t>
            </a:r>
          </a:p>
          <a:p>
            <a:r>
              <a:rPr lang="en-US" b="1" dirty="0"/>
              <a:t>Drift velocity</a:t>
            </a:r>
            <a:r>
              <a:rPr lang="en-US" dirty="0"/>
              <a:t> </a:t>
            </a:r>
            <a:r>
              <a:rPr lang="en-US" dirty="0" err="1"/>
              <a:t>è</a:t>
            </a:r>
            <a:r>
              <a:rPr lang="en-US" dirty="0"/>
              <a:t> la </a:t>
            </a:r>
            <a:r>
              <a:rPr lang="en-US" dirty="0" err="1"/>
              <a:t>velocità</a:t>
            </a:r>
            <a:r>
              <a:rPr lang="en-US" dirty="0"/>
              <a:t> media di </a:t>
            </a:r>
            <a:r>
              <a:rPr lang="en-US" dirty="0" err="1"/>
              <a:t>deriva</a:t>
            </a:r>
            <a:r>
              <a:rPr lang="en-US" dirty="0"/>
              <a:t> </a:t>
            </a:r>
            <a:r>
              <a:rPr lang="en-US" dirty="0" err="1"/>
              <a:t>della</a:t>
            </a:r>
            <a:r>
              <a:rPr lang="en-US" dirty="0"/>
              <a:t> </a:t>
            </a:r>
            <a:r>
              <a:rPr lang="en-US" dirty="0" err="1"/>
              <a:t>particella</a:t>
            </a:r>
            <a:r>
              <a:rPr lang="en-US" dirty="0"/>
              <a:t> sotto </a:t>
            </a:r>
            <a:r>
              <a:rPr lang="en-US" dirty="0" err="1"/>
              <a:t>l’azione</a:t>
            </a:r>
            <a:r>
              <a:rPr lang="en-US" dirty="0"/>
              <a:t> del campo </a:t>
            </a:r>
            <a:r>
              <a:rPr lang="en-US" dirty="0" err="1"/>
              <a:t>elettrico</a:t>
            </a:r>
            <a:r>
              <a:rPr lang="en-US" dirty="0"/>
              <a:t>. </a:t>
            </a:r>
            <a:r>
              <a:rPr lang="en-US" dirty="0" err="1"/>
              <a:t>È</a:t>
            </a:r>
            <a:r>
              <a:rPr lang="en-US" dirty="0"/>
              <a:t> </a:t>
            </a:r>
            <a:r>
              <a:rPr lang="en-US" dirty="0" err="1"/>
              <a:t>una</a:t>
            </a:r>
            <a:r>
              <a:rPr lang="en-US" dirty="0"/>
              <a:t> </a:t>
            </a:r>
            <a:r>
              <a:rPr lang="en-US" dirty="0" err="1"/>
              <a:t>quantità</a:t>
            </a:r>
            <a:r>
              <a:rPr lang="en-US" dirty="0"/>
              <a:t> </a:t>
            </a:r>
            <a:r>
              <a:rPr lang="en-US" dirty="0" err="1"/>
              <a:t>fisica</a:t>
            </a:r>
            <a:r>
              <a:rPr lang="en-US" dirty="0"/>
              <a:t> con </a:t>
            </a:r>
            <a:r>
              <a:rPr lang="en-US" dirty="0" err="1"/>
              <a:t>unità</a:t>
            </a:r>
            <a:r>
              <a:rPr lang="en-US" dirty="0"/>
              <a:t> di </a:t>
            </a:r>
            <a:r>
              <a:rPr lang="en-US" dirty="0" err="1"/>
              <a:t>velocità</a:t>
            </a:r>
            <a:r>
              <a:rPr lang="en-US" dirty="0"/>
              <a:t> (m/s) e </a:t>
            </a:r>
            <a:r>
              <a:rPr lang="en-US" dirty="0" err="1"/>
              <a:t>dipende</a:t>
            </a:r>
            <a:r>
              <a:rPr lang="en-US" dirty="0"/>
              <a:t> </a:t>
            </a:r>
            <a:r>
              <a:rPr lang="en-US" dirty="0" err="1"/>
              <a:t>direttamente</a:t>
            </a:r>
            <a:r>
              <a:rPr lang="en-US" dirty="0"/>
              <a:t> dal campo </a:t>
            </a:r>
            <a:r>
              <a:rPr lang="en-US" dirty="0" err="1"/>
              <a:t>elettrico</a:t>
            </a:r>
            <a:r>
              <a:rPr lang="en-US" dirty="0"/>
              <a:t> </a:t>
            </a:r>
            <a:r>
              <a:rPr lang="en-US" dirty="0" err="1"/>
              <a:t>applicato</a:t>
            </a:r>
            <a:r>
              <a:rPr lang="en-US" dirty="0"/>
              <a:t>:</a:t>
            </a:r>
          </a:p>
          <a:p>
            <a:r>
              <a:rPr lang="en-US" dirty="0" err="1"/>
              <a:t>vdv_dvd</a:t>
            </a:r>
            <a:r>
              <a:rPr lang="en-US" dirty="0"/>
              <a:t>​ </a:t>
            </a:r>
            <a:r>
              <a:rPr lang="en-US" b="1" dirty="0"/>
              <a:t>Mobility</a:t>
            </a:r>
            <a:r>
              <a:rPr lang="en-US" dirty="0"/>
              <a:t> </a:t>
            </a:r>
            <a:r>
              <a:rPr lang="en-US" dirty="0" err="1"/>
              <a:t>invece</a:t>
            </a:r>
            <a:r>
              <a:rPr lang="en-US" dirty="0"/>
              <a:t> </a:t>
            </a:r>
            <a:r>
              <a:rPr lang="en-US" dirty="0" err="1"/>
              <a:t>è</a:t>
            </a:r>
            <a:r>
              <a:rPr lang="en-US" dirty="0"/>
              <a:t> </a:t>
            </a:r>
            <a:r>
              <a:rPr lang="en-US" dirty="0" err="1"/>
              <a:t>una</a:t>
            </a:r>
            <a:r>
              <a:rPr lang="en-US" dirty="0"/>
              <a:t> </a:t>
            </a:r>
            <a:r>
              <a:rPr lang="en-US" dirty="0" err="1"/>
              <a:t>proprietà</a:t>
            </a:r>
            <a:r>
              <a:rPr lang="en-US" dirty="0"/>
              <a:t> </a:t>
            </a:r>
            <a:r>
              <a:rPr lang="en-US" dirty="0" err="1"/>
              <a:t>intrinseca</a:t>
            </a:r>
            <a:r>
              <a:rPr lang="en-US" dirty="0"/>
              <a:t> </a:t>
            </a:r>
            <a:r>
              <a:rPr lang="en-US" dirty="0" err="1"/>
              <a:t>della</a:t>
            </a:r>
            <a:r>
              <a:rPr lang="en-US" dirty="0"/>
              <a:t> </a:t>
            </a:r>
            <a:r>
              <a:rPr lang="en-US" dirty="0" err="1"/>
              <a:t>particella</a:t>
            </a:r>
            <a:r>
              <a:rPr lang="en-US" dirty="0"/>
              <a:t> </a:t>
            </a:r>
            <a:r>
              <a:rPr lang="en-US" dirty="0" err="1"/>
              <a:t>nel</a:t>
            </a:r>
            <a:r>
              <a:rPr lang="en-US" dirty="0"/>
              <a:t> mezzo </a:t>
            </a:r>
            <a:r>
              <a:rPr lang="en-US" dirty="0" err="1"/>
              <a:t>gassoso</a:t>
            </a:r>
            <a:r>
              <a:rPr lang="en-US" dirty="0"/>
              <a:t> e </a:t>
            </a:r>
            <a:r>
              <a:rPr lang="en-US" dirty="0" err="1"/>
              <a:t>misura</a:t>
            </a:r>
            <a:r>
              <a:rPr lang="en-US" dirty="0"/>
              <a:t> “</a:t>
            </a:r>
            <a:r>
              <a:rPr lang="en-US" dirty="0" err="1"/>
              <a:t>quanto</a:t>
            </a:r>
            <a:r>
              <a:rPr lang="en-US" dirty="0"/>
              <a:t> </a:t>
            </a:r>
            <a:r>
              <a:rPr lang="en-US" dirty="0" err="1"/>
              <a:t>facilmente</a:t>
            </a:r>
            <a:r>
              <a:rPr lang="en-US" dirty="0"/>
              <a:t>” </a:t>
            </a:r>
            <a:r>
              <a:rPr lang="en-US" dirty="0" err="1"/>
              <a:t>essa</a:t>
            </a:r>
            <a:r>
              <a:rPr lang="en-US" dirty="0"/>
              <a:t> </a:t>
            </a:r>
            <a:r>
              <a:rPr lang="en-US" dirty="0" err="1"/>
              <a:t>si</a:t>
            </a:r>
            <a:r>
              <a:rPr lang="en-US" dirty="0"/>
              <a:t> </a:t>
            </a:r>
            <a:r>
              <a:rPr lang="en-US" dirty="0" err="1"/>
              <a:t>muove</a:t>
            </a:r>
            <a:r>
              <a:rPr lang="en-US" dirty="0"/>
              <a:t> </a:t>
            </a:r>
            <a:r>
              <a:rPr lang="en-US" dirty="0" err="1"/>
              <a:t>nel</a:t>
            </a:r>
            <a:r>
              <a:rPr lang="en-US" dirty="0"/>
              <a:t> gas sotto un campo </a:t>
            </a:r>
            <a:r>
              <a:rPr lang="en-US" dirty="0" err="1"/>
              <a:t>elettrico</a:t>
            </a:r>
            <a:r>
              <a:rPr lang="en-US" dirty="0"/>
              <a:t>. </a:t>
            </a:r>
            <a:r>
              <a:rPr lang="en-US" dirty="0" err="1"/>
              <a:t>È</a:t>
            </a:r>
            <a:r>
              <a:rPr lang="en-US" dirty="0"/>
              <a:t> </a:t>
            </a:r>
            <a:r>
              <a:rPr lang="en-US" dirty="0" err="1"/>
              <a:t>definita</a:t>
            </a:r>
            <a:r>
              <a:rPr lang="en-US" dirty="0"/>
              <a:t> come:</a:t>
            </a:r>
          </a:p>
          <a:p>
            <a:r>
              <a:rPr lang="el-GR" dirty="0"/>
              <a:t>μ=</a:t>
            </a:r>
            <a:r>
              <a:rPr lang="en-US" dirty="0" err="1"/>
              <a:t>vdE</a:t>
            </a:r>
            <a:r>
              <a:rPr lang="en-US" dirty="0"/>
              <a:t>\mu = \frac{</a:t>
            </a:r>
            <a:r>
              <a:rPr lang="en-US" dirty="0" err="1"/>
              <a:t>v_d</a:t>
            </a:r>
            <a:r>
              <a:rPr lang="en-US" dirty="0"/>
              <a:t>}{E}</a:t>
            </a:r>
            <a:r>
              <a:rPr lang="el-GR" dirty="0"/>
              <a:t>μ=</a:t>
            </a:r>
            <a:r>
              <a:rPr lang="en-US" dirty="0" err="1"/>
              <a:t>Evd</a:t>
            </a:r>
            <a:r>
              <a:rPr lang="en-US" dirty="0"/>
              <a:t>​​ </a:t>
            </a:r>
            <a:r>
              <a:rPr lang="en-US" dirty="0" err="1"/>
              <a:t>quindi</a:t>
            </a:r>
            <a:r>
              <a:rPr lang="en-US" dirty="0"/>
              <a:t> ha </a:t>
            </a:r>
            <a:r>
              <a:rPr lang="en-US" dirty="0" err="1"/>
              <a:t>unità</a:t>
            </a:r>
            <a:r>
              <a:rPr lang="en-US" dirty="0"/>
              <a:t> di m2/(V\</a:t>
            </a:r>
            <a:r>
              <a:rPr lang="en-US" dirty="0" err="1"/>
              <a:t>cdotps</a:t>
            </a:r>
            <a:r>
              <a:rPr lang="en-US" dirty="0"/>
              <a:t>)\text{m}^2/(\text{V·s})m2/(V\</a:t>
            </a:r>
            <a:r>
              <a:rPr lang="en-US" dirty="0" err="1"/>
              <a:t>cdotps</a:t>
            </a:r>
            <a:r>
              <a:rPr lang="en-US" dirty="0"/>
              <a:t>).</a:t>
            </a:r>
          </a:p>
          <a:p>
            <a:r>
              <a:rPr lang="en-US" b="1" dirty="0"/>
              <a:t>In </a:t>
            </a:r>
            <a:r>
              <a:rPr lang="en-US" b="1" dirty="0" err="1"/>
              <a:t>sintesi</a:t>
            </a:r>
            <a:r>
              <a:rPr lang="en-US" b="1" dirty="0"/>
              <a:t>:</a:t>
            </a:r>
          </a:p>
          <a:p>
            <a:pPr>
              <a:buFont typeface="Arial" panose="020B0604020202020204" pitchFamily="34" charset="0"/>
              <a:buChar char="•"/>
            </a:pPr>
            <a:r>
              <a:rPr lang="en-US" b="1" dirty="0"/>
              <a:t>Mobility (</a:t>
            </a:r>
            <a:r>
              <a:rPr lang="el-GR" b="1" dirty="0"/>
              <a:t>μ)</a:t>
            </a:r>
            <a:r>
              <a:rPr lang="el-GR" dirty="0"/>
              <a:t>: </a:t>
            </a:r>
            <a:r>
              <a:rPr lang="en-US" dirty="0" err="1"/>
              <a:t>caratteristica</a:t>
            </a:r>
            <a:r>
              <a:rPr lang="en-US" dirty="0"/>
              <a:t> del </a:t>
            </a:r>
            <a:r>
              <a:rPr lang="en-US" dirty="0" err="1"/>
              <a:t>sistema</a:t>
            </a:r>
            <a:r>
              <a:rPr lang="en-US" dirty="0"/>
              <a:t> gas + </a:t>
            </a:r>
            <a:r>
              <a:rPr lang="en-US" dirty="0" err="1"/>
              <a:t>particella</a:t>
            </a:r>
            <a:r>
              <a:rPr lang="en-US" dirty="0"/>
              <a:t>, </a:t>
            </a:r>
            <a:r>
              <a:rPr lang="en-US" dirty="0" err="1"/>
              <a:t>indipendente</a:t>
            </a:r>
            <a:r>
              <a:rPr lang="en-US" dirty="0"/>
              <a:t> dal campo (in prima </a:t>
            </a:r>
            <a:r>
              <a:rPr lang="en-US" dirty="0" err="1"/>
              <a:t>approssimazione</a:t>
            </a:r>
            <a:r>
              <a:rPr lang="en-US" dirty="0"/>
              <a:t>).</a:t>
            </a:r>
          </a:p>
          <a:p>
            <a:pPr>
              <a:buFont typeface="Arial" panose="020B0604020202020204" pitchFamily="34" charset="0"/>
              <a:buChar char="•"/>
            </a:pPr>
            <a:r>
              <a:rPr lang="en-US" b="1" dirty="0"/>
              <a:t>Drift velocity (</a:t>
            </a:r>
            <a:r>
              <a:rPr lang="en-US" b="1" dirty="0" err="1"/>
              <a:t>v_d</a:t>
            </a:r>
            <a:r>
              <a:rPr lang="en-US" b="1" dirty="0"/>
              <a:t>)</a:t>
            </a:r>
            <a:r>
              <a:rPr lang="en-US" dirty="0"/>
              <a:t>: </a:t>
            </a:r>
            <a:r>
              <a:rPr lang="en-US" dirty="0" err="1"/>
              <a:t>velocità</a:t>
            </a:r>
            <a:r>
              <a:rPr lang="en-US" dirty="0"/>
              <a:t> </a:t>
            </a:r>
            <a:r>
              <a:rPr lang="en-US" dirty="0" err="1"/>
              <a:t>effettiva</a:t>
            </a:r>
            <a:r>
              <a:rPr lang="en-US" dirty="0"/>
              <a:t> </a:t>
            </a:r>
            <a:r>
              <a:rPr lang="en-US" dirty="0" err="1"/>
              <a:t>risultante</a:t>
            </a:r>
            <a:r>
              <a:rPr lang="en-US" dirty="0"/>
              <a:t>, </a:t>
            </a:r>
            <a:r>
              <a:rPr lang="en-US" dirty="0" err="1"/>
              <a:t>dipendente</a:t>
            </a:r>
            <a:r>
              <a:rPr lang="en-US" dirty="0"/>
              <a:t> dal campo </a:t>
            </a:r>
            <a:r>
              <a:rPr lang="en-US" dirty="0" err="1"/>
              <a:t>elettrico</a:t>
            </a:r>
            <a:r>
              <a:rPr lang="en-US" dirty="0"/>
              <a:t>.</a:t>
            </a:r>
          </a:p>
          <a:p>
            <a:endParaRPr lang="en-US" dirty="0"/>
          </a:p>
        </p:txBody>
      </p:sp>
      <p:sp>
        <p:nvSpPr>
          <p:cNvPr id="4" name="Slide Number Placeholder 3"/>
          <p:cNvSpPr>
            <a:spLocks noGrp="1"/>
          </p:cNvSpPr>
          <p:nvPr>
            <p:ph type="sldNum" sz="quarter" idx="5"/>
          </p:nvPr>
        </p:nvSpPr>
        <p:spPr/>
        <p:txBody>
          <a:bodyPr/>
          <a:lstStyle/>
          <a:p>
            <a:fld id="{12AF4267-DB0D-CC47-B461-22F65216A3D2}" type="slidenum">
              <a:rPr lang="en-US" smtClean="0"/>
              <a:t>34</a:t>
            </a:fld>
            <a:endParaRPr lang="en-US"/>
          </a:p>
        </p:txBody>
      </p:sp>
    </p:spTree>
    <p:extLst>
      <p:ext uri="{BB962C8B-B14F-4D97-AF65-F5344CB8AC3E}">
        <p14:creationId xmlns:p14="http://schemas.microsoft.com/office/powerpoint/2010/main" val="2340809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MT"/>
                <a:cs typeface="Arial MT"/>
              </a:defRPr>
            </a:lvl1pPr>
          </a:lstStyle>
          <a:p>
            <a:pPr algn="ctr">
              <a:lnSpc>
                <a:spcPts val="1425"/>
              </a:lnSpc>
            </a:pPr>
            <a:r>
              <a:rPr lang="en-US"/>
              <a:t>M. Bianco, PhD Lectures | Gaseous Detectors | 13th-14th May 2026, Siena</a:t>
            </a:r>
            <a:endParaRPr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25th June 2023</a:t>
            </a:r>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MT"/>
                <a:cs typeface="Arial MT"/>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3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200" b="0" i="0">
                <a:solidFill>
                  <a:schemeClr val="bg1"/>
                </a:solidFill>
                <a:latin typeface="Arial MT"/>
                <a:cs typeface="Arial MT"/>
              </a:defRPr>
            </a:lvl1pPr>
          </a:lstStyle>
          <a:p>
            <a:pPr algn="ctr">
              <a:lnSpc>
                <a:spcPts val="1425"/>
              </a:lnSpc>
            </a:pPr>
            <a:r>
              <a:rPr lang="en-US"/>
              <a:t>M. Bianco, PhD Lectures | Gaseous Detectors | 13th-14th May 2026, Siena</a:t>
            </a:r>
            <a:endParaRPr spc="-15"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en-US"/>
              <a:t>25th June 2023</a:t>
            </a:r>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MT"/>
                <a:cs typeface="Arial MT"/>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39F"/>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chemeClr val="bg1"/>
                </a:solidFill>
                <a:latin typeface="Arial MT"/>
                <a:cs typeface="Arial MT"/>
              </a:defRPr>
            </a:lvl1pPr>
          </a:lstStyle>
          <a:p>
            <a:pPr algn="ctr">
              <a:lnSpc>
                <a:spcPts val="1425"/>
              </a:lnSpc>
            </a:pPr>
            <a:r>
              <a:rPr lang="en-US"/>
              <a:t>M. Bianco, PhD Lectures | Gaseous Detectors | 13th-14th May 2026, Siena</a:t>
            </a:r>
            <a:endParaRPr spc="-1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en-US"/>
              <a:t>25th June 2023</a:t>
            </a:r>
          </a:p>
        </p:txBody>
      </p:sp>
      <p:sp>
        <p:nvSpPr>
          <p:cNvPr id="7" name="Holder 7"/>
          <p:cNvSpPr>
            <a:spLocks noGrp="1"/>
          </p:cNvSpPr>
          <p:nvPr>
            <p:ph type="sldNum" sz="quarter" idx="7"/>
          </p:nvPr>
        </p:nvSpPr>
        <p:spPr/>
        <p:txBody>
          <a:bodyPr lIns="0" tIns="0" rIns="0" bIns="0"/>
          <a:lstStyle>
            <a:lvl1pPr>
              <a:defRPr sz="1000" b="0" i="0">
                <a:solidFill>
                  <a:schemeClr val="bg1"/>
                </a:solidFill>
                <a:latin typeface="Arial MT"/>
                <a:cs typeface="Arial MT"/>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0033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chemeClr val="bg1"/>
                </a:solidFill>
                <a:latin typeface="Arial MT"/>
                <a:cs typeface="Arial MT"/>
              </a:defRPr>
            </a:lvl1pPr>
          </a:lstStyle>
          <a:p>
            <a:pPr algn="ctr">
              <a:lnSpc>
                <a:spcPts val="1425"/>
              </a:lnSpc>
            </a:pPr>
            <a:r>
              <a:rPr lang="en-US"/>
              <a:t>M. Bianco, PhD Lectures | Gaseous Detectors | 13th-14th May 2026, Siena</a:t>
            </a:r>
            <a:endParaRPr spc="-15"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en-US"/>
              <a:t>25th June 2023</a:t>
            </a:r>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MT"/>
                <a:cs typeface="Arial MT"/>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0" i="0">
                <a:solidFill>
                  <a:schemeClr val="bg1"/>
                </a:solidFill>
                <a:latin typeface="Arial MT"/>
                <a:cs typeface="Arial MT"/>
              </a:defRPr>
            </a:lvl1pPr>
          </a:lstStyle>
          <a:p>
            <a:pPr algn="ctr">
              <a:lnSpc>
                <a:spcPts val="1425"/>
              </a:lnSpc>
            </a:pPr>
            <a:r>
              <a:rPr lang="en-US"/>
              <a:t>M. Bianco, PhD Lectures | Gaseous Detectors | 13th-14th May 2026, Siena</a:t>
            </a:r>
            <a:endParaRPr spc="-15"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en-US"/>
              <a:t>25th June 2023</a:t>
            </a:r>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MT"/>
                <a:cs typeface="Arial MT"/>
              </a:defRPr>
            </a:lvl1pPr>
          </a:lstStyle>
          <a:p>
            <a:pPr marL="38100">
              <a:lnSpc>
                <a:spcPct val="100000"/>
              </a:lnSpc>
            </a:pPr>
            <a:fld id="{81D60167-4931-47E6-BA6A-407CBD079E47}" type="slidenum">
              <a:rPr spc="-5" dirty="0"/>
              <a:t>‹#›</a:t>
            </a:fld>
            <a:endParaRPr spc="-5"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6315455"/>
            <a:ext cx="12191999" cy="542542"/>
          </a:xfrm>
          <a:prstGeom prst="rect">
            <a:avLst/>
          </a:prstGeom>
        </p:spPr>
      </p:pic>
      <p:sp>
        <p:nvSpPr>
          <p:cNvPr id="2" name="Holder 2"/>
          <p:cNvSpPr>
            <a:spLocks noGrp="1"/>
          </p:cNvSpPr>
          <p:nvPr>
            <p:ph type="title"/>
          </p:nvPr>
        </p:nvSpPr>
        <p:spPr>
          <a:xfrm>
            <a:off x="395427" y="203149"/>
            <a:ext cx="3201035" cy="574675"/>
          </a:xfrm>
          <a:prstGeom prst="rect">
            <a:avLst/>
          </a:prstGeom>
        </p:spPr>
        <p:txBody>
          <a:bodyPr wrap="square" lIns="0" tIns="0" rIns="0" bIns="0">
            <a:spAutoFit/>
          </a:bodyPr>
          <a:lstStyle>
            <a:lvl1pPr>
              <a:defRPr sz="3600" b="1" i="0">
                <a:solidFill>
                  <a:srgbClr val="00339F"/>
                </a:solidFill>
                <a:latin typeface="Arial"/>
                <a:cs typeface="Arial"/>
              </a:defRPr>
            </a:lvl1pPr>
          </a:lstStyle>
          <a:p>
            <a:endParaRPr/>
          </a:p>
        </p:txBody>
      </p:sp>
      <p:sp>
        <p:nvSpPr>
          <p:cNvPr id="3" name="Holder 3"/>
          <p:cNvSpPr>
            <a:spLocks noGrp="1"/>
          </p:cNvSpPr>
          <p:nvPr>
            <p:ph type="body" idx="1"/>
          </p:nvPr>
        </p:nvSpPr>
        <p:spPr>
          <a:xfrm>
            <a:off x="399999" y="2288540"/>
            <a:ext cx="11392001" cy="209422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453509" y="6354378"/>
            <a:ext cx="6181725" cy="379095"/>
          </a:xfrm>
          <a:prstGeom prst="rect">
            <a:avLst/>
          </a:prstGeom>
        </p:spPr>
        <p:txBody>
          <a:bodyPr wrap="square" lIns="0" tIns="0" rIns="0" bIns="0">
            <a:spAutoFit/>
          </a:bodyPr>
          <a:lstStyle>
            <a:lvl1pPr>
              <a:defRPr sz="1200" b="0" i="0">
                <a:solidFill>
                  <a:schemeClr val="bg1"/>
                </a:solidFill>
                <a:latin typeface="Arial MT"/>
                <a:cs typeface="Arial MT"/>
              </a:defRPr>
            </a:lvl1pPr>
          </a:lstStyle>
          <a:p>
            <a:pPr algn="ctr">
              <a:lnSpc>
                <a:spcPts val="1425"/>
              </a:lnSpc>
            </a:pPr>
            <a:r>
              <a:rPr lang="en-US"/>
              <a:t>M. Bianco, PhD Lectures | Gaseous Detectors | 13th-14th May 2026, Siena</a:t>
            </a:r>
            <a:endParaRPr spc="-15" dirty="0"/>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r>
              <a:rPr lang="en-US"/>
              <a:t>25th June 2023</a:t>
            </a:r>
          </a:p>
        </p:txBody>
      </p:sp>
      <p:sp>
        <p:nvSpPr>
          <p:cNvPr id="6" name="Holder 6"/>
          <p:cNvSpPr>
            <a:spLocks noGrp="1"/>
          </p:cNvSpPr>
          <p:nvPr>
            <p:ph type="sldNum" sz="quarter" idx="7"/>
          </p:nvPr>
        </p:nvSpPr>
        <p:spPr>
          <a:xfrm>
            <a:off x="11611991" y="6460127"/>
            <a:ext cx="217170" cy="167004"/>
          </a:xfrm>
          <a:prstGeom prst="rect">
            <a:avLst/>
          </a:prstGeom>
        </p:spPr>
        <p:txBody>
          <a:bodyPr wrap="square" lIns="0" tIns="0" rIns="0" bIns="0">
            <a:spAutoFit/>
          </a:bodyPr>
          <a:lstStyle>
            <a:lvl1pPr>
              <a:defRPr sz="1000" b="0" i="0">
                <a:solidFill>
                  <a:schemeClr val="bg1"/>
                </a:solidFill>
                <a:latin typeface="Arial MT"/>
                <a:cs typeface="Arial MT"/>
              </a:defRPr>
            </a:lvl1pPr>
          </a:lstStyle>
          <a:p>
            <a:pPr marL="38100">
              <a:lnSpc>
                <a:spcPct val="100000"/>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2.xml"/><Relationship Id="rId7" Type="http://schemas.openxmlformats.org/officeDocument/2006/relationships/image" Target="../media/image16.png"/><Relationship Id="rId12"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2.png"/><Relationship Id="rId11" Type="http://schemas.openxmlformats.org/officeDocument/2006/relationships/image" Target="../media/image14.emf"/><Relationship Id="rId5" Type="http://schemas.openxmlformats.org/officeDocument/2006/relationships/image" Target="../media/image5.png"/><Relationship Id="rId10" Type="http://schemas.openxmlformats.org/officeDocument/2006/relationships/oleObject" Target="../embeddings/oleObject3.bin"/><Relationship Id="rId4" Type="http://schemas.openxmlformats.org/officeDocument/2006/relationships/image" Target="../media/image14.png"/><Relationship Id="rId9"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0.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34.png"/><Relationship Id="rId11" Type="http://schemas.openxmlformats.org/officeDocument/2006/relationships/oleObject" Target="../embeddings/oleObject6.bin"/><Relationship Id="rId5" Type="http://schemas.openxmlformats.org/officeDocument/2006/relationships/image" Target="../media/image28.wmf"/><Relationship Id="rId10" Type="http://schemas.openxmlformats.org/officeDocument/2006/relationships/image" Target="../media/image38.png"/><Relationship Id="rId4" Type="http://schemas.openxmlformats.org/officeDocument/2006/relationships/oleObject" Target="../embeddings/oleObject5.bin"/><Relationship Id="rId9" Type="http://schemas.openxmlformats.org/officeDocument/2006/relationships/image" Target="../media/image37.png"/><Relationship Id="rId1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8.xml"/><Relationship Id="rId7" Type="http://schemas.openxmlformats.org/officeDocument/2006/relationships/image" Target="../media/image47.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46.png"/><Relationship Id="rId5" Type="http://schemas.openxmlformats.org/officeDocument/2006/relationships/notesSlide" Target="../notesSlides/notesSlide7.xml"/><Relationship Id="rId4" Type="http://schemas.openxmlformats.org/officeDocument/2006/relationships/slideLayout" Target="../slideLayouts/slideLayout2.xml"/><Relationship Id="rId9"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5" Type="http://schemas.openxmlformats.org/officeDocument/2006/relationships/image" Target="../media/image64.wmf"/><Relationship Id="rId4" Type="http://schemas.openxmlformats.org/officeDocument/2006/relationships/oleObject" Target="../embeddings/oleObject8.bin"/><Relationship Id="rId9"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jpeg"/></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4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jpeg"/></Relationships>
</file>

<file path=ppt/slides/_rels/slide4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image" Target="../media/image105.png"/><Relationship Id="rId3" Type="http://schemas.openxmlformats.org/officeDocument/2006/relationships/tags" Target="../tags/tag13.xml"/><Relationship Id="rId7" Type="http://schemas.openxmlformats.org/officeDocument/2006/relationships/image" Target="../media/image99.png"/><Relationship Id="rId12" Type="http://schemas.openxmlformats.org/officeDocument/2006/relationships/image" Target="../media/image104.png"/><Relationship Id="rId17" Type="http://schemas.openxmlformats.org/officeDocument/2006/relationships/image" Target="../media/image109.png"/><Relationship Id="rId2" Type="http://schemas.openxmlformats.org/officeDocument/2006/relationships/tags" Target="../tags/tag12.xml"/><Relationship Id="rId16" Type="http://schemas.openxmlformats.org/officeDocument/2006/relationships/image" Target="../media/image108.png"/><Relationship Id="rId1" Type="http://schemas.openxmlformats.org/officeDocument/2006/relationships/tags" Target="../tags/tag11.xml"/><Relationship Id="rId6" Type="http://schemas.openxmlformats.org/officeDocument/2006/relationships/slideLayout" Target="../slideLayouts/slideLayout2.xml"/><Relationship Id="rId11" Type="http://schemas.openxmlformats.org/officeDocument/2006/relationships/image" Target="../media/image103.png"/><Relationship Id="rId5" Type="http://schemas.openxmlformats.org/officeDocument/2006/relationships/tags" Target="../tags/tag15.xml"/><Relationship Id="rId15" Type="http://schemas.openxmlformats.org/officeDocument/2006/relationships/image" Target="../media/image107.png"/><Relationship Id="rId10" Type="http://schemas.openxmlformats.org/officeDocument/2006/relationships/image" Target="../media/image102.png"/><Relationship Id="rId4" Type="http://schemas.openxmlformats.org/officeDocument/2006/relationships/tags" Target="../tags/tag14.xml"/><Relationship Id="rId9" Type="http://schemas.openxmlformats.org/officeDocument/2006/relationships/image" Target="../media/image101.png"/><Relationship Id="rId14"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10.png"/><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7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3028" y="152400"/>
            <a:ext cx="8882380" cy="3693319"/>
          </a:xfrm>
          <a:prstGeom prst="rect">
            <a:avLst/>
          </a:prstGeom>
        </p:spPr>
        <p:txBody>
          <a:bodyPr vert="horz" wrap="square" lIns="0" tIns="12700" rIns="0" bIns="0" rtlCol="0">
            <a:spAutoFit/>
          </a:bodyPr>
          <a:lstStyle/>
          <a:p>
            <a:pPr algn="ctr" rtl="0">
              <a:lnSpc>
                <a:spcPts val="4105"/>
              </a:lnSpc>
              <a:spcBef>
                <a:spcPts val="100"/>
              </a:spcBef>
            </a:pPr>
            <a:r>
              <a:rPr lang="en-US" sz="2800" dirty="0">
                <a:solidFill>
                  <a:srgbClr val="00329E"/>
                </a:solidFill>
              </a:rPr>
              <a:t> </a:t>
            </a:r>
            <a:br>
              <a:rPr lang="en-US" sz="800" b="0" dirty="0"/>
            </a:br>
            <a:br>
              <a:rPr lang="en-US" sz="800" b="0" dirty="0"/>
            </a:br>
            <a:br>
              <a:rPr lang="en-US" sz="800" b="0" dirty="0"/>
            </a:br>
            <a:br>
              <a:rPr lang="en-US" sz="800" b="0" dirty="0"/>
            </a:br>
            <a:br>
              <a:rPr lang="en-US" sz="800" b="0" dirty="0"/>
            </a:br>
            <a:r>
              <a:rPr lang="it" sz="4400" dirty="0">
                <a:solidFill>
                  <a:srgbClr val="00329E"/>
                </a:solidFill>
              </a:rPr>
              <a:t>Gaseous particle detectors  </a:t>
            </a:r>
            <a:br>
              <a:rPr lang="it" sz="3600" dirty="0">
                <a:solidFill>
                  <a:srgbClr val="00329E"/>
                </a:solidFill>
              </a:rPr>
            </a:br>
            <a:r>
              <a:rPr lang="en-US" dirty="0"/>
              <a:t> </a:t>
            </a:r>
            <a:r>
              <a:rPr lang="en-US" b="0" spc="-20" dirty="0">
                <a:latin typeface="Symbol"/>
                <a:cs typeface="Symbol"/>
              </a:rPr>
              <a:t> </a:t>
            </a:r>
            <a:endParaRPr lang="en-US" dirty="0"/>
          </a:p>
        </p:txBody>
      </p:sp>
      <p:sp>
        <p:nvSpPr>
          <p:cNvPr id="4" name="object 4"/>
          <p:cNvSpPr txBox="1"/>
          <p:nvPr/>
        </p:nvSpPr>
        <p:spPr>
          <a:xfrm>
            <a:off x="2438400" y="5170374"/>
            <a:ext cx="7796530" cy="289823"/>
          </a:xfrm>
          <a:prstGeom prst="rect">
            <a:avLst/>
          </a:prstGeom>
        </p:spPr>
        <p:txBody>
          <a:bodyPr vert="horz" wrap="square" lIns="0" tIns="12700" rIns="0" bIns="0" rtlCol="0">
            <a:spAutoFit/>
          </a:bodyPr>
          <a:lstStyle/>
          <a:p>
            <a:pPr marL="12700" algn="ctr">
              <a:lnSpc>
                <a:spcPct val="100000"/>
              </a:lnSpc>
              <a:spcBef>
                <a:spcPts val="100"/>
              </a:spcBef>
            </a:pPr>
            <a:r>
              <a:rPr lang="en-US" sz="1800" b="1" spc="-5" dirty="0">
                <a:solidFill>
                  <a:srgbClr val="171717"/>
                </a:solidFill>
                <a:latin typeface="Arial"/>
                <a:cs typeface="Arial"/>
              </a:rPr>
              <a:t>Michele Bianco</a:t>
            </a:r>
            <a:r>
              <a:rPr sz="1800" b="1" spc="-10" dirty="0">
                <a:solidFill>
                  <a:srgbClr val="171717"/>
                </a:solidFill>
                <a:latin typeface="Arial"/>
                <a:cs typeface="Arial"/>
              </a:rPr>
              <a:t>,</a:t>
            </a:r>
            <a:r>
              <a:rPr sz="1800" b="1" spc="45" dirty="0">
                <a:solidFill>
                  <a:srgbClr val="171717"/>
                </a:solidFill>
                <a:latin typeface="Arial"/>
                <a:cs typeface="Arial"/>
              </a:rPr>
              <a:t> </a:t>
            </a:r>
            <a:r>
              <a:rPr sz="1800" b="1" spc="-5" dirty="0">
                <a:solidFill>
                  <a:srgbClr val="171717"/>
                </a:solidFill>
                <a:latin typeface="Arial"/>
                <a:cs typeface="Arial"/>
              </a:rPr>
              <a:t>CERN</a:t>
            </a:r>
            <a:r>
              <a:rPr sz="1800" b="1" spc="20" dirty="0">
                <a:solidFill>
                  <a:srgbClr val="171717"/>
                </a:solidFill>
                <a:latin typeface="Arial"/>
                <a:cs typeface="Arial"/>
              </a:rPr>
              <a:t> </a:t>
            </a:r>
            <a:r>
              <a:rPr lang="en-US" sz="1800" b="1" spc="20" dirty="0">
                <a:solidFill>
                  <a:srgbClr val="171717"/>
                </a:solidFill>
                <a:latin typeface="Arial"/>
                <a:cs typeface="Arial"/>
              </a:rPr>
              <a:t>EP-</a:t>
            </a:r>
            <a:r>
              <a:rPr lang="en-US" b="1" spc="-15" dirty="0">
                <a:solidFill>
                  <a:srgbClr val="171717"/>
                </a:solidFill>
                <a:latin typeface="Arial"/>
                <a:cs typeface="Arial"/>
              </a:rPr>
              <a:t>CMX</a:t>
            </a:r>
            <a:r>
              <a:rPr sz="1800" b="1" spc="-15" dirty="0">
                <a:solidFill>
                  <a:srgbClr val="171717"/>
                </a:solidFill>
                <a:latin typeface="Arial"/>
                <a:cs typeface="Arial"/>
              </a:rPr>
              <a:t>-</a:t>
            </a:r>
            <a:r>
              <a:rPr lang="en-US" sz="1800" b="1" spc="-15" dirty="0">
                <a:solidFill>
                  <a:srgbClr val="171717"/>
                </a:solidFill>
                <a:latin typeface="Arial"/>
                <a:cs typeface="Arial"/>
              </a:rPr>
              <a:t>IC</a:t>
            </a:r>
            <a:endParaRPr sz="1800" dirty="0">
              <a:latin typeface="Arial"/>
              <a:cs typeface="Arial"/>
            </a:endParaRPr>
          </a:p>
        </p:txBody>
      </p:sp>
      <p:sp>
        <p:nvSpPr>
          <p:cNvPr id="5" name="object 5"/>
          <p:cNvSpPr txBox="1"/>
          <p:nvPr/>
        </p:nvSpPr>
        <p:spPr>
          <a:xfrm>
            <a:off x="492555" y="5867400"/>
            <a:ext cx="11363325" cy="320601"/>
          </a:xfrm>
          <a:prstGeom prst="rect">
            <a:avLst/>
          </a:prstGeom>
        </p:spPr>
        <p:txBody>
          <a:bodyPr vert="horz" wrap="square" lIns="0" tIns="12700" rIns="0" bIns="0" rtlCol="0">
            <a:spAutoFit/>
          </a:bodyPr>
          <a:lstStyle/>
          <a:p>
            <a:pPr marL="38100" algn="ctr">
              <a:lnSpc>
                <a:spcPct val="100000"/>
              </a:lnSpc>
              <a:spcBef>
                <a:spcPts val="100"/>
              </a:spcBef>
            </a:pPr>
            <a:r>
              <a:rPr lang="en-US" sz="2000" b="1" spc="-25" dirty="0">
                <a:solidFill>
                  <a:srgbClr val="171717"/>
                </a:solidFill>
                <a:latin typeface="Arial"/>
                <a:cs typeface="Arial"/>
              </a:rPr>
              <a:t>PhD Lectures 2026, Siena</a:t>
            </a:r>
            <a:r>
              <a:rPr sz="2000" b="1" dirty="0">
                <a:solidFill>
                  <a:srgbClr val="171717"/>
                </a:solidFill>
                <a:latin typeface="Arial"/>
                <a:cs typeface="Arial"/>
              </a:rPr>
              <a:t>,</a:t>
            </a:r>
            <a:r>
              <a:rPr sz="2000" b="1" spc="-45" dirty="0">
                <a:solidFill>
                  <a:srgbClr val="171717"/>
                </a:solidFill>
                <a:latin typeface="Arial"/>
                <a:cs typeface="Arial"/>
              </a:rPr>
              <a:t> </a:t>
            </a:r>
            <a:r>
              <a:rPr lang="en-US" sz="2000" b="1" spc="-45" dirty="0">
                <a:solidFill>
                  <a:srgbClr val="171717"/>
                </a:solidFill>
                <a:latin typeface="Arial"/>
                <a:cs typeface="Arial"/>
              </a:rPr>
              <a:t>13</a:t>
            </a:r>
            <a:r>
              <a:rPr lang="en-US" sz="2000" b="1" spc="-45" baseline="30000" dirty="0">
                <a:solidFill>
                  <a:srgbClr val="171717"/>
                </a:solidFill>
                <a:latin typeface="Arial"/>
                <a:cs typeface="Arial"/>
              </a:rPr>
              <a:t>th</a:t>
            </a:r>
            <a:r>
              <a:rPr lang="en-US" sz="2000" b="1" spc="-45" dirty="0">
                <a:solidFill>
                  <a:srgbClr val="171717"/>
                </a:solidFill>
                <a:latin typeface="Arial"/>
                <a:cs typeface="Arial"/>
              </a:rPr>
              <a:t>-</a:t>
            </a:r>
            <a:r>
              <a:rPr lang="en-US" sz="2000" b="1" spc="15" dirty="0">
                <a:solidFill>
                  <a:srgbClr val="171717"/>
                </a:solidFill>
                <a:latin typeface="Arial"/>
                <a:cs typeface="Arial"/>
              </a:rPr>
              <a:t>14</a:t>
            </a:r>
            <a:r>
              <a:rPr sz="1950" b="1" spc="22" baseline="25641" dirty="0">
                <a:solidFill>
                  <a:srgbClr val="171717"/>
                </a:solidFill>
                <a:latin typeface="Arial"/>
                <a:cs typeface="Arial"/>
              </a:rPr>
              <a:t>th</a:t>
            </a:r>
            <a:r>
              <a:rPr sz="2000" b="1" spc="-20" dirty="0">
                <a:solidFill>
                  <a:srgbClr val="171717"/>
                </a:solidFill>
                <a:latin typeface="Arial"/>
                <a:cs typeface="Arial"/>
              </a:rPr>
              <a:t> </a:t>
            </a:r>
            <a:r>
              <a:rPr lang="en-US" sz="2000" b="1" spc="-20" dirty="0">
                <a:solidFill>
                  <a:srgbClr val="171717"/>
                </a:solidFill>
                <a:latin typeface="Arial"/>
                <a:cs typeface="Arial"/>
              </a:rPr>
              <a:t>May </a:t>
            </a:r>
            <a:r>
              <a:rPr sz="2000" b="1" dirty="0">
                <a:solidFill>
                  <a:srgbClr val="171717"/>
                </a:solidFill>
                <a:latin typeface="Arial"/>
                <a:cs typeface="Arial"/>
              </a:rPr>
              <a:t>202</a:t>
            </a:r>
            <a:r>
              <a:rPr lang="en-US" sz="2000" b="1" dirty="0">
                <a:solidFill>
                  <a:srgbClr val="171717"/>
                </a:solidFill>
                <a:latin typeface="Arial"/>
                <a:cs typeface="Arial"/>
              </a:rPr>
              <a:t>6</a:t>
            </a:r>
            <a:endParaRPr sz="2000" dirty="0">
              <a:latin typeface="Arial"/>
              <a:cs typeface="Arial"/>
            </a:endParaRPr>
          </a:p>
        </p:txBody>
      </p:sp>
      <p:sp>
        <p:nvSpPr>
          <p:cNvPr id="6" name="object 6"/>
          <p:cNvSpPr txBox="1"/>
          <p:nvPr/>
        </p:nvSpPr>
        <p:spPr>
          <a:xfrm>
            <a:off x="11707494" y="6448145"/>
            <a:ext cx="95885" cy="177800"/>
          </a:xfrm>
          <a:prstGeom prst="rect">
            <a:avLst/>
          </a:prstGeom>
        </p:spPr>
        <p:txBody>
          <a:bodyPr vert="horz" wrap="square" lIns="0" tIns="12065" rIns="0" bIns="0" rtlCol="0">
            <a:spAutoFit/>
          </a:bodyPr>
          <a:lstStyle/>
          <a:p>
            <a:pPr marL="12700">
              <a:lnSpc>
                <a:spcPct val="100000"/>
              </a:lnSpc>
              <a:spcBef>
                <a:spcPts val="95"/>
              </a:spcBef>
            </a:pPr>
            <a:r>
              <a:rPr sz="1000" spc="-5" dirty="0">
                <a:solidFill>
                  <a:srgbClr val="FFFFFF"/>
                </a:solidFill>
                <a:latin typeface="Arial MT"/>
                <a:cs typeface="Arial MT"/>
              </a:rPr>
              <a:t>1</a:t>
            </a:r>
            <a:endParaRPr sz="1000" dirty="0">
              <a:latin typeface="Arial MT"/>
              <a:cs typeface="Arial MT"/>
            </a:endParaRPr>
          </a:p>
        </p:txBody>
      </p:sp>
      <p:sp>
        <p:nvSpPr>
          <p:cNvPr id="8" name="Footer Placeholder 7">
            <a:extLst>
              <a:ext uri="{FF2B5EF4-FFF2-40B4-BE49-F238E27FC236}">
                <a16:creationId xmlns:a16="http://schemas.microsoft.com/office/drawing/2014/main" id="{B825BBA4-B5B1-3918-ABC8-68CC558D2679}"/>
              </a:ext>
            </a:extLst>
          </p:cNvPr>
          <p:cNvSpPr>
            <a:spLocks noGrp="1"/>
          </p:cNvSpPr>
          <p:nvPr>
            <p:ph type="ftr" sz="quarter" idx="5"/>
          </p:nvPr>
        </p:nvSpPr>
        <p:spPr>
          <a:xfrm>
            <a:off x="2971800" y="6486305"/>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3" name="Slide Number Placeholder 2">
            <a:extLst>
              <a:ext uri="{FF2B5EF4-FFF2-40B4-BE49-F238E27FC236}">
                <a16:creationId xmlns:a16="http://schemas.microsoft.com/office/drawing/2014/main" id="{3F4E5D11-0A84-DDD1-7AB7-9D89EDBB3424}"/>
              </a:ext>
            </a:extLst>
          </p:cNvPr>
          <p:cNvSpPr>
            <a:spLocks noGrp="1"/>
          </p:cNvSpPr>
          <p:nvPr>
            <p:ph type="sldNum" sz="quarter" idx="7"/>
          </p:nvPr>
        </p:nvSpPr>
        <p:spPr/>
        <p:txBody>
          <a:bodyPr/>
          <a:lstStyle/>
          <a:p>
            <a:pPr marL="38100">
              <a:lnSpc>
                <a:spcPct val="100000"/>
              </a:lnSpc>
            </a:pPr>
            <a:fld id="{81D60167-4931-47E6-BA6A-407CBD079E47}" type="slidenum">
              <a:rPr lang="en-US" spc="-5" smtClean="0"/>
              <a:t>1</a:t>
            </a:fld>
            <a:endParaRPr lang="en-US" spc="-5"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DD23329-203D-735C-4D6D-8EA432FAC811}"/>
              </a:ext>
            </a:extLst>
          </p:cNvPr>
          <p:cNvSpPr>
            <a:spLocks noGrp="1"/>
          </p:cNvSpPr>
          <p:nvPr>
            <p:ph type="ftr" sz="quarter" idx="5"/>
          </p:nvPr>
        </p:nvSpPr>
        <p:spPr>
          <a:xfrm>
            <a:off x="2868532" y="6452778"/>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F3811ED2-785C-AFE6-1B4E-35DCE2B63494}"/>
              </a:ext>
            </a:extLst>
          </p:cNvPr>
          <p:cNvSpPr>
            <a:spLocks noGrp="1"/>
          </p:cNvSpPr>
          <p:nvPr>
            <p:ph type="sldNum" sz="quarter" idx="7"/>
          </p:nvPr>
        </p:nvSpPr>
        <p:spPr/>
        <p:txBody>
          <a:bodyPr/>
          <a:lstStyle/>
          <a:p>
            <a:pPr marL="38100">
              <a:lnSpc>
                <a:spcPct val="100000"/>
              </a:lnSpc>
            </a:pPr>
            <a:fld id="{81D60167-4931-47E6-BA6A-407CBD079E47}" type="slidenum">
              <a:rPr lang="en-US" spc="-5" smtClean="0"/>
              <a:t>10</a:t>
            </a:fld>
            <a:endParaRPr lang="en-US" spc="-5" dirty="0"/>
          </a:p>
        </p:txBody>
      </p:sp>
      <p:sp>
        <p:nvSpPr>
          <p:cNvPr id="6" name="Title 1">
            <a:extLst>
              <a:ext uri="{FF2B5EF4-FFF2-40B4-BE49-F238E27FC236}">
                <a16:creationId xmlns:a16="http://schemas.microsoft.com/office/drawing/2014/main" id="{6EB10DDB-D6B4-38C6-F00C-E8DFCE38710F}"/>
              </a:ext>
            </a:extLst>
          </p:cNvPr>
          <p:cNvSpPr>
            <a:spLocks noGrp="1"/>
          </p:cNvSpPr>
          <p:nvPr>
            <p:ph type="title"/>
          </p:nvPr>
        </p:nvSpPr>
        <p:spPr>
          <a:xfrm>
            <a:off x="395427" y="203149"/>
            <a:ext cx="10958373" cy="574675"/>
          </a:xfrm>
        </p:spPr>
        <p:txBody>
          <a:bodyPr/>
          <a:lstStyle/>
          <a:p>
            <a:r>
              <a:rPr lang="en-US" sz="3600" dirty="0">
                <a:solidFill>
                  <a:srgbClr val="00329E"/>
                </a:solidFill>
                <a:latin typeface="Arial" charset="0"/>
              </a:rPr>
              <a:t>Mean Energy Loss: </a:t>
            </a:r>
            <a:r>
              <a:rPr lang="en-US" sz="3600" dirty="0">
                <a:solidFill>
                  <a:srgbClr val="FF0000"/>
                </a:solidFill>
                <a:latin typeface="Arial" charset="0"/>
              </a:rPr>
              <a:t>“Bethe-Bloch equation”</a:t>
            </a:r>
            <a:br>
              <a:rPr lang="de-DE" sz="3600" dirty="0">
                <a:solidFill>
                  <a:srgbClr val="FF0000"/>
                </a:solidFill>
                <a:latin typeface="Arial" charset="0"/>
              </a:rPr>
            </a:br>
            <a:endParaRPr lang="en-US" dirty="0"/>
          </a:p>
        </p:txBody>
      </p:sp>
      <mc:AlternateContent xmlns:mc="http://schemas.openxmlformats.org/markup-compatibility/2006" xmlns:a14="http://schemas.microsoft.com/office/drawing/2010/main">
        <mc:Choice Requires="a14">
          <p:sp>
            <p:nvSpPr>
              <p:cNvPr id="8" name="Text Box 7">
                <a:extLst>
                  <a:ext uri="{FF2B5EF4-FFF2-40B4-BE49-F238E27FC236}">
                    <a16:creationId xmlns:a16="http://schemas.microsoft.com/office/drawing/2014/main" id="{22D343A8-2701-F7DF-D88B-C83E38DCA944}"/>
                  </a:ext>
                </a:extLst>
              </p:cNvPr>
              <p:cNvSpPr txBox="1">
                <a:spLocks noChangeArrowheads="1"/>
              </p:cNvSpPr>
              <p:nvPr/>
            </p:nvSpPr>
            <p:spPr bwMode="auto">
              <a:xfrm>
                <a:off x="388082" y="1997659"/>
                <a:ext cx="4915842" cy="3831818"/>
              </a:xfrm>
              <a:prstGeom prst="rect">
                <a:avLst/>
              </a:prstGeom>
              <a:noFill/>
              <a:ln w="9525">
                <a:noFill/>
                <a:miter lim="800000"/>
                <a:headEnd/>
                <a:tailEnd/>
              </a:ln>
              <a:effectLst/>
            </p:spPr>
            <p:txBody>
              <a:bodyPr wrap="square">
                <a:spAutoFit/>
              </a:bodyPr>
              <a:lstStyle/>
              <a:p>
                <a:pPr defTabSz="914400" fontAlgn="base">
                  <a:spcBef>
                    <a:spcPct val="0"/>
                  </a:spcBef>
                  <a:spcAft>
                    <a:spcPct val="25000"/>
                  </a:spcAft>
                  <a:buFontTx/>
                  <a:buChar char="•"/>
                </a:pPr>
                <a:r>
                  <a:rPr lang="en-US" sz="1800" dirty="0">
                    <a:solidFill>
                      <a:srgbClr val="000096"/>
                    </a:solidFill>
                  </a:rPr>
                  <a:t> independent of mass of incident particle</a:t>
                </a:r>
              </a:p>
              <a:p>
                <a:pPr defTabSz="914400" fontAlgn="base">
                  <a:spcBef>
                    <a:spcPct val="0"/>
                  </a:spcBef>
                  <a:spcAft>
                    <a:spcPct val="25000"/>
                  </a:spcAft>
                  <a:buFontTx/>
                  <a:buChar char="•"/>
                </a:pPr>
                <a:r>
                  <a:rPr lang="en-US" sz="1800" dirty="0">
                    <a:solidFill>
                      <a:srgbClr val="000096"/>
                    </a:solidFill>
                  </a:rPr>
                  <a:t> depends only on velocity of inc. particle</a:t>
                </a:r>
              </a:p>
              <a:p>
                <a:pPr defTabSz="914400" fontAlgn="base">
                  <a:spcBef>
                    <a:spcPct val="0"/>
                  </a:spcBef>
                  <a:spcAft>
                    <a:spcPct val="25000"/>
                  </a:spcAft>
                </a:pPr>
                <a:r>
                  <a:rPr lang="en-US" sz="1800" dirty="0">
                    <a:solidFill>
                      <a:srgbClr val="000096"/>
                    </a:solidFill>
                  </a:rPr>
                  <a:t>  and on </a:t>
                </a:r>
                <a:r>
                  <a:rPr lang="en-US" sz="1800" i="1" dirty="0">
                    <a:solidFill>
                      <a:srgbClr val="000096"/>
                    </a:solidFill>
                    <a:latin typeface="Times New Roman" panose="02020603050405020304" pitchFamily="18" charset="0"/>
                    <a:cs typeface="Times New Roman" panose="02020603050405020304" pitchFamily="18" charset="0"/>
                  </a:rPr>
                  <a:t>I</a:t>
                </a:r>
                <a:r>
                  <a:rPr lang="en-US" sz="1800" dirty="0">
                    <a:solidFill>
                      <a:srgbClr val="000096"/>
                    </a:solidFill>
                  </a:rPr>
                  <a:t> </a:t>
                </a:r>
                <a:r>
                  <a:rPr lang="en-US" sz="1800" dirty="0">
                    <a:solidFill>
                      <a:srgbClr val="000096"/>
                    </a:solidFill>
                    <a:sym typeface="Wingdings 3" pitchFamily="18" charset="2"/>
                  </a:rPr>
                  <a:t> main parameter</a:t>
                </a:r>
              </a:p>
              <a:p>
                <a:pPr defTabSz="914400" fontAlgn="base">
                  <a:spcBef>
                    <a:spcPct val="0"/>
                  </a:spcBef>
                  <a:spcAft>
                    <a:spcPct val="25000"/>
                  </a:spcAft>
                  <a:buFontTx/>
                  <a:buChar char="•"/>
                </a:pPr>
                <a:r>
                  <a:rPr lang="en-US" sz="1800" dirty="0">
                    <a:solidFill>
                      <a:srgbClr val="000096"/>
                    </a:solidFill>
                    <a:sym typeface="Wingdings 3" pitchFamily="18" charset="2"/>
                  </a:rPr>
                  <a:t> low energies </a:t>
                </a:r>
              </a:p>
              <a:p>
                <a:pPr defTabSz="914400" fontAlgn="base">
                  <a:spcBef>
                    <a:spcPct val="0"/>
                  </a:spcBef>
                  <a:spcAft>
                    <a:spcPct val="25000"/>
                  </a:spcAft>
                  <a:buFontTx/>
                  <a:buChar char="•"/>
                </a:pPr>
                <a:r>
                  <a:rPr lang="en-US" sz="1800" dirty="0">
                    <a:solidFill>
                      <a:srgbClr val="000096"/>
                    </a:solidFill>
                    <a:sym typeface="Wingdings 3" pitchFamily="18" charset="2"/>
                  </a:rPr>
                  <a:t> minimum at </a:t>
                </a:r>
                <a14:m>
                  <m:oMath xmlns:m="http://schemas.openxmlformats.org/officeDocument/2006/math">
                    <m:r>
                      <a:rPr lang="de-DE" sz="1800" b="0" i="1" smtClean="0">
                        <a:solidFill>
                          <a:srgbClr val="000096"/>
                        </a:solidFill>
                        <a:latin typeface="Cambria Math" panose="02040503050406030204" pitchFamily="18" charset="0"/>
                        <a:sym typeface="Wingdings 3" pitchFamily="18" charset="2"/>
                      </a:rPr>
                      <m:t>𝛽𝛾</m:t>
                    </m:r>
                    <m:r>
                      <a:rPr lang="de-DE" sz="1800" b="0" i="1" smtClean="0">
                        <a:solidFill>
                          <a:srgbClr val="000096"/>
                        </a:solidFill>
                        <a:latin typeface="Cambria Math" panose="02040503050406030204" pitchFamily="18" charset="0"/>
                        <a:sym typeface="Wingdings 3" pitchFamily="18" charset="2"/>
                      </a:rPr>
                      <m:t>≈3</m:t>
                    </m:r>
                  </m:oMath>
                </a14:m>
                <a:r>
                  <a:rPr lang="en-US" sz="1800" dirty="0">
                    <a:solidFill>
                      <a:srgbClr val="000096"/>
                    </a:solidFill>
                    <a:sym typeface="Wingdings 3" pitchFamily="18" charset="2"/>
                  </a:rPr>
                  <a:t>: “MIP”</a:t>
                </a:r>
              </a:p>
              <a:p>
                <a:pPr defTabSz="914400" fontAlgn="base">
                  <a:spcBef>
                    <a:spcPct val="0"/>
                  </a:spcBef>
                  <a:spcAft>
                    <a:spcPct val="25000"/>
                  </a:spcAft>
                  <a:buFontTx/>
                  <a:buChar char="•"/>
                </a:pPr>
                <a:r>
                  <a:rPr lang="en-US" sz="1800" dirty="0">
                    <a:solidFill>
                      <a:srgbClr val="000096"/>
                    </a:solidFill>
                    <a:sym typeface="Wingdings 3" pitchFamily="18" charset="2"/>
                  </a:rPr>
                  <a:t> high energies                                     </a:t>
                </a:r>
              </a:p>
              <a:p>
                <a:pPr defTabSz="914400" fontAlgn="base">
                  <a:spcBef>
                    <a:spcPct val="0"/>
                  </a:spcBef>
                  <a:spcAft>
                    <a:spcPct val="25000"/>
                  </a:spcAft>
                </a:pPr>
                <a:r>
                  <a:rPr lang="en-US" sz="1800" dirty="0">
                    <a:solidFill>
                      <a:srgbClr val="000096"/>
                    </a:solidFill>
                    <a:sym typeface="Wingdings 3" pitchFamily="18" charset="2"/>
                  </a:rPr>
                  <a:t>  “relativistic rise”</a:t>
                </a:r>
              </a:p>
              <a:p>
                <a:pPr defTabSz="914400" fontAlgn="base">
                  <a:spcBef>
                    <a:spcPct val="0"/>
                  </a:spcBef>
                  <a:spcAft>
                    <a:spcPct val="25000"/>
                  </a:spcAft>
                  <a:buFontTx/>
                  <a:buChar char="•"/>
                </a:pPr>
                <a:r>
                  <a:rPr lang="en-US" sz="1800" dirty="0">
                    <a:solidFill>
                      <a:srgbClr val="000096"/>
                    </a:solidFill>
                    <a:sym typeface="Wingdings 3" pitchFamily="18" charset="2"/>
                  </a:rPr>
                  <a:t> mass stopping power:</a:t>
                </a:r>
              </a:p>
              <a:p>
                <a:pPr defTabSz="914400" fontAlgn="base">
                  <a:spcBef>
                    <a:spcPct val="0"/>
                  </a:spcBef>
                  <a:spcAft>
                    <a:spcPct val="25000"/>
                  </a:spcAft>
                </a:pPr>
                <a:r>
                  <a:rPr lang="en-US" sz="1800" dirty="0">
                    <a:solidFill>
                      <a:srgbClr val="000096"/>
                    </a:solidFill>
                    <a:sym typeface="Wingdings 3" pitchFamily="18" charset="2"/>
                  </a:rPr>
                  <a:t>    almost independent of material</a:t>
                </a:r>
              </a:p>
              <a:p>
                <a:pPr defTabSz="914400" fontAlgn="base">
                  <a:spcBef>
                    <a:spcPct val="0"/>
                  </a:spcBef>
                  <a:spcAft>
                    <a:spcPct val="25000"/>
                  </a:spcAft>
                  <a:buFontTx/>
                  <a:buChar char="•"/>
                </a:pPr>
                <a:r>
                  <a:rPr lang="en-US" sz="1800" dirty="0">
                    <a:solidFill>
                      <a:srgbClr val="000096"/>
                    </a:solidFill>
                    <a:sym typeface="Wingdings 3" pitchFamily="18" charset="2"/>
                  </a:rPr>
                  <a:t> density effect: polarization of atoms along track</a:t>
                </a:r>
              </a:p>
              <a:p>
                <a:pPr defTabSz="914400" fontAlgn="base">
                  <a:spcBef>
                    <a:spcPct val="0"/>
                  </a:spcBef>
                  <a:spcAft>
                    <a:spcPct val="25000"/>
                  </a:spcAft>
                </a:pPr>
                <a:r>
                  <a:rPr lang="en-US" sz="1800" dirty="0">
                    <a:solidFill>
                      <a:srgbClr val="000096"/>
                    </a:solidFill>
                    <a:sym typeface="Wingdings 3" pitchFamily="18" charset="2"/>
                  </a:rPr>
                  <a:t>    partly compensates relativistic rise</a:t>
                </a:r>
              </a:p>
            </p:txBody>
          </p:sp>
        </mc:Choice>
        <mc:Fallback xmlns="">
          <p:sp>
            <p:nvSpPr>
              <p:cNvPr id="8" name="Text Box 7">
                <a:extLst>
                  <a:ext uri="{FF2B5EF4-FFF2-40B4-BE49-F238E27FC236}">
                    <a16:creationId xmlns:a16="http://schemas.microsoft.com/office/drawing/2014/main" id="{22D343A8-2701-F7DF-D88B-C83E38DCA944}"/>
                  </a:ext>
                </a:extLst>
              </p:cNvPr>
              <p:cNvSpPr txBox="1">
                <a:spLocks noRot="1" noChangeAspect="1" noMove="1" noResize="1" noEditPoints="1" noAdjustHandles="1" noChangeArrowheads="1" noChangeShapeType="1" noTextEdit="1"/>
              </p:cNvSpPr>
              <p:nvPr/>
            </p:nvSpPr>
            <p:spPr bwMode="auto">
              <a:xfrm>
                <a:off x="388082" y="1997659"/>
                <a:ext cx="4915842" cy="3831818"/>
              </a:xfrm>
              <a:prstGeom prst="rect">
                <a:avLst/>
              </a:prstGeom>
              <a:blipFill>
                <a:blip r:embed="rId4"/>
                <a:stretch>
                  <a:fillRect l="-1031" t="-662" b="-1987"/>
                </a:stretch>
              </a:blipFill>
              <a:ln w="9525">
                <a:noFill/>
                <a:miter lim="800000"/>
                <a:headEnd/>
                <a:tailEnd/>
              </a:ln>
              <a:effectLst/>
            </p:spPr>
            <p:txBody>
              <a:bodyPr/>
              <a:lstStyle/>
              <a:p>
                <a:r>
                  <a:rPr lang="en-US">
                    <a:noFill/>
                  </a:rPr>
                  <a:t> </a:t>
                </a:r>
              </a:p>
            </p:txBody>
          </p:sp>
        </mc:Fallback>
      </mc:AlternateContent>
      <p:pic>
        <p:nvPicPr>
          <p:cNvPr id="9" name="Grafik 12">
            <a:extLst>
              <a:ext uri="{FF2B5EF4-FFF2-40B4-BE49-F238E27FC236}">
                <a16:creationId xmlns:a16="http://schemas.microsoft.com/office/drawing/2014/main" id="{CBFCD9E2-2794-151B-DE11-E1AA97470A6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970266" y="954975"/>
            <a:ext cx="8249904" cy="623238"/>
          </a:xfrm>
          <a:prstGeom prst="rect">
            <a:avLst/>
          </a:prstGeom>
        </p:spPr>
      </p:pic>
      <p:grpSp>
        <p:nvGrpSpPr>
          <p:cNvPr id="13" name="Group 12">
            <a:extLst>
              <a:ext uri="{FF2B5EF4-FFF2-40B4-BE49-F238E27FC236}">
                <a16:creationId xmlns:a16="http://schemas.microsoft.com/office/drawing/2014/main" id="{901E5B00-73E2-EA6E-E13C-765CF8BB39B9}"/>
              </a:ext>
            </a:extLst>
          </p:cNvPr>
          <p:cNvGrpSpPr/>
          <p:nvPr/>
        </p:nvGrpSpPr>
        <p:grpSpPr>
          <a:xfrm>
            <a:off x="5836972" y="1578213"/>
            <a:ext cx="5417848" cy="4577679"/>
            <a:chOff x="6312024" y="2204864"/>
            <a:chExt cx="5417848" cy="4577679"/>
          </a:xfrm>
        </p:grpSpPr>
        <p:pic>
          <p:nvPicPr>
            <p:cNvPr id="14" name="Picture 5">
              <a:extLst>
                <a:ext uri="{FF2B5EF4-FFF2-40B4-BE49-F238E27FC236}">
                  <a16:creationId xmlns:a16="http://schemas.microsoft.com/office/drawing/2014/main" id="{40C055AA-8CCA-300C-442B-4016894DFD93}"/>
                </a:ext>
              </a:extLst>
            </p:cNvPr>
            <p:cNvPicPr>
              <a:picLocks noChangeAspect="1"/>
            </p:cNvPicPr>
            <p:nvPr/>
          </p:nvPicPr>
          <p:blipFill rotWithShape="1">
            <a:blip r:embed="rId6"/>
            <a:srcRect r="38449"/>
            <a:stretch/>
          </p:blipFill>
          <p:spPr>
            <a:xfrm>
              <a:off x="6312024" y="2204864"/>
              <a:ext cx="5417848" cy="4392488"/>
            </a:xfrm>
            <a:prstGeom prst="rect">
              <a:avLst/>
            </a:prstGeom>
          </p:spPr>
        </p:pic>
        <p:cxnSp>
          <p:nvCxnSpPr>
            <p:cNvPr id="15" name="Straight Connector 7">
              <a:extLst>
                <a:ext uri="{FF2B5EF4-FFF2-40B4-BE49-F238E27FC236}">
                  <a16:creationId xmlns:a16="http://schemas.microsoft.com/office/drawing/2014/main" id="{C2455F2B-065A-7051-A6E3-4F30972AC3EC}"/>
                </a:ext>
              </a:extLst>
            </p:cNvPr>
            <p:cNvCxnSpPr/>
            <p:nvPr/>
          </p:nvCxnSpPr>
          <p:spPr bwMode="auto">
            <a:xfrm>
              <a:off x="8417504" y="2969737"/>
              <a:ext cx="0" cy="2043439"/>
            </a:xfrm>
            <a:prstGeom prst="line">
              <a:avLst/>
            </a:prstGeom>
            <a:noFill/>
            <a:ln w="19050" cap="flat" cmpd="sng" algn="ctr">
              <a:solidFill>
                <a:srgbClr val="3366FF"/>
              </a:solidFill>
              <a:prstDash val="solid"/>
              <a:round/>
              <a:headEnd type="none" w="med" len="med"/>
              <a:tailEnd type="none"/>
            </a:ln>
            <a:effectLst/>
          </p:spPr>
        </p:cxnSp>
        <p:sp>
          <p:nvSpPr>
            <p:cNvPr id="16" name="TextBox 10">
              <a:extLst>
                <a:ext uri="{FF2B5EF4-FFF2-40B4-BE49-F238E27FC236}">
                  <a16:creationId xmlns:a16="http://schemas.microsoft.com/office/drawing/2014/main" id="{F32BABEF-3FE5-9339-730E-673B1470E59F}"/>
                </a:ext>
              </a:extLst>
            </p:cNvPr>
            <p:cNvSpPr txBox="1"/>
            <p:nvPr/>
          </p:nvSpPr>
          <p:spPr>
            <a:xfrm>
              <a:off x="8417504" y="3099430"/>
              <a:ext cx="1673004" cy="261610"/>
            </a:xfrm>
            <a:prstGeom prst="rect">
              <a:avLst/>
            </a:prstGeom>
            <a:noFill/>
          </p:spPr>
          <p:txBody>
            <a:bodyPr wrap="none" rtlCol="0">
              <a:spAutoFit/>
            </a:bodyPr>
            <a:lstStyle/>
            <a:p>
              <a:pPr defTabSz="914400" fontAlgn="base">
                <a:spcBef>
                  <a:spcPct val="0"/>
                </a:spcBef>
                <a:spcAft>
                  <a:spcPct val="0"/>
                </a:spcAft>
              </a:pPr>
              <a:r>
                <a:rPr lang="en-GB" sz="1100" dirty="0">
                  <a:solidFill>
                    <a:srgbClr val="FF0000"/>
                  </a:solidFill>
                  <a:latin typeface="Calibri"/>
                  <a:cs typeface="Calibri"/>
                </a:rPr>
                <a:t>minimum ionizing particle</a:t>
              </a:r>
            </a:p>
          </p:txBody>
        </p:sp>
        <p:sp>
          <p:nvSpPr>
            <p:cNvPr id="17" name="Oval 11">
              <a:extLst>
                <a:ext uri="{FF2B5EF4-FFF2-40B4-BE49-F238E27FC236}">
                  <a16:creationId xmlns:a16="http://schemas.microsoft.com/office/drawing/2014/main" id="{956EF62F-3B6D-F43F-00C7-A10A29F50FC7}"/>
                </a:ext>
              </a:extLst>
            </p:cNvPr>
            <p:cNvSpPr/>
            <p:nvPr/>
          </p:nvSpPr>
          <p:spPr bwMode="auto">
            <a:xfrm>
              <a:off x="8421764" y="5285769"/>
              <a:ext cx="931844" cy="519495"/>
            </a:xfrm>
            <a:prstGeom prst="ellipse">
              <a:avLst/>
            </a:prstGeom>
            <a:solidFill>
              <a:srgbClr val="FFFF00">
                <a:alpha val="16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1000" indent="-381000" defTabSz="914400" fontAlgn="base">
                <a:spcBef>
                  <a:spcPct val="20000"/>
                </a:spcBef>
                <a:spcAft>
                  <a:spcPct val="0"/>
                </a:spcAft>
              </a:pPr>
              <a:endParaRPr lang="en-GB" sz="2400">
                <a:solidFill>
                  <a:srgbClr val="000000"/>
                </a:solidFill>
                <a:latin typeface="Comic Sans MS" pitchFamily="66" charset="0"/>
                <a:sym typeface="Symbol" pitchFamily="18" charset="2"/>
              </a:endParaRPr>
            </a:p>
          </p:txBody>
        </p:sp>
        <p:sp>
          <p:nvSpPr>
            <p:cNvPr id="18" name="Oval 12">
              <a:extLst>
                <a:ext uri="{FF2B5EF4-FFF2-40B4-BE49-F238E27FC236}">
                  <a16:creationId xmlns:a16="http://schemas.microsoft.com/office/drawing/2014/main" id="{005F1B8D-1CBB-3D55-8E50-145BAE436861}"/>
                </a:ext>
              </a:extLst>
            </p:cNvPr>
            <p:cNvSpPr/>
            <p:nvPr/>
          </p:nvSpPr>
          <p:spPr bwMode="auto">
            <a:xfrm>
              <a:off x="7153930" y="5023618"/>
              <a:ext cx="1119558" cy="510177"/>
            </a:xfrm>
            <a:prstGeom prst="ellipse">
              <a:avLst/>
            </a:prstGeom>
            <a:solidFill>
              <a:srgbClr val="FFFF00">
                <a:alpha val="16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1000" indent="-381000" defTabSz="914400" fontAlgn="base">
                <a:spcBef>
                  <a:spcPct val="20000"/>
                </a:spcBef>
                <a:spcAft>
                  <a:spcPct val="0"/>
                </a:spcAft>
              </a:pPr>
              <a:endParaRPr lang="en-GB" sz="2400">
                <a:solidFill>
                  <a:srgbClr val="000000"/>
                </a:solidFill>
                <a:latin typeface="Comic Sans MS" pitchFamily="66" charset="0"/>
                <a:sym typeface="Symbol" pitchFamily="18" charset="2"/>
              </a:endParaRPr>
            </a:p>
          </p:txBody>
        </p:sp>
        <p:sp>
          <p:nvSpPr>
            <p:cNvPr id="19" name="Oval 13">
              <a:extLst>
                <a:ext uri="{FF2B5EF4-FFF2-40B4-BE49-F238E27FC236}">
                  <a16:creationId xmlns:a16="http://schemas.microsoft.com/office/drawing/2014/main" id="{B54475C2-C325-E242-882B-6B6229F85551}"/>
                </a:ext>
              </a:extLst>
            </p:cNvPr>
            <p:cNvSpPr/>
            <p:nvPr/>
          </p:nvSpPr>
          <p:spPr bwMode="auto">
            <a:xfrm>
              <a:off x="7820688" y="4005064"/>
              <a:ext cx="668824" cy="277185"/>
            </a:xfrm>
            <a:prstGeom prst="ellipse">
              <a:avLst/>
            </a:prstGeom>
            <a:solidFill>
              <a:srgbClr val="FFFF00">
                <a:alpha val="16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1000" indent="-381000" defTabSz="914400" fontAlgn="base">
                <a:spcBef>
                  <a:spcPct val="20000"/>
                </a:spcBef>
                <a:spcAft>
                  <a:spcPct val="0"/>
                </a:spcAft>
              </a:pPr>
              <a:endParaRPr lang="en-GB" sz="2400">
                <a:solidFill>
                  <a:srgbClr val="000000"/>
                </a:solidFill>
                <a:latin typeface="Comic Sans MS" pitchFamily="66" charset="0"/>
                <a:sym typeface="Symbol" pitchFamily="18" charset="2"/>
              </a:endParaRPr>
            </a:p>
          </p:txBody>
        </p:sp>
        <p:sp>
          <p:nvSpPr>
            <p:cNvPr id="20" name="TextBox 16">
              <a:extLst>
                <a:ext uri="{FF2B5EF4-FFF2-40B4-BE49-F238E27FC236}">
                  <a16:creationId xmlns:a16="http://schemas.microsoft.com/office/drawing/2014/main" id="{D97D0952-AE31-1B3F-DB4B-AE5D97F773D9}"/>
                </a:ext>
              </a:extLst>
            </p:cNvPr>
            <p:cNvSpPr txBox="1"/>
            <p:nvPr/>
          </p:nvSpPr>
          <p:spPr>
            <a:xfrm>
              <a:off x="7464418" y="6474766"/>
              <a:ext cx="3995515" cy="307777"/>
            </a:xfrm>
            <a:prstGeom prst="rect">
              <a:avLst/>
            </a:prstGeom>
            <a:noFill/>
          </p:spPr>
          <p:txBody>
            <a:bodyPr wrap="square" rtlCol="0">
              <a:spAutoFit/>
            </a:bodyPr>
            <a:lstStyle/>
            <a:p>
              <a:pPr defTabSz="914400" fontAlgn="base">
                <a:spcBef>
                  <a:spcPct val="0"/>
                </a:spcBef>
                <a:spcAft>
                  <a:spcPct val="0"/>
                </a:spcAft>
              </a:pPr>
              <a:r>
                <a:rPr lang="en-GB" sz="1400" dirty="0">
                  <a:solidFill>
                    <a:srgbClr val="FF0000"/>
                  </a:solidFill>
                  <a:latin typeface="Calibri"/>
                  <a:cs typeface="Calibri"/>
                </a:rPr>
                <a:t>universal curve for all particles with charge z=1</a:t>
              </a:r>
            </a:p>
          </p:txBody>
        </p:sp>
        <p:sp>
          <p:nvSpPr>
            <p:cNvPr id="21" name="Oval 13">
              <a:extLst>
                <a:ext uri="{FF2B5EF4-FFF2-40B4-BE49-F238E27FC236}">
                  <a16:creationId xmlns:a16="http://schemas.microsoft.com/office/drawing/2014/main" id="{4555C380-485F-74BC-7915-1C6840FFAFA0}"/>
                </a:ext>
              </a:extLst>
            </p:cNvPr>
            <p:cNvSpPr/>
            <p:nvPr/>
          </p:nvSpPr>
          <p:spPr bwMode="auto">
            <a:xfrm>
              <a:off x="10609442" y="4052319"/>
              <a:ext cx="976413" cy="445597"/>
            </a:xfrm>
            <a:prstGeom prst="ellipse">
              <a:avLst/>
            </a:prstGeom>
            <a:solidFill>
              <a:srgbClr val="FFFF00">
                <a:alpha val="16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1000" indent="-381000" defTabSz="914400" fontAlgn="base">
                <a:spcBef>
                  <a:spcPct val="20000"/>
                </a:spcBef>
                <a:spcAft>
                  <a:spcPct val="0"/>
                </a:spcAft>
              </a:pPr>
              <a:endParaRPr lang="en-GB" sz="2400">
                <a:solidFill>
                  <a:srgbClr val="000000"/>
                </a:solidFill>
                <a:latin typeface="Comic Sans MS" pitchFamily="66" charset="0"/>
                <a:sym typeface="Symbol" pitchFamily="18" charset="2"/>
              </a:endParaRPr>
            </a:p>
          </p:txBody>
        </p:sp>
        <mc:AlternateContent xmlns:mc="http://schemas.openxmlformats.org/markup-compatibility/2006" xmlns:a14="http://schemas.microsoft.com/office/drawing/2010/main">
          <mc:Choice Requires="a14">
            <p:sp>
              <p:nvSpPr>
                <p:cNvPr id="22" name="Textfeld 20">
                  <a:extLst>
                    <a:ext uri="{FF2B5EF4-FFF2-40B4-BE49-F238E27FC236}">
                      <a16:creationId xmlns:a16="http://schemas.microsoft.com/office/drawing/2014/main" id="{4C5A1E3F-974A-7CBE-EAF9-B54BDCD12B81}"/>
                    </a:ext>
                  </a:extLst>
                </p:cNvPr>
                <p:cNvSpPr txBox="1"/>
                <p:nvPr/>
              </p:nvSpPr>
              <p:spPr bwMode="auto">
                <a:xfrm>
                  <a:off x="10639718" y="2745127"/>
                  <a:ext cx="481478" cy="186974"/>
                </a:xfrm>
                <a:prstGeom prst="rect">
                  <a:avLst/>
                </a:prstGeom>
                <a:noFill/>
                <a:ln w="9525">
                  <a:noFill/>
                  <a:miter lim="800000"/>
                  <a:headEnd/>
                  <a:tailEnd/>
                </a:ln>
                <a:effectLst/>
              </p:spPr>
              <p:txBody>
                <a:bodyPr vert="horz" wrap="none" lIns="0" tIns="0" rIns="0" bIns="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Tx/>
                    <a:buSzTx/>
                    <a:tabLst/>
                  </a:pPr>
                  <a14:m>
                    <m:oMath xmlns:m="http://schemas.openxmlformats.org/officeDocument/2006/math">
                      <m:sSup>
                        <m:sSupPr>
                          <m:ctrlPr>
                            <a:rPr kumimoji="0" lang="de-DE" sz="1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de-DE" sz="1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𝜋</m:t>
                          </m:r>
                        </m:e>
                        <m:sup>
                          <m:r>
                            <a:rPr kumimoji="0" lang="de-DE" sz="1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up>
                      </m:sSup>
                    </m:oMath>
                  </a14:m>
                  <a:r>
                    <a:rPr kumimoji="0" lang="en-US" sz="1200" b="0" i="0" u="none" strike="noStrike" kern="0" cap="none" spc="0" normalizeH="0" baseline="0" noProof="0" dirty="0">
                      <a:ln>
                        <a:noFill/>
                      </a:ln>
                      <a:solidFill>
                        <a:srgbClr val="000000"/>
                      </a:solidFill>
                      <a:effectLst/>
                      <a:uLnTx/>
                      <a:uFillTx/>
                      <a:ea typeface="+mn-ea"/>
                      <a:cs typeface="+mn-cs"/>
                    </a:rPr>
                    <a:t> in Si</a:t>
                  </a:r>
                </a:p>
              </p:txBody>
            </p:sp>
          </mc:Choice>
          <mc:Fallback xmlns="">
            <p:sp>
              <p:nvSpPr>
                <p:cNvPr id="22" name="Textfeld 20">
                  <a:extLst>
                    <a:ext uri="{FF2B5EF4-FFF2-40B4-BE49-F238E27FC236}">
                      <a16:creationId xmlns:a16="http://schemas.microsoft.com/office/drawing/2014/main" id="{4C5A1E3F-974A-7CBE-EAF9-B54BDCD12B81}"/>
                    </a:ext>
                  </a:extLst>
                </p:cNvPr>
                <p:cNvSpPr txBox="1">
                  <a:spLocks noRot="1" noChangeAspect="1" noMove="1" noResize="1" noEditPoints="1" noAdjustHandles="1" noChangeArrowheads="1" noChangeShapeType="1" noTextEdit="1"/>
                </p:cNvSpPr>
                <p:nvPr/>
              </p:nvSpPr>
              <p:spPr bwMode="auto">
                <a:xfrm>
                  <a:off x="10639718" y="2745127"/>
                  <a:ext cx="481478" cy="186974"/>
                </a:xfrm>
                <a:prstGeom prst="rect">
                  <a:avLst/>
                </a:prstGeom>
                <a:blipFill>
                  <a:blip r:embed="rId7"/>
                  <a:stretch>
                    <a:fillRect l="-7692" t="-20000" r="-17949" b="-53333"/>
                  </a:stretch>
                </a:blipFill>
                <a:ln w="9525">
                  <a:noFill/>
                  <a:miter lim="800000"/>
                  <a:headEnd/>
                  <a:tailEnd/>
                </a:ln>
                <a:effectLst/>
              </p:spPr>
              <p:txBody>
                <a:bodyPr/>
                <a:lstStyle/>
                <a:p>
                  <a:r>
                    <a:rPr lang="en-US">
                      <a:noFill/>
                    </a:rPr>
                    <a:t> </a:t>
                  </a:r>
                </a:p>
              </p:txBody>
            </p:sp>
          </mc:Fallback>
        </mc:AlternateContent>
      </p:grpSp>
      <p:graphicFrame>
        <p:nvGraphicFramePr>
          <p:cNvPr id="23" name="Object 8">
            <a:extLst>
              <a:ext uri="{FF2B5EF4-FFF2-40B4-BE49-F238E27FC236}">
                <a16:creationId xmlns:a16="http://schemas.microsoft.com/office/drawing/2014/main" id="{A029C873-AF9C-1338-34FE-21F2BE7BFDAC}"/>
              </a:ext>
            </a:extLst>
          </p:cNvPr>
          <p:cNvGraphicFramePr>
            <a:graphicFrameLocks noChangeAspect="1"/>
          </p:cNvGraphicFramePr>
          <p:nvPr>
            <p:extLst>
              <p:ext uri="{D42A27DB-BD31-4B8C-83A1-F6EECF244321}">
                <p14:modId xmlns:p14="http://schemas.microsoft.com/office/powerpoint/2010/main" val="3229015480"/>
              </p:ext>
            </p:extLst>
          </p:nvPr>
        </p:nvGraphicFramePr>
        <p:xfrm>
          <a:off x="2420522" y="2988599"/>
          <a:ext cx="1280913" cy="437069"/>
        </p:xfrm>
        <a:graphic>
          <a:graphicData uri="http://schemas.openxmlformats.org/presentationml/2006/ole">
            <mc:AlternateContent xmlns:mc="http://schemas.openxmlformats.org/markup-compatibility/2006">
              <mc:Choice xmlns:v="urn:schemas-microsoft-com:vml" Requires="v">
                <p:oleObj name="Equation" r:id="rId8" imgW="1079280" imgH="368280" progId="Equation.DSMT4">
                  <p:embed/>
                </p:oleObj>
              </mc:Choice>
              <mc:Fallback>
                <p:oleObj name="Equation" r:id="rId8" imgW="1079280" imgH="368280" progId="Equation.DSMT4">
                  <p:embed/>
                  <p:pic>
                    <p:nvPicPr>
                      <p:cNvPr id="45568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0522" y="2988599"/>
                        <a:ext cx="1280913" cy="437069"/>
                      </a:xfrm>
                      <a:prstGeom prst="rect">
                        <a:avLst/>
                      </a:prstGeom>
                      <a:noFill/>
                    </p:spPr>
                  </p:pic>
                </p:oleObj>
              </mc:Fallback>
            </mc:AlternateContent>
          </a:graphicData>
        </a:graphic>
      </p:graphicFrame>
      <p:graphicFrame>
        <p:nvGraphicFramePr>
          <p:cNvPr id="24" name="Object 11">
            <a:extLst>
              <a:ext uri="{FF2B5EF4-FFF2-40B4-BE49-F238E27FC236}">
                <a16:creationId xmlns:a16="http://schemas.microsoft.com/office/drawing/2014/main" id="{3447D8DC-EE12-894C-8BA1-A5125D7F2104}"/>
              </a:ext>
            </a:extLst>
          </p:cNvPr>
          <p:cNvGraphicFramePr>
            <a:graphicFrameLocks noChangeAspect="1"/>
          </p:cNvGraphicFramePr>
          <p:nvPr>
            <p:extLst>
              <p:ext uri="{D42A27DB-BD31-4B8C-83A1-F6EECF244321}">
                <p14:modId xmlns:p14="http://schemas.microsoft.com/office/powerpoint/2010/main" val="4235233307"/>
              </p:ext>
            </p:extLst>
          </p:nvPr>
        </p:nvGraphicFramePr>
        <p:xfrm>
          <a:off x="2810504" y="4386525"/>
          <a:ext cx="2195371" cy="431651"/>
        </p:xfrm>
        <a:graphic>
          <a:graphicData uri="http://schemas.openxmlformats.org/presentationml/2006/ole">
            <mc:AlternateContent xmlns:mc="http://schemas.openxmlformats.org/markup-compatibility/2006">
              <mc:Choice xmlns:v="urn:schemas-microsoft-com:vml" Requires="v">
                <p:oleObj name="Equation" r:id="rId10" imgW="1942920" imgH="380880" progId="Equation.DSMT4">
                  <p:embed/>
                </p:oleObj>
              </mc:Choice>
              <mc:Fallback>
                <p:oleObj name="Equation" r:id="rId10" imgW="1942920" imgH="380880" progId="Equation.DSMT4">
                  <p:embed/>
                  <p:pic>
                    <p:nvPicPr>
                      <p:cNvPr id="455691"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0504" y="4386525"/>
                        <a:ext cx="2195371" cy="431651"/>
                      </a:xfrm>
                      <a:prstGeom prst="rect">
                        <a:avLst/>
                      </a:prstGeom>
                      <a:noFill/>
                    </p:spPr>
                  </p:pic>
                </p:oleObj>
              </mc:Fallback>
            </mc:AlternateContent>
          </a:graphicData>
        </a:graphic>
      </p:graphicFrame>
      <p:pic>
        <p:nvPicPr>
          <p:cNvPr id="25" name="Grafik 5">
            <a:extLst>
              <a:ext uri="{FF2B5EF4-FFF2-40B4-BE49-F238E27FC236}">
                <a16:creationId xmlns:a16="http://schemas.microsoft.com/office/drawing/2014/main" id="{CA76818E-19F5-B962-4FD2-E43C35C605D2}"/>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2247946" y="3705374"/>
            <a:ext cx="1789327" cy="423453"/>
          </a:xfrm>
          <a:prstGeom prst="rect">
            <a:avLst/>
          </a:prstGeom>
        </p:spPr>
      </p:pic>
    </p:spTree>
    <p:extLst>
      <p:ext uri="{BB962C8B-B14F-4D97-AF65-F5344CB8AC3E}">
        <p14:creationId xmlns:p14="http://schemas.microsoft.com/office/powerpoint/2010/main" val="333103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196B-2935-729D-9497-66298FEE6AAA}"/>
              </a:ext>
            </a:extLst>
          </p:cNvPr>
          <p:cNvSpPr>
            <a:spLocks noGrp="1"/>
          </p:cNvSpPr>
          <p:nvPr>
            <p:ph type="title"/>
          </p:nvPr>
        </p:nvSpPr>
        <p:spPr>
          <a:xfrm>
            <a:off x="395427" y="203149"/>
            <a:ext cx="7529373" cy="558851"/>
          </a:xfrm>
        </p:spPr>
        <p:txBody>
          <a:bodyPr/>
          <a:lstStyle/>
          <a:p>
            <a:r>
              <a:rPr lang="en-US" sz="3600" dirty="0">
                <a:solidFill>
                  <a:srgbClr val="00329E"/>
                </a:solidFill>
                <a:latin typeface="Arial" charset="0"/>
              </a:rPr>
              <a:t>Bethe-Bloch equation and more</a:t>
            </a:r>
            <a:endParaRPr lang="en-US" dirty="0">
              <a:solidFill>
                <a:srgbClr val="00329E"/>
              </a:solidFill>
            </a:endParaRPr>
          </a:p>
        </p:txBody>
      </p:sp>
      <p:sp>
        <p:nvSpPr>
          <p:cNvPr id="4" name="Footer Placeholder 3">
            <a:extLst>
              <a:ext uri="{FF2B5EF4-FFF2-40B4-BE49-F238E27FC236}">
                <a16:creationId xmlns:a16="http://schemas.microsoft.com/office/drawing/2014/main" id="{26076386-3127-4294-37C0-3B76020AA360}"/>
              </a:ext>
            </a:extLst>
          </p:cNvPr>
          <p:cNvSpPr>
            <a:spLocks noGrp="1"/>
          </p:cNvSpPr>
          <p:nvPr>
            <p:ph type="ftr" sz="quarter" idx="5"/>
          </p:nvPr>
        </p:nvSpPr>
        <p:spPr>
          <a:xfrm>
            <a:off x="2781781" y="6403314"/>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582BCBA3-70CC-202C-A17B-01C2B61984C5}"/>
              </a:ext>
            </a:extLst>
          </p:cNvPr>
          <p:cNvSpPr>
            <a:spLocks noGrp="1"/>
          </p:cNvSpPr>
          <p:nvPr>
            <p:ph type="sldNum" sz="quarter" idx="7"/>
          </p:nvPr>
        </p:nvSpPr>
        <p:spPr/>
        <p:txBody>
          <a:bodyPr/>
          <a:lstStyle/>
          <a:p>
            <a:pPr marL="38100">
              <a:lnSpc>
                <a:spcPct val="100000"/>
              </a:lnSpc>
            </a:pPr>
            <a:fld id="{81D60167-4931-47E6-BA6A-407CBD079E47}" type="slidenum">
              <a:rPr lang="en-US" spc="-5" smtClean="0"/>
              <a:t>11</a:t>
            </a:fld>
            <a:endParaRPr lang="en-US" spc="-5" dirty="0"/>
          </a:p>
        </p:txBody>
      </p:sp>
      <p:grpSp>
        <p:nvGrpSpPr>
          <p:cNvPr id="6" name="Group 5">
            <a:extLst>
              <a:ext uri="{FF2B5EF4-FFF2-40B4-BE49-F238E27FC236}">
                <a16:creationId xmlns:a16="http://schemas.microsoft.com/office/drawing/2014/main" id="{36E5C8EF-6585-B1FB-4D06-890505E9860D}"/>
              </a:ext>
            </a:extLst>
          </p:cNvPr>
          <p:cNvGrpSpPr/>
          <p:nvPr/>
        </p:nvGrpSpPr>
        <p:grpSpPr>
          <a:xfrm>
            <a:off x="2209800" y="921998"/>
            <a:ext cx="6757682" cy="5014004"/>
            <a:chOff x="827584" y="561172"/>
            <a:chExt cx="7911298" cy="6036180"/>
          </a:xfrm>
        </p:grpSpPr>
        <p:pic>
          <p:nvPicPr>
            <p:cNvPr id="7" name="Picture 6">
              <a:extLst>
                <a:ext uri="{FF2B5EF4-FFF2-40B4-BE49-F238E27FC236}">
                  <a16:creationId xmlns:a16="http://schemas.microsoft.com/office/drawing/2014/main" id="{250A6638-235E-0E98-89C5-FDFAE29B4553}"/>
                </a:ext>
              </a:extLst>
            </p:cNvPr>
            <p:cNvPicPr>
              <a:picLocks noChangeAspect="1"/>
            </p:cNvPicPr>
            <p:nvPr/>
          </p:nvPicPr>
          <p:blipFill>
            <a:blip r:embed="rId2"/>
            <a:stretch>
              <a:fillRect/>
            </a:stretch>
          </p:blipFill>
          <p:spPr>
            <a:xfrm>
              <a:off x="827584" y="561172"/>
              <a:ext cx="7080076" cy="6036180"/>
            </a:xfrm>
            <a:prstGeom prst="rect">
              <a:avLst/>
            </a:prstGeom>
          </p:spPr>
        </p:pic>
        <p:sp>
          <p:nvSpPr>
            <p:cNvPr id="8" name="Line 5">
              <a:extLst>
                <a:ext uri="{FF2B5EF4-FFF2-40B4-BE49-F238E27FC236}">
                  <a16:creationId xmlns:a16="http://schemas.microsoft.com/office/drawing/2014/main" id="{D22CDAD7-E95F-60FA-43BF-AF7FB82A9079}"/>
                </a:ext>
              </a:extLst>
            </p:cNvPr>
            <p:cNvSpPr>
              <a:spLocks noChangeShapeType="1"/>
            </p:cNvSpPr>
            <p:nvPr/>
          </p:nvSpPr>
          <p:spPr bwMode="auto">
            <a:xfrm>
              <a:off x="2843734" y="1713300"/>
              <a:ext cx="792162" cy="0"/>
            </a:xfrm>
            <a:prstGeom prst="line">
              <a:avLst/>
            </a:prstGeom>
            <a:noFill/>
            <a:ln w="28575">
              <a:solidFill>
                <a:srgbClr val="0000FF"/>
              </a:solidFill>
              <a:prstDash val="dash"/>
              <a:round/>
              <a:headEnd type="triangle" w="med" len="me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9" name="Freeform 10">
              <a:extLst>
                <a:ext uri="{FF2B5EF4-FFF2-40B4-BE49-F238E27FC236}">
                  <a16:creationId xmlns:a16="http://schemas.microsoft.com/office/drawing/2014/main" id="{883F8BD9-E94C-0ACC-C343-40D47CCB923F}"/>
                </a:ext>
              </a:extLst>
            </p:cNvPr>
            <p:cNvSpPr>
              <a:spLocks/>
            </p:cNvSpPr>
            <p:nvPr/>
          </p:nvSpPr>
          <p:spPr bwMode="auto">
            <a:xfrm>
              <a:off x="5436096" y="751800"/>
              <a:ext cx="1800200" cy="2122901"/>
            </a:xfrm>
            <a:custGeom>
              <a:avLst/>
              <a:gdLst>
                <a:gd name="T0" fmla="*/ 0 w 2181225"/>
                <a:gd name="T1" fmla="*/ 2781300 h 2781300"/>
                <a:gd name="T2" fmla="*/ 381000 w 2181225"/>
                <a:gd name="T3" fmla="*/ 2543174 h 2781300"/>
                <a:gd name="T4" fmla="*/ 771525 w 2181225"/>
                <a:gd name="T5" fmla="*/ 2105024 h 2781300"/>
                <a:gd name="T6" fmla="*/ 1400182 w 2181225"/>
                <a:gd name="T7" fmla="*/ 1219200 h 2781300"/>
                <a:gd name="T8" fmla="*/ 1895482 w 2181225"/>
                <a:gd name="T9" fmla="*/ 438150 h 2781300"/>
                <a:gd name="T10" fmla="*/ 2181225 w 2181225"/>
                <a:gd name="T11" fmla="*/ 0 h 2781300"/>
                <a:gd name="T12" fmla="*/ 0 60000 65536"/>
                <a:gd name="T13" fmla="*/ 0 60000 65536"/>
                <a:gd name="T14" fmla="*/ 0 60000 65536"/>
                <a:gd name="T15" fmla="*/ 0 60000 65536"/>
                <a:gd name="T16" fmla="*/ 0 60000 65536"/>
                <a:gd name="T17" fmla="*/ 0 60000 65536"/>
                <a:gd name="T18" fmla="*/ 0 w 2181225"/>
                <a:gd name="T19" fmla="*/ 0 h 2781300"/>
                <a:gd name="T20" fmla="*/ 2181225 w 2181225"/>
                <a:gd name="T21" fmla="*/ 2781300 h 2781300"/>
              </a:gdLst>
              <a:ahLst/>
              <a:cxnLst>
                <a:cxn ang="T12">
                  <a:pos x="T0" y="T1"/>
                </a:cxn>
                <a:cxn ang="T13">
                  <a:pos x="T2" y="T3"/>
                </a:cxn>
                <a:cxn ang="T14">
                  <a:pos x="T4" y="T5"/>
                </a:cxn>
                <a:cxn ang="T15">
                  <a:pos x="T6" y="T7"/>
                </a:cxn>
                <a:cxn ang="T16">
                  <a:pos x="T8" y="T9"/>
                </a:cxn>
                <a:cxn ang="T17">
                  <a:pos x="T10" y="T11"/>
                </a:cxn>
              </a:cxnLst>
              <a:rect l="T18" t="T19" r="T20" b="T21"/>
              <a:pathLst>
                <a:path w="2181225" h="2781300">
                  <a:moveTo>
                    <a:pt x="0" y="2781300"/>
                  </a:moveTo>
                  <a:cubicBezTo>
                    <a:pt x="126206" y="2718594"/>
                    <a:pt x="252413" y="2655888"/>
                    <a:pt x="381000" y="2543175"/>
                  </a:cubicBezTo>
                  <a:cubicBezTo>
                    <a:pt x="509588" y="2430463"/>
                    <a:pt x="601663" y="2325687"/>
                    <a:pt x="771525" y="2105025"/>
                  </a:cubicBezTo>
                  <a:cubicBezTo>
                    <a:pt x="941387" y="1884363"/>
                    <a:pt x="1212850" y="1497013"/>
                    <a:pt x="1400175" y="1219200"/>
                  </a:cubicBezTo>
                  <a:cubicBezTo>
                    <a:pt x="1587500" y="941387"/>
                    <a:pt x="1765300" y="641350"/>
                    <a:pt x="1895475" y="438150"/>
                  </a:cubicBezTo>
                  <a:cubicBezTo>
                    <a:pt x="2025650" y="234950"/>
                    <a:pt x="2103437" y="117475"/>
                    <a:pt x="2181225" y="0"/>
                  </a:cubicBezTo>
                </a:path>
              </a:pathLst>
            </a:custGeom>
            <a:noFill/>
            <a:ln w="28575" cap="flat" cmpd="sng" algn="ctr">
              <a:solidFill>
                <a:srgbClr val="FF0000"/>
              </a:solidFill>
              <a:prstDash val="solid"/>
              <a:round/>
              <a:headEnd type="none" w="med" len="med"/>
              <a:tailEnd type="none" w="med" len="med"/>
            </a:ln>
          </p:spPr>
          <p:txBody>
            <a:bodyPr wrap="square">
              <a:spAutoFit/>
            </a:bodyPr>
            <a:lstStyle/>
            <a:p>
              <a:pPr defTabSz="914400" fontAlgn="base">
                <a:spcBef>
                  <a:spcPct val="0"/>
                </a:spcBef>
                <a:spcAft>
                  <a:spcPct val="0"/>
                </a:spcAft>
              </a:pPr>
              <a:endParaRPr lang="de-DE" sz="2000">
                <a:solidFill>
                  <a:srgbClr val="000000"/>
                </a:solidFill>
                <a:latin typeface="Arial" charset="0"/>
              </a:endParaRPr>
            </a:p>
          </p:txBody>
        </p:sp>
        <p:sp>
          <p:nvSpPr>
            <p:cNvPr id="10" name="TextBox 11">
              <a:extLst>
                <a:ext uri="{FF2B5EF4-FFF2-40B4-BE49-F238E27FC236}">
                  <a16:creationId xmlns:a16="http://schemas.microsoft.com/office/drawing/2014/main" id="{FCF7D0D2-5018-CFFB-27BB-F3E844A924D5}"/>
                </a:ext>
              </a:extLst>
            </p:cNvPr>
            <p:cNvSpPr txBox="1">
              <a:spLocks noChangeArrowheads="1"/>
            </p:cNvSpPr>
            <p:nvPr/>
          </p:nvSpPr>
          <p:spPr bwMode="auto">
            <a:xfrm>
              <a:off x="6948264" y="1209244"/>
              <a:ext cx="1598613" cy="338138"/>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pPr>
              <a:r>
                <a:rPr lang="de-DE" sz="1600" dirty="0" err="1">
                  <a:solidFill>
                    <a:srgbClr val="FF0000"/>
                  </a:solidFill>
                  <a:latin typeface="Arial" charset="0"/>
                </a:rPr>
                <a:t>bremsstrahlung</a:t>
              </a:r>
              <a:endParaRPr lang="de-DE" sz="1600" dirty="0">
                <a:solidFill>
                  <a:srgbClr val="FF0000"/>
                </a:solidFill>
                <a:latin typeface="Arial" charset="0"/>
              </a:endParaRPr>
            </a:p>
          </p:txBody>
        </p:sp>
        <p:sp>
          <p:nvSpPr>
            <p:cNvPr id="11" name="TextBox 12">
              <a:extLst>
                <a:ext uri="{FF2B5EF4-FFF2-40B4-BE49-F238E27FC236}">
                  <a16:creationId xmlns:a16="http://schemas.microsoft.com/office/drawing/2014/main" id="{E240F4EC-63FD-E5C7-3689-65DC67F2FE92}"/>
                </a:ext>
              </a:extLst>
            </p:cNvPr>
            <p:cNvSpPr txBox="1">
              <a:spLocks noChangeArrowheads="1"/>
            </p:cNvSpPr>
            <p:nvPr/>
          </p:nvSpPr>
          <p:spPr bwMode="auto">
            <a:xfrm>
              <a:off x="7690197" y="1716291"/>
              <a:ext cx="1048685" cy="584775"/>
            </a:xfrm>
            <a:prstGeom prst="rect">
              <a:avLst/>
            </a:prstGeom>
            <a:solidFill>
              <a:schemeClr val="bg1"/>
            </a:solidFill>
            <a:ln w="9525">
              <a:noFill/>
              <a:miter lim="800000"/>
              <a:headEnd/>
              <a:tailEnd/>
            </a:ln>
          </p:spPr>
          <p:txBody>
            <a:bodyPr wrap="none">
              <a:spAutoFit/>
            </a:bodyPr>
            <a:lstStyle/>
            <a:p>
              <a:pPr defTabSz="914400" fontAlgn="base">
                <a:spcBef>
                  <a:spcPct val="0"/>
                </a:spcBef>
                <a:spcAft>
                  <a:spcPct val="0"/>
                </a:spcAft>
              </a:pPr>
              <a:r>
                <a:rPr lang="de-DE" sz="1600" dirty="0" err="1">
                  <a:solidFill>
                    <a:srgbClr val="FF0000"/>
                  </a:solidFill>
                  <a:latin typeface="Arial" charset="0"/>
                </a:rPr>
                <a:t>ionisation</a:t>
              </a:r>
              <a:endParaRPr lang="de-DE" sz="1600" dirty="0">
                <a:solidFill>
                  <a:srgbClr val="FF0000"/>
                </a:solidFill>
                <a:latin typeface="Arial" charset="0"/>
              </a:endParaRPr>
            </a:p>
            <a:p>
              <a:pPr defTabSz="914400" fontAlgn="base">
                <a:spcBef>
                  <a:spcPct val="0"/>
                </a:spcBef>
                <a:spcAft>
                  <a:spcPct val="0"/>
                </a:spcAft>
              </a:pPr>
              <a:r>
                <a:rPr lang="de-DE" sz="1600" dirty="0" err="1">
                  <a:solidFill>
                    <a:srgbClr val="FF0000"/>
                  </a:solidFill>
                  <a:latin typeface="Arial" charset="0"/>
                </a:rPr>
                <a:t>only</a:t>
              </a:r>
              <a:endParaRPr lang="de-DE" sz="1600" dirty="0">
                <a:solidFill>
                  <a:srgbClr val="FF0000"/>
                </a:solidFill>
                <a:latin typeface="Arial" charset="0"/>
              </a:endParaRPr>
            </a:p>
          </p:txBody>
        </p:sp>
        <p:cxnSp>
          <p:nvCxnSpPr>
            <p:cNvPr id="12" name="Straight Arrow Connector 11">
              <a:extLst>
                <a:ext uri="{FF2B5EF4-FFF2-40B4-BE49-F238E27FC236}">
                  <a16:creationId xmlns:a16="http://schemas.microsoft.com/office/drawing/2014/main" id="{EE79EC9E-739D-B2D2-3182-EB9E65589EC5}"/>
                </a:ext>
              </a:extLst>
            </p:cNvPr>
            <p:cNvCxnSpPr>
              <a:cxnSpLocks noChangeShapeType="1"/>
              <a:stCxn id="11" idx="1"/>
            </p:cNvCxnSpPr>
            <p:nvPr/>
          </p:nvCxnSpPr>
          <p:spPr bwMode="auto">
            <a:xfrm flipH="1">
              <a:off x="7190135" y="2008679"/>
              <a:ext cx="500062" cy="636300"/>
            </a:xfrm>
            <a:prstGeom prst="straightConnector1">
              <a:avLst/>
            </a:prstGeom>
            <a:noFill/>
            <a:ln w="28575" algn="ctr">
              <a:solidFill>
                <a:srgbClr val="FF0000"/>
              </a:solidFill>
              <a:round/>
              <a:headEnd/>
              <a:tailEnd type="arrow" w="med" len="med"/>
            </a:ln>
          </p:spPr>
        </p:cxnSp>
        <p:sp>
          <p:nvSpPr>
            <p:cNvPr id="13" name="Rectangle 12">
              <a:extLst>
                <a:ext uri="{FF2B5EF4-FFF2-40B4-BE49-F238E27FC236}">
                  <a16:creationId xmlns:a16="http://schemas.microsoft.com/office/drawing/2014/main" id="{C221307F-9744-CE1C-B6BE-916828AB9652}"/>
                </a:ext>
              </a:extLst>
            </p:cNvPr>
            <p:cNvSpPr/>
            <p:nvPr/>
          </p:nvSpPr>
          <p:spPr bwMode="auto">
            <a:xfrm>
              <a:off x="3635896" y="1406027"/>
              <a:ext cx="864096" cy="307274"/>
            </a:xfrm>
            <a:prstGeom prst="rect">
              <a:avLst/>
            </a:prstGeom>
            <a:solidFill>
              <a:srgbClr val="FFFF00">
                <a:alpha val="16000"/>
              </a:srgbClr>
            </a:solidFill>
            <a:ln w="952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81000" indent="-381000" defTabSz="914400" fontAlgn="base">
                <a:spcBef>
                  <a:spcPct val="20000"/>
                </a:spcBef>
                <a:spcAft>
                  <a:spcPct val="0"/>
                </a:spcAft>
              </a:pPr>
              <a:endParaRPr lang="en-GB" sz="2400">
                <a:solidFill>
                  <a:srgbClr val="000000"/>
                </a:solidFill>
                <a:latin typeface="Comic Sans MS" pitchFamily="66" charset="0"/>
                <a:sym typeface="Symbol" pitchFamily="18" charset="2"/>
              </a:endParaRPr>
            </a:p>
          </p:txBody>
        </p:sp>
        <p:sp>
          <p:nvSpPr>
            <p:cNvPr id="14" name="TextBox 13">
              <a:extLst>
                <a:ext uri="{FF2B5EF4-FFF2-40B4-BE49-F238E27FC236}">
                  <a16:creationId xmlns:a16="http://schemas.microsoft.com/office/drawing/2014/main" id="{76DEE772-72B5-EAB9-1258-6B0BE682098C}"/>
                </a:ext>
              </a:extLst>
            </p:cNvPr>
            <p:cNvSpPr txBox="1"/>
            <p:nvPr/>
          </p:nvSpPr>
          <p:spPr>
            <a:xfrm>
              <a:off x="2267744" y="2204864"/>
              <a:ext cx="644728" cy="369332"/>
            </a:xfrm>
            <a:prstGeom prst="rect">
              <a:avLst/>
            </a:prstGeom>
            <a:solidFill>
              <a:srgbClr val="FFFF00">
                <a:alpha val="49000"/>
              </a:srgbClr>
            </a:solidFill>
            <a:ln>
              <a:solidFill>
                <a:srgbClr val="FF0000"/>
              </a:solidFill>
            </a:ln>
          </p:spPr>
          <p:txBody>
            <a:bodyPr wrap="none" rtlCol="0">
              <a:spAutoFit/>
            </a:bodyPr>
            <a:lstStyle/>
            <a:p>
              <a:pPr defTabSz="914400" fontAlgn="base">
                <a:spcBef>
                  <a:spcPct val="0"/>
                </a:spcBef>
                <a:spcAft>
                  <a:spcPct val="0"/>
                </a:spcAft>
              </a:pPr>
              <a:r>
                <a:rPr lang="en-GB" sz="900" dirty="0">
                  <a:solidFill>
                    <a:srgbClr val="0000FF"/>
                  </a:solidFill>
                  <a:latin typeface="Calibri"/>
                  <a:cs typeface="Calibri"/>
                </a:rPr>
                <a:t>empirical</a:t>
              </a:r>
            </a:p>
            <a:p>
              <a:pPr defTabSz="914400" fontAlgn="base">
                <a:spcBef>
                  <a:spcPct val="0"/>
                </a:spcBef>
                <a:spcAft>
                  <a:spcPct val="0"/>
                </a:spcAft>
              </a:pPr>
              <a:r>
                <a:rPr lang="en-GB" sz="900" dirty="0">
                  <a:solidFill>
                    <a:srgbClr val="0000FF"/>
                  </a:solidFill>
                  <a:latin typeface="Calibri"/>
                  <a:cs typeface="Calibri"/>
                </a:rPr>
                <a:t>fit to data</a:t>
              </a:r>
            </a:p>
          </p:txBody>
        </p:sp>
        <p:sp>
          <p:nvSpPr>
            <p:cNvPr id="15" name="TextBox 14">
              <a:extLst>
                <a:ext uri="{FF2B5EF4-FFF2-40B4-BE49-F238E27FC236}">
                  <a16:creationId xmlns:a16="http://schemas.microsoft.com/office/drawing/2014/main" id="{806A242F-252E-4AB4-DD4B-9A27C8B55669}"/>
                </a:ext>
              </a:extLst>
            </p:cNvPr>
            <p:cNvSpPr txBox="1"/>
            <p:nvPr/>
          </p:nvSpPr>
          <p:spPr>
            <a:xfrm>
              <a:off x="1763688" y="816573"/>
              <a:ext cx="720080" cy="369332"/>
            </a:xfrm>
            <a:prstGeom prst="rect">
              <a:avLst/>
            </a:prstGeom>
            <a:solidFill>
              <a:srgbClr val="FFFF00">
                <a:alpha val="34000"/>
              </a:srgbClr>
            </a:solidFill>
            <a:ln>
              <a:solidFill>
                <a:srgbClr val="FF0000"/>
              </a:solidFill>
            </a:ln>
          </p:spPr>
          <p:txBody>
            <a:bodyPr wrap="square" rtlCol="0">
              <a:spAutoFit/>
            </a:bodyPr>
            <a:lstStyle/>
            <a:p>
              <a:pPr defTabSz="914400" fontAlgn="base">
                <a:spcBef>
                  <a:spcPct val="0"/>
                </a:spcBef>
                <a:spcAft>
                  <a:spcPct val="0"/>
                </a:spcAft>
              </a:pPr>
              <a:r>
                <a:rPr lang="en-GB" sz="900" dirty="0">
                  <a:solidFill>
                    <a:srgbClr val="0000FF"/>
                  </a:solidFill>
                  <a:latin typeface="Calibri"/>
                  <a:cs typeface="Calibri"/>
                </a:rPr>
                <a:t>theoretical</a:t>
              </a:r>
            </a:p>
            <a:p>
              <a:pPr defTabSz="914400" fontAlgn="base">
                <a:spcBef>
                  <a:spcPct val="0"/>
                </a:spcBef>
                <a:spcAft>
                  <a:spcPct val="0"/>
                </a:spcAft>
              </a:pPr>
              <a:r>
                <a:rPr lang="en-GB" sz="900" dirty="0">
                  <a:solidFill>
                    <a:srgbClr val="0000FF"/>
                  </a:solidFill>
                  <a:latin typeface="Calibri"/>
                  <a:cs typeface="Calibri"/>
                </a:rPr>
                <a:t>model</a:t>
              </a:r>
            </a:p>
          </p:txBody>
        </p:sp>
      </p:grpSp>
    </p:spTree>
    <p:extLst>
      <p:ext uri="{BB962C8B-B14F-4D97-AF65-F5344CB8AC3E}">
        <p14:creationId xmlns:p14="http://schemas.microsoft.com/office/powerpoint/2010/main" val="3783529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5F108B8-1AC7-BAD5-ED0C-C038FFBFDF01}"/>
              </a:ext>
            </a:extLst>
          </p:cNvPr>
          <p:cNvSpPr>
            <a:spLocks noGrp="1"/>
          </p:cNvSpPr>
          <p:nvPr>
            <p:ph type="ftr" sz="quarter" idx="5"/>
          </p:nvPr>
        </p:nvSpPr>
        <p:spPr>
          <a:xfrm>
            <a:off x="3005136" y="6437583"/>
            <a:ext cx="6181725" cy="379095"/>
          </a:xfrm>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6E185F8-24DB-4836-CDA1-4E40AD164E22}"/>
              </a:ext>
            </a:extLst>
          </p:cNvPr>
          <p:cNvSpPr>
            <a:spLocks noGrp="1"/>
          </p:cNvSpPr>
          <p:nvPr>
            <p:ph type="sldNum" sz="quarter" idx="7"/>
          </p:nvPr>
        </p:nvSpPr>
        <p:spPr/>
        <p:txBody>
          <a:bodyPr/>
          <a:lstStyle/>
          <a:p>
            <a:pPr marL="38100">
              <a:lnSpc>
                <a:spcPct val="100000"/>
              </a:lnSpc>
            </a:pPr>
            <a:fld id="{81D60167-4931-47E6-BA6A-407CBD079E47}" type="slidenum">
              <a:rPr lang="en-US" spc="-5" smtClean="0"/>
              <a:t>12</a:t>
            </a:fld>
            <a:endParaRPr lang="en-US" spc="-5" dirty="0"/>
          </a:p>
        </p:txBody>
      </p:sp>
      <p:sp>
        <p:nvSpPr>
          <p:cNvPr id="17" name="Title 1">
            <a:extLst>
              <a:ext uri="{FF2B5EF4-FFF2-40B4-BE49-F238E27FC236}">
                <a16:creationId xmlns:a16="http://schemas.microsoft.com/office/drawing/2014/main" id="{D03FA126-4FE1-D01F-D703-2B9598B23BA2}"/>
              </a:ext>
            </a:extLst>
          </p:cNvPr>
          <p:cNvSpPr>
            <a:spLocks noGrp="1"/>
          </p:cNvSpPr>
          <p:nvPr>
            <p:ph type="title"/>
          </p:nvPr>
        </p:nvSpPr>
        <p:spPr>
          <a:xfrm>
            <a:off x="395427" y="203149"/>
            <a:ext cx="6843573" cy="615553"/>
          </a:xfrm>
        </p:spPr>
        <p:txBody>
          <a:bodyPr/>
          <a:lstStyle/>
          <a:p>
            <a:r>
              <a:rPr lang="en-US" sz="4000" dirty="0"/>
              <a:t>Ionization</a:t>
            </a:r>
            <a:endParaRPr lang="en-US" sz="2800" dirty="0"/>
          </a:p>
        </p:txBody>
      </p:sp>
      <p:grpSp>
        <p:nvGrpSpPr>
          <p:cNvPr id="42" name="Gruppo 22">
            <a:extLst>
              <a:ext uri="{FF2B5EF4-FFF2-40B4-BE49-F238E27FC236}">
                <a16:creationId xmlns:a16="http://schemas.microsoft.com/office/drawing/2014/main" id="{98FE9D93-8AE7-F68E-E0CC-E04B77F7A2FB}"/>
              </a:ext>
            </a:extLst>
          </p:cNvPr>
          <p:cNvGrpSpPr/>
          <p:nvPr/>
        </p:nvGrpSpPr>
        <p:grpSpPr>
          <a:xfrm>
            <a:off x="1026770" y="2844867"/>
            <a:ext cx="8948645" cy="1452793"/>
            <a:chOff x="162996" y="3416367"/>
            <a:chExt cx="8948645" cy="1452793"/>
          </a:xfrm>
        </p:grpSpPr>
        <p:pic>
          <p:nvPicPr>
            <p:cNvPr id="43" name="Picture 4">
              <a:extLst>
                <a:ext uri="{FF2B5EF4-FFF2-40B4-BE49-F238E27FC236}">
                  <a16:creationId xmlns:a16="http://schemas.microsoft.com/office/drawing/2014/main" id="{FC9A02F0-30AD-5DEC-1996-77ED6E38B649}"/>
                </a:ext>
              </a:extLst>
            </p:cNvPr>
            <p:cNvPicPr>
              <a:picLocks noChangeAspect="1" noChangeArrowheads="1"/>
            </p:cNvPicPr>
            <p:nvPr/>
          </p:nvPicPr>
          <p:blipFill>
            <a:blip r:embed="rId3" cstate="print"/>
            <a:srcRect l="2181" t="34480"/>
            <a:stretch>
              <a:fillRect/>
            </a:stretch>
          </p:blipFill>
          <p:spPr bwMode="auto">
            <a:xfrm>
              <a:off x="162996" y="3460906"/>
              <a:ext cx="8948645" cy="1408254"/>
            </a:xfrm>
            <a:prstGeom prst="rect">
              <a:avLst/>
            </a:prstGeom>
            <a:noFill/>
            <a:ln w="9525">
              <a:noFill/>
              <a:miter lim="800000"/>
              <a:headEnd/>
              <a:tailEnd/>
            </a:ln>
          </p:spPr>
        </p:pic>
        <p:sp>
          <p:nvSpPr>
            <p:cNvPr id="44" name="Rettangolo 20">
              <a:extLst>
                <a:ext uri="{FF2B5EF4-FFF2-40B4-BE49-F238E27FC236}">
                  <a16:creationId xmlns:a16="http://schemas.microsoft.com/office/drawing/2014/main" id="{1FEA5DC9-322F-D121-1F74-CE8CCE74C7F3}"/>
                </a:ext>
              </a:extLst>
            </p:cNvPr>
            <p:cNvSpPr/>
            <p:nvPr/>
          </p:nvSpPr>
          <p:spPr>
            <a:xfrm>
              <a:off x="6012160" y="3429000"/>
              <a:ext cx="792088"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45" name="CasellaDiTesto 21">
              <a:extLst>
                <a:ext uri="{FF2B5EF4-FFF2-40B4-BE49-F238E27FC236}">
                  <a16:creationId xmlns:a16="http://schemas.microsoft.com/office/drawing/2014/main" id="{659A9E9B-3287-0782-BA4B-F06543EED274}"/>
                </a:ext>
              </a:extLst>
            </p:cNvPr>
            <p:cNvSpPr txBox="1"/>
            <p:nvPr/>
          </p:nvSpPr>
          <p:spPr>
            <a:xfrm>
              <a:off x="5543729" y="3416367"/>
              <a:ext cx="365806" cy="461665"/>
            </a:xfrm>
            <a:prstGeom prst="rect">
              <a:avLst/>
            </a:prstGeom>
            <a:solidFill>
              <a:schemeClr val="bg1"/>
            </a:solidFill>
          </p:spPr>
          <p:txBody>
            <a:bodyPr wrap="none" rtlCol="0">
              <a:spAutoFit/>
            </a:bodyPr>
            <a:lstStyle/>
            <a:p>
              <a:r>
                <a:rPr lang="it-IT" sz="2400" dirty="0">
                  <a:solidFill>
                    <a:prstClr val="black"/>
                  </a:solidFill>
                </a:rPr>
                <a:t>I</a:t>
              </a:r>
              <a:r>
                <a:rPr lang="it-IT" sz="2400" baseline="-25000" dirty="0">
                  <a:solidFill>
                    <a:prstClr val="black"/>
                  </a:solidFill>
                </a:rPr>
                <a:t>0</a:t>
              </a:r>
            </a:p>
          </p:txBody>
        </p:sp>
      </p:grpSp>
      <p:pic>
        <p:nvPicPr>
          <p:cNvPr id="46" name="Picture 5">
            <a:extLst>
              <a:ext uri="{FF2B5EF4-FFF2-40B4-BE49-F238E27FC236}">
                <a16:creationId xmlns:a16="http://schemas.microsoft.com/office/drawing/2014/main" id="{6C1A50AB-5A67-B616-1AE4-3B983D7E7B1E}"/>
              </a:ext>
            </a:extLst>
          </p:cNvPr>
          <p:cNvPicPr>
            <a:picLocks noChangeAspect="1" noChangeArrowheads="1"/>
          </p:cNvPicPr>
          <p:nvPr/>
        </p:nvPicPr>
        <p:blipFill>
          <a:blip r:embed="rId4" cstate="print"/>
          <a:srcRect/>
          <a:stretch>
            <a:fillRect/>
          </a:stretch>
        </p:blipFill>
        <p:spPr bwMode="auto">
          <a:xfrm>
            <a:off x="1371600" y="818702"/>
            <a:ext cx="7524750" cy="2095500"/>
          </a:xfrm>
          <a:prstGeom prst="rect">
            <a:avLst/>
          </a:prstGeom>
          <a:noFill/>
          <a:ln w="9525">
            <a:noFill/>
            <a:miter lim="800000"/>
            <a:headEnd/>
            <a:tailEnd/>
          </a:ln>
        </p:spPr>
      </p:pic>
      <p:sp>
        <p:nvSpPr>
          <p:cNvPr id="47" name="CasellaDiTesto 24">
            <a:extLst>
              <a:ext uri="{FF2B5EF4-FFF2-40B4-BE49-F238E27FC236}">
                <a16:creationId xmlns:a16="http://schemas.microsoft.com/office/drawing/2014/main" id="{AB046308-C3D6-6335-D8BB-7628805E44E1}"/>
              </a:ext>
            </a:extLst>
          </p:cNvPr>
          <p:cNvSpPr txBox="1"/>
          <p:nvPr/>
        </p:nvSpPr>
        <p:spPr>
          <a:xfrm>
            <a:off x="228600" y="4513684"/>
            <a:ext cx="11600561" cy="1015663"/>
          </a:xfrm>
          <a:prstGeom prst="rect">
            <a:avLst/>
          </a:prstGeom>
          <a:noFill/>
        </p:spPr>
        <p:txBody>
          <a:bodyPr wrap="square" rtlCol="0">
            <a:spAutoFit/>
          </a:bodyPr>
          <a:lstStyle/>
          <a:p>
            <a:r>
              <a:rPr lang="it-IT" sz="2000" dirty="0">
                <a:solidFill>
                  <a:srgbClr val="00329E"/>
                </a:solidFill>
              </a:rPr>
              <a:t>Note: I</a:t>
            </a:r>
            <a:r>
              <a:rPr lang="it-IT" sz="2000" baseline="-25000" dirty="0">
                <a:solidFill>
                  <a:srgbClr val="00329E"/>
                </a:solidFill>
              </a:rPr>
              <a:t>0</a:t>
            </a:r>
            <a:r>
              <a:rPr lang="it-IT" sz="2000" dirty="0">
                <a:solidFill>
                  <a:srgbClr val="00329E"/>
                </a:solidFill>
              </a:rPr>
              <a:t> ≠ W</a:t>
            </a:r>
            <a:r>
              <a:rPr lang="it-IT" sz="2000" baseline="-25000" dirty="0">
                <a:solidFill>
                  <a:srgbClr val="00329E"/>
                </a:solidFill>
              </a:rPr>
              <a:t>i</a:t>
            </a:r>
            <a:r>
              <a:rPr lang="it-IT" sz="2000" dirty="0">
                <a:solidFill>
                  <a:srgbClr val="00329E"/>
                </a:solidFill>
              </a:rPr>
              <a:t>, </a:t>
            </a:r>
            <a:r>
              <a:rPr lang="it-IT" sz="2000" dirty="0" err="1">
                <a:solidFill>
                  <a:srgbClr val="00329E"/>
                </a:solidFill>
              </a:rPr>
              <a:t>because</a:t>
            </a:r>
            <a:r>
              <a:rPr lang="it-IT" sz="2000" dirty="0">
                <a:solidFill>
                  <a:srgbClr val="00329E"/>
                </a:solidFill>
              </a:rPr>
              <a:t> </a:t>
            </a:r>
            <a:r>
              <a:rPr lang="it-IT" sz="2000" dirty="0" err="1">
                <a:solidFill>
                  <a:srgbClr val="FF0000"/>
                </a:solidFill>
              </a:rPr>
              <a:t>not</a:t>
            </a:r>
            <a:r>
              <a:rPr lang="it-IT" sz="2000" dirty="0">
                <a:solidFill>
                  <a:srgbClr val="FF0000"/>
                </a:solidFill>
              </a:rPr>
              <a:t> the </a:t>
            </a:r>
            <a:r>
              <a:rPr lang="it-IT" sz="2000" dirty="0" err="1">
                <a:solidFill>
                  <a:srgbClr val="FF0000"/>
                </a:solidFill>
              </a:rPr>
              <a:t>whole</a:t>
            </a:r>
            <a:r>
              <a:rPr lang="it-IT" sz="2000" dirty="0">
                <a:solidFill>
                  <a:srgbClr val="FF0000"/>
                </a:solidFill>
              </a:rPr>
              <a:t> energy </a:t>
            </a:r>
            <a:r>
              <a:rPr lang="en-GB" sz="2000" dirty="0">
                <a:solidFill>
                  <a:srgbClr val="00329E"/>
                </a:solidFill>
              </a:rPr>
              <a:t>lost by the impinging particle goes in ionization processes; a part (roughly half) goes</a:t>
            </a:r>
            <a:r>
              <a:rPr lang="it-IT" sz="2000" dirty="0">
                <a:solidFill>
                  <a:prstClr val="black"/>
                </a:solidFill>
              </a:rPr>
              <a:t> </a:t>
            </a:r>
            <a:r>
              <a:rPr lang="it-IT" sz="2000" dirty="0">
                <a:solidFill>
                  <a:srgbClr val="FF0000"/>
                </a:solidFill>
              </a:rPr>
              <a:t>in </a:t>
            </a:r>
            <a:r>
              <a:rPr lang="it-IT" sz="2000" dirty="0" err="1">
                <a:solidFill>
                  <a:srgbClr val="FF0000"/>
                </a:solidFill>
              </a:rPr>
              <a:t>excitation</a:t>
            </a:r>
            <a:r>
              <a:rPr lang="it-IT" sz="2000" dirty="0">
                <a:solidFill>
                  <a:srgbClr val="FF0000"/>
                </a:solidFill>
              </a:rPr>
              <a:t> </a:t>
            </a:r>
            <a:r>
              <a:rPr lang="it-IT" sz="2000" dirty="0">
                <a:solidFill>
                  <a:srgbClr val="00329E"/>
                </a:solidFill>
              </a:rPr>
              <a:t>of the gas </a:t>
            </a:r>
            <a:r>
              <a:rPr lang="it-IT" sz="2000" dirty="0" err="1">
                <a:solidFill>
                  <a:srgbClr val="00329E"/>
                </a:solidFill>
              </a:rPr>
              <a:t>molecules</a:t>
            </a:r>
            <a:r>
              <a:rPr lang="it-IT" sz="2000" dirty="0">
                <a:solidFill>
                  <a:srgbClr val="00329E"/>
                </a:solidFill>
              </a:rPr>
              <a:t>.</a:t>
            </a:r>
          </a:p>
          <a:p>
            <a:r>
              <a:rPr lang="it-IT" sz="2000" dirty="0">
                <a:solidFill>
                  <a:srgbClr val="00329E"/>
                </a:solidFill>
                <a:sym typeface="Wingdings" pitchFamily="2" charset="2"/>
              </a:rPr>
              <a:t> </a:t>
            </a:r>
            <a:r>
              <a:rPr lang="en-GB" sz="2000" dirty="0">
                <a:solidFill>
                  <a:srgbClr val="00329E"/>
                </a:solidFill>
                <a:sym typeface="Wingdings" pitchFamily="2" charset="2"/>
              </a:rPr>
              <a:t>The average energy W</a:t>
            </a:r>
            <a:r>
              <a:rPr lang="en-GB" sz="2000" baseline="-25000" dirty="0">
                <a:solidFill>
                  <a:srgbClr val="00329E"/>
                </a:solidFill>
                <a:sym typeface="Wingdings" pitchFamily="2" charset="2"/>
              </a:rPr>
              <a:t>i</a:t>
            </a:r>
            <a:r>
              <a:rPr lang="en-GB" sz="2000" dirty="0">
                <a:solidFill>
                  <a:srgbClr val="00329E"/>
                </a:solidFill>
                <a:sym typeface="Wingdings" pitchFamily="2" charset="2"/>
              </a:rPr>
              <a:t> needed to create an ion-electron pair is ≈ 2-3 I</a:t>
            </a:r>
            <a:r>
              <a:rPr lang="en-GB" sz="2000" baseline="-25000" dirty="0">
                <a:solidFill>
                  <a:srgbClr val="00329E"/>
                </a:solidFill>
                <a:sym typeface="Wingdings" pitchFamily="2" charset="2"/>
              </a:rPr>
              <a:t>0</a:t>
            </a:r>
            <a:endParaRPr lang="en-GB" sz="2000" baseline="-25000" dirty="0">
              <a:solidFill>
                <a:srgbClr val="00329E"/>
              </a:solidFill>
            </a:endParaRPr>
          </a:p>
        </p:txBody>
      </p:sp>
      <p:sp>
        <p:nvSpPr>
          <p:cNvPr id="48" name="CasellaDiTesto 25">
            <a:extLst>
              <a:ext uri="{FF2B5EF4-FFF2-40B4-BE49-F238E27FC236}">
                <a16:creationId xmlns:a16="http://schemas.microsoft.com/office/drawing/2014/main" id="{FDFE634D-4034-120E-8562-CD985F8A0E6E}"/>
              </a:ext>
            </a:extLst>
          </p:cNvPr>
          <p:cNvSpPr txBox="1"/>
          <p:nvPr/>
        </p:nvSpPr>
        <p:spPr>
          <a:xfrm>
            <a:off x="395427" y="5736261"/>
            <a:ext cx="11214352" cy="400110"/>
          </a:xfrm>
          <a:prstGeom prst="rect">
            <a:avLst/>
          </a:prstGeom>
          <a:noFill/>
        </p:spPr>
        <p:txBody>
          <a:bodyPr wrap="none" rtlCol="0">
            <a:spAutoFit/>
          </a:bodyPr>
          <a:lstStyle/>
          <a:p>
            <a:r>
              <a:rPr lang="en-GB" sz="2000" dirty="0">
                <a:solidFill>
                  <a:srgbClr val="00329E"/>
                </a:solidFill>
              </a:rPr>
              <a:t>Typical values: W</a:t>
            </a:r>
            <a:r>
              <a:rPr lang="en-GB" sz="2000" baseline="-25000" dirty="0">
                <a:solidFill>
                  <a:srgbClr val="00329E"/>
                </a:solidFill>
              </a:rPr>
              <a:t>i</a:t>
            </a:r>
            <a:r>
              <a:rPr lang="en-GB" sz="2000" dirty="0">
                <a:solidFill>
                  <a:srgbClr val="00329E"/>
                </a:solidFill>
              </a:rPr>
              <a:t>≈ 30 eV </a:t>
            </a:r>
            <a:r>
              <a:rPr lang="en-GB" sz="2000" dirty="0">
                <a:solidFill>
                  <a:srgbClr val="00329E"/>
                </a:solidFill>
                <a:sym typeface="Wingdings" pitchFamily="2" charset="2"/>
              </a:rPr>
              <a:t> 100 e</a:t>
            </a:r>
            <a:r>
              <a:rPr lang="en-GB" sz="2000" baseline="30000" dirty="0">
                <a:solidFill>
                  <a:srgbClr val="00329E"/>
                </a:solidFill>
                <a:sym typeface="Wingdings" pitchFamily="2" charset="2"/>
              </a:rPr>
              <a:t>-</a:t>
            </a:r>
            <a:r>
              <a:rPr lang="en-GB" sz="2000" dirty="0">
                <a:solidFill>
                  <a:srgbClr val="00329E"/>
                </a:solidFill>
                <a:sym typeface="Wingdings" pitchFamily="2" charset="2"/>
              </a:rPr>
              <a:t>/ion pairs for 3 keV of energy lost by the particle (~ 1cm of </a:t>
            </a:r>
            <a:r>
              <a:rPr lang="en-GB" sz="2000" dirty="0" err="1">
                <a:solidFill>
                  <a:srgbClr val="00329E"/>
                </a:solidFill>
                <a:sym typeface="Wingdings" pitchFamily="2" charset="2"/>
              </a:rPr>
              <a:t>Ar</a:t>
            </a:r>
            <a:r>
              <a:rPr lang="en-GB" sz="2000" dirty="0">
                <a:solidFill>
                  <a:srgbClr val="00329E"/>
                </a:solidFill>
                <a:sym typeface="Wingdings" pitchFamily="2" charset="2"/>
              </a:rPr>
              <a:t> for a MIP)</a:t>
            </a:r>
            <a:endParaRPr lang="en-GB" sz="2000" dirty="0">
              <a:solidFill>
                <a:srgbClr val="00329E"/>
              </a:solidFill>
            </a:endParaRPr>
          </a:p>
        </p:txBody>
      </p:sp>
    </p:spTree>
    <p:extLst>
      <p:ext uri="{BB962C8B-B14F-4D97-AF65-F5344CB8AC3E}">
        <p14:creationId xmlns:p14="http://schemas.microsoft.com/office/powerpoint/2010/main" val="939276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A1D64-E41E-C61E-33B7-770C4AB63342}"/>
              </a:ext>
            </a:extLst>
          </p:cNvPr>
          <p:cNvSpPr>
            <a:spLocks noGrp="1"/>
          </p:cNvSpPr>
          <p:nvPr>
            <p:ph type="title"/>
          </p:nvPr>
        </p:nvSpPr>
        <p:spPr>
          <a:xfrm>
            <a:off x="395427" y="203149"/>
            <a:ext cx="5776773" cy="1107996"/>
          </a:xfrm>
        </p:spPr>
        <p:txBody>
          <a:bodyPr/>
          <a:lstStyle/>
          <a:p>
            <a:r>
              <a:rPr lang="en-US" dirty="0"/>
              <a:t>Secondary Ionization</a:t>
            </a:r>
          </a:p>
        </p:txBody>
      </p:sp>
      <p:sp>
        <p:nvSpPr>
          <p:cNvPr id="4" name="Footer Placeholder 3">
            <a:extLst>
              <a:ext uri="{FF2B5EF4-FFF2-40B4-BE49-F238E27FC236}">
                <a16:creationId xmlns:a16="http://schemas.microsoft.com/office/drawing/2014/main" id="{45549EB1-AA24-F7D4-74B4-9B9B4B9919BF}"/>
              </a:ext>
            </a:extLst>
          </p:cNvPr>
          <p:cNvSpPr>
            <a:spLocks noGrp="1"/>
          </p:cNvSpPr>
          <p:nvPr>
            <p:ph type="ftr" sz="quarter" idx="5"/>
          </p:nvPr>
        </p:nvSpPr>
        <p:spPr>
          <a:xfrm>
            <a:off x="2953481" y="643758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D9BB7BC6-3A70-8B49-C060-22E9D0190C2E}"/>
              </a:ext>
            </a:extLst>
          </p:cNvPr>
          <p:cNvSpPr>
            <a:spLocks noGrp="1"/>
          </p:cNvSpPr>
          <p:nvPr>
            <p:ph type="sldNum" sz="quarter" idx="7"/>
          </p:nvPr>
        </p:nvSpPr>
        <p:spPr/>
        <p:txBody>
          <a:bodyPr/>
          <a:lstStyle/>
          <a:p>
            <a:pPr marL="38100">
              <a:lnSpc>
                <a:spcPct val="100000"/>
              </a:lnSpc>
            </a:pPr>
            <a:fld id="{81D60167-4931-47E6-BA6A-407CBD079E47}" type="slidenum">
              <a:rPr lang="en-US" spc="-5" smtClean="0"/>
              <a:t>13</a:t>
            </a:fld>
            <a:endParaRPr lang="en-US" spc="-5" dirty="0"/>
          </a:p>
        </p:txBody>
      </p:sp>
      <p:sp>
        <p:nvSpPr>
          <p:cNvPr id="6" name="Rectangle 3">
            <a:extLst>
              <a:ext uri="{FF2B5EF4-FFF2-40B4-BE49-F238E27FC236}">
                <a16:creationId xmlns:a16="http://schemas.microsoft.com/office/drawing/2014/main" id="{FEA59A75-3BAD-E145-4F03-3360F8C5F544}"/>
              </a:ext>
            </a:extLst>
          </p:cNvPr>
          <p:cNvSpPr/>
          <p:nvPr/>
        </p:nvSpPr>
        <p:spPr>
          <a:xfrm>
            <a:off x="50668" y="926424"/>
            <a:ext cx="11783888" cy="769441"/>
          </a:xfrm>
          <a:prstGeom prst="rect">
            <a:avLst/>
          </a:prstGeom>
        </p:spPr>
        <p:txBody>
          <a:bodyPr wrap="square">
            <a:spAutoFit/>
          </a:bodyPr>
          <a:lstStyle/>
          <a:p>
            <a:pPr algn="just"/>
            <a:r>
              <a:rPr lang="en-US" sz="2200" dirty="0">
                <a:solidFill>
                  <a:srgbClr val="00329E"/>
                </a:solidFill>
                <a:cs typeface="Times New Roman"/>
              </a:rPr>
              <a:t>Quite often the extracted electrons have kinetic energy enough to generate </a:t>
            </a:r>
            <a:r>
              <a:rPr lang="en-US" sz="2200" dirty="0">
                <a:solidFill>
                  <a:srgbClr val="FF0000"/>
                </a:solidFill>
                <a:cs typeface="Times New Roman"/>
              </a:rPr>
              <a:t>secondary ionization: they are usually called </a:t>
            </a:r>
            <a:r>
              <a:rPr lang="el-GR" sz="2200" dirty="0">
                <a:solidFill>
                  <a:srgbClr val="FF0000"/>
                </a:solidFill>
                <a:cs typeface="Times New Roman"/>
              </a:rPr>
              <a:t>δ</a:t>
            </a:r>
            <a:r>
              <a:rPr lang="it-IT" sz="2200" dirty="0" err="1">
                <a:solidFill>
                  <a:srgbClr val="FF0000"/>
                </a:solidFill>
                <a:cs typeface="Times New Roman"/>
              </a:rPr>
              <a:t>-rays</a:t>
            </a:r>
            <a:r>
              <a:rPr lang="it-IT" sz="2200" dirty="0">
                <a:solidFill>
                  <a:srgbClr val="0033CC"/>
                </a:solidFill>
                <a:cs typeface="Times New Roman"/>
              </a:rPr>
              <a:t>.</a:t>
            </a:r>
            <a:r>
              <a:rPr lang="en-US" sz="2200" dirty="0">
                <a:solidFill>
                  <a:srgbClr val="0033CC"/>
                </a:solidFill>
                <a:cs typeface="Times New Roman"/>
              </a:rPr>
              <a:t> </a:t>
            </a:r>
            <a:r>
              <a:rPr lang="en-US" sz="2200" dirty="0">
                <a:solidFill>
                  <a:srgbClr val="00329E"/>
                </a:solidFill>
                <a:cs typeface="Times New Roman"/>
              </a:rPr>
              <a:t>Other ion-electron pairs are produced close to the track.</a:t>
            </a:r>
          </a:p>
        </p:txBody>
      </p:sp>
      <p:pic>
        <p:nvPicPr>
          <p:cNvPr id="7" name="Picture 9" descr="Schermata 2018-03-22 alle 12.31.44.png">
            <a:extLst>
              <a:ext uri="{FF2B5EF4-FFF2-40B4-BE49-F238E27FC236}">
                <a16:creationId xmlns:a16="http://schemas.microsoft.com/office/drawing/2014/main" id="{B17A951F-8502-48CF-9DF2-1D14FDE1A22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71899"/>
          <a:stretch/>
        </p:blipFill>
        <p:spPr>
          <a:xfrm>
            <a:off x="1295400" y="1695865"/>
            <a:ext cx="9108504" cy="1388897"/>
          </a:xfrm>
          <a:prstGeom prst="rect">
            <a:avLst/>
          </a:prstGeom>
        </p:spPr>
      </p:pic>
      <p:sp>
        <p:nvSpPr>
          <p:cNvPr id="10" name="Text Box 116">
            <a:extLst>
              <a:ext uri="{FF2B5EF4-FFF2-40B4-BE49-F238E27FC236}">
                <a16:creationId xmlns:a16="http://schemas.microsoft.com/office/drawing/2014/main" id="{F4E36B73-4809-7205-E209-FE8A6843ACA7}"/>
              </a:ext>
            </a:extLst>
          </p:cNvPr>
          <p:cNvSpPr txBox="1">
            <a:spLocks noChangeArrowheads="1"/>
          </p:cNvSpPr>
          <p:nvPr/>
        </p:nvSpPr>
        <p:spPr bwMode="auto">
          <a:xfrm>
            <a:off x="3200400" y="3345337"/>
            <a:ext cx="6552728" cy="1785104"/>
          </a:xfrm>
          <a:prstGeom prst="rect">
            <a:avLst/>
          </a:prstGeom>
          <a:noFill/>
          <a:ln>
            <a:solidFill>
              <a:srgbClr val="5B9BD5"/>
            </a:solidFill>
          </a:ln>
          <a:effectLst>
            <a:outerShdw blurRad="63500" dist="107763" dir="13500000" algn="ctr" rotWithShape="0">
              <a:schemeClr val="bg2">
                <a:alpha val="50000"/>
              </a:schemeClr>
            </a:outerShdw>
          </a:effectLst>
        </p:spPr>
        <p:txBody>
          <a:bodyPr wrap="square">
            <a:spAutoFit/>
          </a:bodyPr>
          <a:lstStyle/>
          <a:p>
            <a:pPr algn="just">
              <a:lnSpc>
                <a:spcPct val="110000"/>
              </a:lnSpc>
              <a:defRPr/>
            </a:pPr>
            <a:r>
              <a:rPr lang="en" sz="2000" dirty="0">
                <a:solidFill>
                  <a:prstClr val="black"/>
                </a:solidFill>
                <a:latin typeface="Symbol" charset="2"/>
                <a:cs typeface="Symbol" charset="2"/>
              </a:rPr>
              <a:t>- D</a:t>
            </a:r>
            <a:r>
              <a:rPr lang="en" sz="2000" dirty="0">
                <a:solidFill>
                  <a:prstClr val="black"/>
                </a:solidFill>
              </a:rPr>
              <a:t>E: total energy loss</a:t>
            </a:r>
          </a:p>
          <a:p>
            <a:pPr algn="just">
              <a:lnSpc>
                <a:spcPct val="110000"/>
              </a:lnSpc>
              <a:defRPr/>
            </a:pPr>
            <a:r>
              <a:rPr lang="en" sz="2000" dirty="0">
                <a:solidFill>
                  <a:prstClr val="black"/>
                </a:solidFill>
                <a:latin typeface="Symbol" charset="2"/>
                <a:cs typeface="Symbol" charset="2"/>
              </a:rPr>
              <a:t>- </a:t>
            </a:r>
            <a:r>
              <a:rPr lang="en" sz="2000" dirty="0">
                <a:solidFill>
                  <a:prstClr val="black"/>
                </a:solidFill>
              </a:rPr>
              <a:t>W</a:t>
            </a:r>
            <a:r>
              <a:rPr lang="en" sz="2000" baseline="-25000" dirty="0">
                <a:solidFill>
                  <a:prstClr val="black"/>
                </a:solidFill>
              </a:rPr>
              <a:t>i</a:t>
            </a:r>
            <a:r>
              <a:rPr lang="en" sz="2000" dirty="0">
                <a:solidFill>
                  <a:prstClr val="black"/>
                </a:solidFill>
              </a:rPr>
              <a:t>: energy needed to create one ion/electron pair </a:t>
            </a:r>
            <a:r>
              <a:rPr lang="en" sz="2000" b="1" dirty="0">
                <a:solidFill>
                  <a:prstClr val="black"/>
                </a:solidFill>
              </a:rPr>
              <a:t>(tipicallly few tens of eV, depending on the gas)</a:t>
            </a:r>
          </a:p>
          <a:p>
            <a:pPr algn="just">
              <a:lnSpc>
                <a:spcPct val="110000"/>
              </a:lnSpc>
              <a:defRPr/>
            </a:pPr>
            <a:r>
              <a:rPr lang="en" sz="2000" dirty="0">
                <a:solidFill>
                  <a:prstClr val="black"/>
                </a:solidFill>
                <a:latin typeface="Symbol" charset="2"/>
                <a:cs typeface="Symbol" charset="2"/>
              </a:rPr>
              <a:t>- </a:t>
            </a:r>
            <a:r>
              <a:rPr lang="en" sz="2000" dirty="0">
                <a:solidFill>
                  <a:prstClr val="black"/>
                </a:solidFill>
              </a:rPr>
              <a:t>n</a:t>
            </a:r>
            <a:r>
              <a:rPr lang="en" sz="2000" baseline="-25000" dirty="0">
                <a:solidFill>
                  <a:prstClr val="black"/>
                </a:solidFill>
              </a:rPr>
              <a:t>T</a:t>
            </a:r>
            <a:r>
              <a:rPr lang="en" sz="2000" dirty="0">
                <a:solidFill>
                  <a:prstClr val="black"/>
                </a:solidFill>
              </a:rPr>
              <a:t>: total number of ion/electron pairs generated </a:t>
            </a:r>
            <a:r>
              <a:rPr lang="en" sz="2000" b="1" dirty="0">
                <a:solidFill>
                  <a:prstClr val="black"/>
                </a:solidFill>
              </a:rPr>
              <a:t>(tipically 100 pairs/cm)</a:t>
            </a:r>
          </a:p>
        </p:txBody>
      </p:sp>
      <p:graphicFrame>
        <p:nvGraphicFramePr>
          <p:cNvPr id="11" name="Object 118">
            <a:extLst>
              <a:ext uri="{FF2B5EF4-FFF2-40B4-BE49-F238E27FC236}">
                <a16:creationId xmlns:a16="http://schemas.microsoft.com/office/drawing/2014/main" id="{704BB16B-0E86-50BC-FD0C-5E957052AA18}"/>
              </a:ext>
            </a:extLst>
          </p:cNvPr>
          <p:cNvGraphicFramePr>
            <a:graphicFrameLocks noChangeAspect="1"/>
          </p:cNvGraphicFramePr>
          <p:nvPr>
            <p:extLst>
              <p:ext uri="{D42A27DB-BD31-4B8C-83A1-F6EECF244321}">
                <p14:modId xmlns:p14="http://schemas.microsoft.com/office/powerpoint/2010/main" val="3739670975"/>
              </p:ext>
            </p:extLst>
          </p:nvPr>
        </p:nvGraphicFramePr>
        <p:xfrm>
          <a:off x="1400200" y="3561361"/>
          <a:ext cx="1493672" cy="1151781"/>
        </p:xfrm>
        <a:graphic>
          <a:graphicData uri="http://schemas.openxmlformats.org/presentationml/2006/ole">
            <mc:AlternateContent xmlns:mc="http://schemas.openxmlformats.org/markup-compatibility/2006">
              <mc:Choice xmlns:v="urn:schemas-microsoft-com:vml" Requires="v">
                <p:oleObj name="Equation" r:id="rId3" imgW="548280" imgH="420480" progId="">
                  <p:embed/>
                </p:oleObj>
              </mc:Choice>
              <mc:Fallback>
                <p:oleObj name="Equation" r:id="rId3" imgW="548280" imgH="420480" progId="">
                  <p:embed/>
                  <p:pic>
                    <p:nvPicPr>
                      <p:cNvPr id="17" name="Object 1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200" y="3561361"/>
                        <a:ext cx="1493672" cy="115178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8">
            <a:extLst>
              <a:ext uri="{FF2B5EF4-FFF2-40B4-BE49-F238E27FC236}">
                <a16:creationId xmlns:a16="http://schemas.microsoft.com/office/drawing/2014/main" id="{2E2DC583-200A-E607-1515-C25C4E733C4D}"/>
              </a:ext>
            </a:extLst>
          </p:cNvPr>
          <p:cNvSpPr/>
          <p:nvPr/>
        </p:nvSpPr>
        <p:spPr>
          <a:xfrm>
            <a:off x="152400" y="5354091"/>
            <a:ext cx="11783888" cy="707373"/>
          </a:xfrm>
          <a:prstGeom prst="rect">
            <a:avLst/>
          </a:prstGeom>
        </p:spPr>
        <p:txBody>
          <a:bodyPr wrap="square">
            <a:spAutoFit/>
          </a:bodyPr>
          <a:lstStyle/>
          <a:p>
            <a:pPr algn="just">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200" dirty="0">
                <a:solidFill>
                  <a:srgbClr val="00329E"/>
                </a:solidFill>
                <a:cs typeface="Times New Roman"/>
              </a:rPr>
              <a:t>The total number of electron/ion pairs created is proportional to the  total energy deposited in the gas, </a:t>
            </a:r>
            <a:r>
              <a:rPr lang="en-US" sz="2200" dirty="0" err="1">
                <a:solidFill>
                  <a:srgbClr val="00329E"/>
                </a:solidFill>
                <a:cs typeface="Times New Roman"/>
              </a:rPr>
              <a:t>n</a:t>
            </a:r>
            <a:r>
              <a:rPr lang="en-US" sz="2200" baseline="-25000" dirty="0" err="1">
                <a:solidFill>
                  <a:srgbClr val="00329E"/>
                </a:solidFill>
                <a:cs typeface="Times New Roman"/>
              </a:rPr>
              <a:t>T</a:t>
            </a:r>
            <a:r>
              <a:rPr lang="en-US" sz="2200" dirty="0">
                <a:solidFill>
                  <a:srgbClr val="00329E"/>
                </a:solidFill>
                <a:cs typeface="Times New Roman"/>
              </a:rPr>
              <a:t> = </a:t>
            </a:r>
            <a:r>
              <a:rPr lang="en-US" sz="2200" dirty="0" err="1">
                <a:solidFill>
                  <a:srgbClr val="00329E"/>
                </a:solidFill>
                <a:cs typeface="Times New Roman"/>
              </a:rPr>
              <a:t>n</a:t>
            </a:r>
            <a:r>
              <a:rPr lang="en-US" sz="2200" baseline="-25000" dirty="0" err="1">
                <a:solidFill>
                  <a:srgbClr val="00329E"/>
                </a:solidFill>
                <a:cs typeface="Times New Roman"/>
              </a:rPr>
              <a:t>P</a:t>
            </a:r>
            <a:r>
              <a:rPr lang="en-US" sz="2200" dirty="0">
                <a:solidFill>
                  <a:srgbClr val="00329E"/>
                </a:solidFill>
                <a:cs typeface="Times New Roman"/>
              </a:rPr>
              <a:t> + </a:t>
            </a:r>
            <a:r>
              <a:rPr lang="en-US" sz="2200" dirty="0" err="1">
                <a:solidFill>
                  <a:srgbClr val="00329E"/>
                </a:solidFill>
                <a:cs typeface="Times New Roman"/>
              </a:rPr>
              <a:t>n</a:t>
            </a:r>
            <a:r>
              <a:rPr lang="en-US" sz="2200" baseline="-25000" dirty="0" err="1">
                <a:solidFill>
                  <a:srgbClr val="00329E"/>
                </a:solidFill>
                <a:cs typeface="Times New Roman"/>
              </a:rPr>
              <a:t>S</a:t>
            </a:r>
            <a:r>
              <a:rPr lang="en-US" sz="2200" dirty="0">
                <a:solidFill>
                  <a:srgbClr val="00329E"/>
                </a:solidFill>
                <a:cs typeface="Times New Roman"/>
              </a:rPr>
              <a:t>.</a:t>
            </a:r>
          </a:p>
        </p:txBody>
      </p:sp>
    </p:spTree>
    <p:extLst>
      <p:ext uri="{BB962C8B-B14F-4D97-AF65-F5344CB8AC3E}">
        <p14:creationId xmlns:p14="http://schemas.microsoft.com/office/powerpoint/2010/main" val="2950132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C802D6FE-1866-EABC-1372-94E579029755}"/>
              </a:ext>
            </a:extLst>
          </p:cNvPr>
          <p:cNvPicPr>
            <a:picLocks noChangeAspect="1" noChangeArrowheads="1"/>
          </p:cNvPicPr>
          <p:nvPr/>
        </p:nvPicPr>
        <p:blipFill>
          <a:blip r:embed="rId2" cstate="print"/>
          <a:srcRect b="5374"/>
          <a:stretch>
            <a:fillRect/>
          </a:stretch>
        </p:blipFill>
        <p:spPr bwMode="auto">
          <a:xfrm>
            <a:off x="1828800" y="609600"/>
            <a:ext cx="7978552" cy="4192019"/>
          </a:xfrm>
          <a:prstGeom prst="rect">
            <a:avLst/>
          </a:prstGeom>
          <a:noFill/>
          <a:ln w="9525">
            <a:noFill/>
            <a:miter lim="800000"/>
            <a:headEnd/>
            <a:tailEnd/>
          </a:ln>
        </p:spPr>
      </p:pic>
      <p:sp>
        <p:nvSpPr>
          <p:cNvPr id="2" name="Title 1">
            <a:extLst>
              <a:ext uri="{FF2B5EF4-FFF2-40B4-BE49-F238E27FC236}">
                <a16:creationId xmlns:a16="http://schemas.microsoft.com/office/drawing/2014/main" id="{93169C91-4F0D-25DB-C291-7ECD9B5F5D0B}"/>
              </a:ext>
            </a:extLst>
          </p:cNvPr>
          <p:cNvSpPr>
            <a:spLocks noGrp="1"/>
          </p:cNvSpPr>
          <p:nvPr>
            <p:ph type="title"/>
          </p:nvPr>
        </p:nvSpPr>
        <p:spPr>
          <a:xfrm>
            <a:off x="395427" y="203149"/>
            <a:ext cx="9045352" cy="561555"/>
          </a:xfrm>
        </p:spPr>
        <p:txBody>
          <a:bodyPr/>
          <a:lstStyle/>
          <a:p>
            <a:r>
              <a:rPr lang="en-US" dirty="0"/>
              <a:t>Most common gas parameters</a:t>
            </a:r>
          </a:p>
        </p:txBody>
      </p:sp>
      <p:sp>
        <p:nvSpPr>
          <p:cNvPr id="4" name="Footer Placeholder 3">
            <a:extLst>
              <a:ext uri="{FF2B5EF4-FFF2-40B4-BE49-F238E27FC236}">
                <a16:creationId xmlns:a16="http://schemas.microsoft.com/office/drawing/2014/main" id="{50EC92FB-9ECB-7120-C54D-E8E67356DAD3}"/>
              </a:ext>
            </a:extLst>
          </p:cNvPr>
          <p:cNvSpPr>
            <a:spLocks noGrp="1"/>
          </p:cNvSpPr>
          <p:nvPr>
            <p:ph type="ftr" sz="quarter" idx="5"/>
          </p:nvPr>
        </p:nvSpPr>
        <p:spPr>
          <a:xfrm>
            <a:off x="2975803" y="6437583"/>
            <a:ext cx="6181725" cy="379095"/>
          </a:xfrm>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08BF324B-ECD6-BE65-60CC-D94F0DE1536B}"/>
              </a:ext>
            </a:extLst>
          </p:cNvPr>
          <p:cNvSpPr>
            <a:spLocks noGrp="1"/>
          </p:cNvSpPr>
          <p:nvPr>
            <p:ph type="sldNum" sz="quarter" idx="7"/>
          </p:nvPr>
        </p:nvSpPr>
        <p:spPr/>
        <p:txBody>
          <a:bodyPr/>
          <a:lstStyle/>
          <a:p>
            <a:pPr marL="38100">
              <a:lnSpc>
                <a:spcPct val="100000"/>
              </a:lnSpc>
            </a:pPr>
            <a:fld id="{81D60167-4931-47E6-BA6A-407CBD079E47}" type="slidenum">
              <a:rPr lang="en-US" spc="-5" smtClean="0"/>
              <a:t>14</a:t>
            </a:fld>
            <a:endParaRPr lang="en-US" spc="-5" dirty="0"/>
          </a:p>
        </p:txBody>
      </p:sp>
      <p:sp>
        <p:nvSpPr>
          <p:cNvPr id="7" name="CasellaDiTesto 5">
            <a:extLst>
              <a:ext uri="{FF2B5EF4-FFF2-40B4-BE49-F238E27FC236}">
                <a16:creationId xmlns:a16="http://schemas.microsoft.com/office/drawing/2014/main" id="{660DCC0F-450F-0559-DBC3-63E1F7F7D0E3}"/>
              </a:ext>
            </a:extLst>
          </p:cNvPr>
          <p:cNvSpPr txBox="1"/>
          <p:nvPr/>
        </p:nvSpPr>
        <p:spPr>
          <a:xfrm>
            <a:off x="10058400" y="2286000"/>
            <a:ext cx="1224951" cy="461665"/>
          </a:xfrm>
          <a:prstGeom prst="rect">
            <a:avLst/>
          </a:prstGeom>
          <a:noFill/>
        </p:spPr>
        <p:txBody>
          <a:bodyPr wrap="none" rtlCol="0">
            <a:spAutoFit/>
          </a:bodyPr>
          <a:lstStyle/>
          <a:p>
            <a:r>
              <a:rPr lang="it-IT" sz="2400" dirty="0" err="1">
                <a:solidFill>
                  <a:srgbClr val="FF0000"/>
                </a:solidFill>
              </a:rPr>
              <a:t>for</a:t>
            </a:r>
            <a:r>
              <a:rPr lang="it-IT" sz="2400" dirty="0">
                <a:solidFill>
                  <a:srgbClr val="FF0000"/>
                </a:solidFill>
              </a:rPr>
              <a:t> </a:t>
            </a:r>
            <a:r>
              <a:rPr lang="it-IT" sz="2400" dirty="0" err="1">
                <a:solidFill>
                  <a:srgbClr val="FF0000"/>
                </a:solidFill>
              </a:rPr>
              <a:t>MIPs</a:t>
            </a:r>
            <a:endParaRPr lang="it-IT" sz="2400" dirty="0">
              <a:solidFill>
                <a:srgbClr val="FF0000"/>
              </a:solidFill>
            </a:endParaRPr>
          </a:p>
        </p:txBody>
      </p:sp>
      <p:sp>
        <p:nvSpPr>
          <p:cNvPr id="9" name="CasellaDiTesto 11">
            <a:extLst>
              <a:ext uri="{FF2B5EF4-FFF2-40B4-BE49-F238E27FC236}">
                <a16:creationId xmlns:a16="http://schemas.microsoft.com/office/drawing/2014/main" id="{8277F507-01BF-051A-15CE-14EBCF799195}"/>
              </a:ext>
            </a:extLst>
          </p:cNvPr>
          <p:cNvSpPr txBox="1"/>
          <p:nvPr/>
        </p:nvSpPr>
        <p:spPr>
          <a:xfrm>
            <a:off x="8766" y="4639460"/>
            <a:ext cx="12115800" cy="1908215"/>
          </a:xfrm>
          <a:prstGeom prst="rect">
            <a:avLst/>
          </a:prstGeom>
          <a:noFill/>
        </p:spPr>
        <p:txBody>
          <a:bodyPr wrap="square" rtlCol="0">
            <a:spAutoFit/>
          </a:bodyPr>
          <a:lstStyle/>
          <a:p>
            <a:pPr>
              <a:spcAft>
                <a:spcPts val="1200"/>
              </a:spcAft>
            </a:pPr>
            <a:r>
              <a:rPr lang="it-IT" dirty="0">
                <a:solidFill>
                  <a:srgbClr val="00329E"/>
                </a:solidFill>
              </a:rPr>
              <a:t>The </a:t>
            </a:r>
            <a:r>
              <a:rPr lang="it-IT" dirty="0" err="1">
                <a:solidFill>
                  <a:srgbClr val="00329E"/>
                </a:solidFill>
              </a:rPr>
              <a:t>number</a:t>
            </a:r>
            <a:r>
              <a:rPr lang="it-IT" dirty="0">
                <a:solidFill>
                  <a:srgbClr val="00329E"/>
                </a:solidFill>
              </a:rPr>
              <a:t> </a:t>
            </a:r>
            <a:r>
              <a:rPr lang="it-IT" dirty="0" err="1">
                <a:solidFill>
                  <a:srgbClr val="00329E"/>
                </a:solidFill>
              </a:rPr>
              <a:t>of</a:t>
            </a:r>
            <a:r>
              <a:rPr lang="it-IT" dirty="0">
                <a:solidFill>
                  <a:srgbClr val="00329E"/>
                </a:solidFill>
              </a:rPr>
              <a:t> </a:t>
            </a:r>
            <a:r>
              <a:rPr lang="it-IT" dirty="0" err="1">
                <a:solidFill>
                  <a:srgbClr val="00329E"/>
                </a:solidFill>
              </a:rPr>
              <a:t>primary</a:t>
            </a:r>
            <a:r>
              <a:rPr lang="it-IT" dirty="0">
                <a:solidFill>
                  <a:srgbClr val="00329E"/>
                </a:solidFill>
              </a:rPr>
              <a:t> and totale </a:t>
            </a:r>
            <a:r>
              <a:rPr lang="it-IT" dirty="0" err="1">
                <a:solidFill>
                  <a:srgbClr val="00329E"/>
                </a:solidFill>
              </a:rPr>
              <a:t>ion-electron</a:t>
            </a:r>
            <a:r>
              <a:rPr lang="it-IT" dirty="0">
                <a:solidFill>
                  <a:srgbClr val="00329E"/>
                </a:solidFill>
              </a:rPr>
              <a:t> </a:t>
            </a:r>
            <a:r>
              <a:rPr lang="it-IT" dirty="0" err="1">
                <a:solidFill>
                  <a:srgbClr val="00329E"/>
                </a:solidFill>
              </a:rPr>
              <a:t>pairs</a:t>
            </a:r>
            <a:r>
              <a:rPr lang="it-IT" dirty="0">
                <a:solidFill>
                  <a:srgbClr val="00329E"/>
                </a:solidFill>
              </a:rPr>
              <a:t> in gas </a:t>
            </a:r>
            <a:r>
              <a:rPr lang="it-IT" dirty="0" err="1">
                <a:solidFill>
                  <a:srgbClr val="00329E"/>
                </a:solidFill>
              </a:rPr>
              <a:t>mixtures</a:t>
            </a:r>
            <a:r>
              <a:rPr lang="it-IT" dirty="0">
                <a:solidFill>
                  <a:srgbClr val="00329E"/>
                </a:solidFill>
              </a:rPr>
              <a:t> can </a:t>
            </a:r>
            <a:r>
              <a:rPr lang="it-IT" dirty="0" err="1">
                <a:solidFill>
                  <a:srgbClr val="00329E"/>
                </a:solidFill>
              </a:rPr>
              <a:t>be</a:t>
            </a:r>
            <a:r>
              <a:rPr lang="it-IT" dirty="0">
                <a:solidFill>
                  <a:srgbClr val="00329E"/>
                </a:solidFill>
              </a:rPr>
              <a:t> </a:t>
            </a:r>
            <a:r>
              <a:rPr lang="it-IT" dirty="0" err="1">
                <a:solidFill>
                  <a:srgbClr val="00329E"/>
                </a:solidFill>
              </a:rPr>
              <a:t>computed</a:t>
            </a:r>
            <a:r>
              <a:rPr lang="it-IT" dirty="0">
                <a:solidFill>
                  <a:srgbClr val="00329E"/>
                </a:solidFill>
              </a:rPr>
              <a:t> </a:t>
            </a:r>
            <a:r>
              <a:rPr lang="it-IT" dirty="0" err="1">
                <a:solidFill>
                  <a:srgbClr val="00329E"/>
                </a:solidFill>
              </a:rPr>
              <a:t>taking</a:t>
            </a:r>
            <a:r>
              <a:rPr lang="it-IT" dirty="0">
                <a:solidFill>
                  <a:srgbClr val="00329E"/>
                </a:solidFill>
              </a:rPr>
              <a:t> </a:t>
            </a:r>
            <a:r>
              <a:rPr lang="it-IT" dirty="0" err="1">
                <a:solidFill>
                  <a:srgbClr val="00329E"/>
                </a:solidFill>
              </a:rPr>
              <a:t>into</a:t>
            </a:r>
            <a:r>
              <a:rPr lang="it-IT" dirty="0">
                <a:solidFill>
                  <a:srgbClr val="00329E"/>
                </a:solidFill>
              </a:rPr>
              <a:t> account the </a:t>
            </a:r>
            <a:r>
              <a:rPr lang="it-IT" dirty="0" err="1">
                <a:solidFill>
                  <a:srgbClr val="00329E"/>
                </a:solidFill>
              </a:rPr>
              <a:t>fractional</a:t>
            </a:r>
            <a:r>
              <a:rPr lang="it-IT" dirty="0">
                <a:solidFill>
                  <a:srgbClr val="00329E"/>
                </a:solidFill>
              </a:rPr>
              <a:t> gas </a:t>
            </a:r>
            <a:r>
              <a:rPr lang="it-IT" dirty="0" err="1">
                <a:solidFill>
                  <a:srgbClr val="00329E"/>
                </a:solidFill>
              </a:rPr>
              <a:t>composition</a:t>
            </a:r>
            <a:r>
              <a:rPr lang="it-IT" dirty="0">
                <a:solidFill>
                  <a:srgbClr val="00329E"/>
                </a:solidFill>
              </a:rPr>
              <a:t> (in volume) and the </a:t>
            </a:r>
            <a:r>
              <a:rPr lang="it-IT" dirty="0" err="1">
                <a:solidFill>
                  <a:srgbClr val="00329E"/>
                </a:solidFill>
              </a:rPr>
              <a:t>values</a:t>
            </a:r>
            <a:r>
              <a:rPr lang="it-IT" dirty="0">
                <a:solidFill>
                  <a:srgbClr val="00329E"/>
                </a:solidFill>
              </a:rPr>
              <a:t> </a:t>
            </a:r>
            <a:r>
              <a:rPr lang="it-IT" dirty="0" err="1">
                <a:solidFill>
                  <a:srgbClr val="00329E"/>
                </a:solidFill>
              </a:rPr>
              <a:t>for</a:t>
            </a:r>
            <a:r>
              <a:rPr lang="it-IT" dirty="0">
                <a:solidFill>
                  <a:srgbClr val="00329E"/>
                </a:solidFill>
              </a:rPr>
              <a:t> the </a:t>
            </a:r>
            <a:r>
              <a:rPr lang="it-IT" dirty="0" err="1">
                <a:solidFill>
                  <a:srgbClr val="00329E"/>
                </a:solidFill>
              </a:rPr>
              <a:t>individual</a:t>
            </a:r>
            <a:r>
              <a:rPr lang="it-IT" dirty="0">
                <a:solidFill>
                  <a:srgbClr val="00329E"/>
                </a:solidFill>
              </a:rPr>
              <a:t> </a:t>
            </a:r>
            <a:r>
              <a:rPr lang="it-IT" dirty="0" err="1">
                <a:solidFill>
                  <a:srgbClr val="00329E"/>
                </a:solidFill>
              </a:rPr>
              <a:t>gases</a:t>
            </a:r>
            <a:r>
              <a:rPr lang="it-IT" dirty="0">
                <a:solidFill>
                  <a:srgbClr val="00329E"/>
                </a:solidFill>
              </a:rPr>
              <a:t>. </a:t>
            </a:r>
          </a:p>
          <a:p>
            <a:r>
              <a:rPr lang="it-IT" dirty="0" err="1">
                <a:solidFill>
                  <a:prstClr val="black"/>
                </a:solidFill>
              </a:rPr>
              <a:t>Example</a:t>
            </a:r>
            <a:r>
              <a:rPr lang="it-IT" dirty="0">
                <a:solidFill>
                  <a:prstClr val="black"/>
                </a:solidFill>
              </a:rPr>
              <a:t>: gas </a:t>
            </a:r>
            <a:r>
              <a:rPr lang="it-IT" dirty="0" err="1">
                <a:solidFill>
                  <a:prstClr val="black"/>
                </a:solidFill>
              </a:rPr>
              <a:t>mixture</a:t>
            </a:r>
            <a:r>
              <a:rPr lang="it-IT" dirty="0">
                <a:solidFill>
                  <a:prstClr val="black"/>
                </a:solidFill>
              </a:rPr>
              <a:t> </a:t>
            </a:r>
            <a:r>
              <a:rPr lang="it-IT" dirty="0">
                <a:solidFill>
                  <a:srgbClr val="FF0000"/>
                </a:solidFill>
              </a:rPr>
              <a:t>Ar/CO</a:t>
            </a:r>
            <a:r>
              <a:rPr lang="it-IT" baseline="-25000" dirty="0">
                <a:solidFill>
                  <a:srgbClr val="FF0000"/>
                </a:solidFill>
              </a:rPr>
              <a:t>2</a:t>
            </a:r>
            <a:r>
              <a:rPr lang="it-IT" dirty="0">
                <a:solidFill>
                  <a:srgbClr val="FF0000"/>
                </a:solidFill>
              </a:rPr>
              <a:t> 70/30</a:t>
            </a:r>
          </a:p>
          <a:p>
            <a:r>
              <a:rPr lang="it-IT" dirty="0">
                <a:solidFill>
                  <a:prstClr val="black"/>
                </a:solidFill>
              </a:rPr>
              <a:t>	</a:t>
            </a:r>
            <a:r>
              <a:rPr lang="it-IT" dirty="0" err="1">
                <a:solidFill>
                  <a:prstClr val="black"/>
                </a:solidFill>
              </a:rPr>
              <a:t>n</a:t>
            </a:r>
            <a:r>
              <a:rPr lang="it-IT" baseline="-25000" dirty="0" err="1">
                <a:solidFill>
                  <a:prstClr val="black"/>
                </a:solidFill>
              </a:rPr>
              <a:t>P</a:t>
            </a:r>
            <a:r>
              <a:rPr lang="it-IT" dirty="0">
                <a:solidFill>
                  <a:prstClr val="black"/>
                </a:solidFill>
              </a:rPr>
              <a:t> = 0.7 x 29 + 0.3 x 34 = 30.5 </a:t>
            </a:r>
            <a:r>
              <a:rPr lang="it-IT" dirty="0" err="1">
                <a:solidFill>
                  <a:prstClr val="black"/>
                </a:solidFill>
              </a:rPr>
              <a:t>pairs</a:t>
            </a:r>
            <a:r>
              <a:rPr lang="it-IT" dirty="0">
                <a:solidFill>
                  <a:prstClr val="black"/>
                </a:solidFill>
              </a:rPr>
              <a:t>/cm</a:t>
            </a:r>
          </a:p>
          <a:p>
            <a:pPr marL="889000"/>
            <a:r>
              <a:rPr lang="it-IT" dirty="0">
                <a:solidFill>
                  <a:prstClr val="black"/>
                </a:solidFill>
              </a:rPr>
              <a:t> </a:t>
            </a:r>
            <a:r>
              <a:rPr lang="it-IT" dirty="0" err="1">
                <a:solidFill>
                  <a:prstClr val="black"/>
                </a:solidFill>
              </a:rPr>
              <a:t>n</a:t>
            </a:r>
            <a:r>
              <a:rPr lang="it-IT" baseline="-25000" dirty="0" err="1">
                <a:solidFill>
                  <a:prstClr val="black"/>
                </a:solidFill>
              </a:rPr>
              <a:t>T</a:t>
            </a:r>
            <a:r>
              <a:rPr lang="it-IT" dirty="0">
                <a:solidFill>
                  <a:prstClr val="black"/>
                </a:solidFill>
              </a:rPr>
              <a:t> = 0.7 x 94 + 0.3 x 91 = 93 </a:t>
            </a:r>
            <a:r>
              <a:rPr lang="it-IT" dirty="0" err="1">
                <a:solidFill>
                  <a:prstClr val="black"/>
                </a:solidFill>
              </a:rPr>
              <a:t>pairs</a:t>
            </a:r>
            <a:r>
              <a:rPr lang="it-IT" dirty="0">
                <a:solidFill>
                  <a:prstClr val="black"/>
                </a:solidFill>
              </a:rPr>
              <a:t>/cm</a:t>
            </a:r>
          </a:p>
          <a:p>
            <a:endParaRPr lang="it-IT" dirty="0">
              <a:solidFill>
                <a:prstClr val="black"/>
              </a:solidFill>
            </a:endParaRPr>
          </a:p>
        </p:txBody>
      </p:sp>
    </p:spTree>
    <p:extLst>
      <p:ext uri="{BB962C8B-B14F-4D97-AF65-F5344CB8AC3E}">
        <p14:creationId xmlns:p14="http://schemas.microsoft.com/office/powerpoint/2010/main" val="3169242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A46E-A9F5-33FB-C0CD-C99E28A02998}"/>
              </a:ext>
            </a:extLst>
          </p:cNvPr>
          <p:cNvSpPr>
            <a:spLocks noGrp="1"/>
          </p:cNvSpPr>
          <p:nvPr>
            <p:ph type="title"/>
          </p:nvPr>
        </p:nvSpPr>
        <p:spPr>
          <a:xfrm>
            <a:off x="395427" y="203149"/>
            <a:ext cx="9281973" cy="553998"/>
          </a:xfrm>
        </p:spPr>
        <p:txBody>
          <a:bodyPr/>
          <a:lstStyle/>
          <a:p>
            <a:r>
              <a:rPr lang="en-GB" sz="3600" dirty="0">
                <a:solidFill>
                  <a:srgbClr val="00329E"/>
                </a:solidFill>
                <a:latin typeface="Arial" panose="020B0604020202020204" pitchFamily="34" charset="0"/>
                <a:ea typeface="Arial Unicode MS" pitchFamily="34" charset="-128"/>
                <a:cs typeface="Arial" panose="020B0604020202020204" pitchFamily="34" charset="0"/>
              </a:rPr>
              <a:t>Statistics of ion-electron pair production</a:t>
            </a:r>
            <a:endParaRPr lang="en-GB" dirty="0">
              <a:solidFill>
                <a:srgbClr val="00329E"/>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AC13D90E-D5B3-3BF1-6FA2-612E44114E98}"/>
              </a:ext>
            </a:extLst>
          </p:cNvPr>
          <p:cNvSpPr>
            <a:spLocks noGrp="1"/>
          </p:cNvSpPr>
          <p:nvPr>
            <p:ph type="ftr" sz="quarter" idx="5"/>
          </p:nvPr>
        </p:nvSpPr>
        <p:spPr>
          <a:xfrm>
            <a:off x="3005137" y="6441799"/>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51E46125-3A6F-5FBF-C6C4-AC4B9A0D41C2}"/>
              </a:ext>
            </a:extLst>
          </p:cNvPr>
          <p:cNvSpPr>
            <a:spLocks noGrp="1"/>
          </p:cNvSpPr>
          <p:nvPr>
            <p:ph type="sldNum" sz="quarter" idx="7"/>
          </p:nvPr>
        </p:nvSpPr>
        <p:spPr/>
        <p:txBody>
          <a:bodyPr/>
          <a:lstStyle/>
          <a:p>
            <a:pPr marL="38100">
              <a:lnSpc>
                <a:spcPct val="100000"/>
              </a:lnSpc>
            </a:pPr>
            <a:fld id="{81D60167-4931-47E6-BA6A-407CBD079E47}" type="slidenum">
              <a:rPr lang="en-US" spc="-5" smtClean="0"/>
              <a:t>15</a:t>
            </a:fld>
            <a:endParaRPr lang="en-US" spc="-5" dirty="0"/>
          </a:p>
        </p:txBody>
      </p:sp>
      <p:sp>
        <p:nvSpPr>
          <p:cNvPr id="6" name="CasellaDiTesto 6">
            <a:extLst>
              <a:ext uri="{FF2B5EF4-FFF2-40B4-BE49-F238E27FC236}">
                <a16:creationId xmlns:a16="http://schemas.microsoft.com/office/drawing/2014/main" id="{C71AA148-1D18-51B3-28DC-1EB21341CBD1}"/>
              </a:ext>
            </a:extLst>
          </p:cNvPr>
          <p:cNvSpPr txBox="1"/>
          <p:nvPr/>
        </p:nvSpPr>
        <p:spPr>
          <a:xfrm>
            <a:off x="304800" y="1087455"/>
            <a:ext cx="11734800" cy="1938992"/>
          </a:xfrm>
          <a:prstGeom prst="rect">
            <a:avLst/>
          </a:prstGeom>
          <a:noFill/>
        </p:spPr>
        <p:txBody>
          <a:bodyPr wrap="square" rtlCol="0">
            <a:spAutoFit/>
          </a:bodyPr>
          <a:lstStyle/>
          <a:p>
            <a:r>
              <a:rPr lang="en-GB" sz="2400" dirty="0"/>
              <a:t>Primary ionization events are </a:t>
            </a:r>
            <a:r>
              <a:rPr lang="en-GB" sz="2400" dirty="0">
                <a:solidFill>
                  <a:srgbClr val="00329E"/>
                </a:solidFill>
              </a:rPr>
              <a:t>independent</a:t>
            </a:r>
            <a:r>
              <a:rPr lang="en-GB" sz="2400" dirty="0"/>
              <a:t> and follow </a:t>
            </a:r>
            <a:r>
              <a:rPr lang="en-GB" sz="2400" dirty="0">
                <a:solidFill>
                  <a:srgbClr val="FF0000"/>
                </a:solidFill>
              </a:rPr>
              <a:t>Poisson statistics</a:t>
            </a:r>
            <a:r>
              <a:rPr lang="en-GB" sz="2400" dirty="0"/>
              <a:t>.</a:t>
            </a:r>
          </a:p>
          <a:p>
            <a:r>
              <a:rPr lang="en-GB" sz="2400" dirty="0"/>
              <a:t>- </a:t>
            </a:r>
            <a:r>
              <a:rPr lang="en-GB" sz="2400" dirty="0">
                <a:solidFill>
                  <a:srgbClr val="00329E"/>
                </a:solidFill>
              </a:rPr>
              <a:t>Each time an impinging particle crosses a layer of gas, it has a certain probability to produce a certain number of primary electrons</a:t>
            </a:r>
          </a:p>
          <a:p>
            <a:r>
              <a:rPr lang="en-GB" sz="2400" dirty="0">
                <a:solidFill>
                  <a:srgbClr val="00329E"/>
                </a:solidFill>
              </a:rPr>
              <a:t>- If </a:t>
            </a:r>
            <a:r>
              <a:rPr lang="en-GB" sz="2400" i="1" dirty="0" err="1">
                <a:solidFill>
                  <a:srgbClr val="00329E"/>
                </a:solidFill>
              </a:rPr>
              <a:t>n</a:t>
            </a:r>
            <a:r>
              <a:rPr lang="en-GB" sz="2400" i="1" baseline="-25000" dirty="0" err="1">
                <a:solidFill>
                  <a:srgbClr val="00329E"/>
                </a:solidFill>
              </a:rPr>
              <a:t>P</a:t>
            </a:r>
            <a:r>
              <a:rPr lang="en-GB" sz="2400" dirty="0">
                <a:solidFill>
                  <a:srgbClr val="00329E"/>
                </a:solidFill>
              </a:rPr>
              <a:t> is the average number of primary electrons (ions), the probability </a:t>
            </a:r>
            <a:r>
              <a:rPr lang="en-GB" sz="2400" i="1" dirty="0">
                <a:solidFill>
                  <a:srgbClr val="00329E"/>
                </a:solidFill>
              </a:rPr>
              <a:t>P(k)</a:t>
            </a:r>
            <a:r>
              <a:rPr lang="en-GB" sz="2400" dirty="0">
                <a:solidFill>
                  <a:srgbClr val="00329E"/>
                </a:solidFill>
              </a:rPr>
              <a:t> to have k electrons (ions) is:</a:t>
            </a:r>
          </a:p>
        </p:txBody>
      </p:sp>
      <p:pic>
        <p:nvPicPr>
          <p:cNvPr id="7" name="Picture 1">
            <a:extLst>
              <a:ext uri="{FF2B5EF4-FFF2-40B4-BE49-F238E27FC236}">
                <a16:creationId xmlns:a16="http://schemas.microsoft.com/office/drawing/2014/main" id="{13161171-D6E0-76EA-18B9-F6BCEAF6FBF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119687" y="2621342"/>
            <a:ext cx="2105025" cy="800100"/>
          </a:xfrm>
          <a:prstGeom prst="rect">
            <a:avLst/>
          </a:prstGeom>
          <a:noFill/>
        </p:spPr>
      </p:pic>
      <p:sp>
        <p:nvSpPr>
          <p:cNvPr id="8" name="CasellaDiTesto 10">
            <a:extLst>
              <a:ext uri="{FF2B5EF4-FFF2-40B4-BE49-F238E27FC236}">
                <a16:creationId xmlns:a16="http://schemas.microsoft.com/office/drawing/2014/main" id="{0A6BEFC2-9DC8-FF68-AD48-92A87E9B6EF8}"/>
              </a:ext>
            </a:extLst>
          </p:cNvPr>
          <p:cNvSpPr txBox="1"/>
          <p:nvPr/>
        </p:nvSpPr>
        <p:spPr>
          <a:xfrm>
            <a:off x="76200" y="3792603"/>
            <a:ext cx="11201400" cy="461665"/>
          </a:xfrm>
          <a:prstGeom prst="rect">
            <a:avLst/>
          </a:prstGeom>
          <a:noFill/>
        </p:spPr>
        <p:txBody>
          <a:bodyPr wrap="square" rtlCol="0">
            <a:spAutoFit/>
          </a:bodyPr>
          <a:lstStyle/>
          <a:p>
            <a:r>
              <a:rPr lang="en-GB" sz="2400" dirty="0">
                <a:solidFill>
                  <a:srgbClr val="00329E"/>
                </a:solidFill>
              </a:rPr>
              <a:t>Therefore, there is always a finite probability to produce no electron-ion pairs:</a:t>
            </a:r>
          </a:p>
        </p:txBody>
      </p:sp>
      <p:pic>
        <p:nvPicPr>
          <p:cNvPr id="9" name="Picture 4">
            <a:extLst>
              <a:ext uri="{FF2B5EF4-FFF2-40B4-BE49-F238E27FC236}">
                <a16:creationId xmlns:a16="http://schemas.microsoft.com/office/drawing/2014/main" id="{CED5DCA9-C53E-1627-FFC3-31812BF5EAA8}"/>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123512" y="3831554"/>
            <a:ext cx="1704975" cy="409575"/>
          </a:xfrm>
          <a:prstGeom prst="rect">
            <a:avLst/>
          </a:prstGeom>
          <a:noFill/>
        </p:spPr>
      </p:pic>
    </p:spTree>
    <p:extLst>
      <p:ext uri="{BB962C8B-B14F-4D97-AF65-F5344CB8AC3E}">
        <p14:creationId xmlns:p14="http://schemas.microsoft.com/office/powerpoint/2010/main" val="34842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5CDA2-13FC-E7CF-DB97-B9BB19249069}"/>
              </a:ext>
            </a:extLst>
          </p:cNvPr>
          <p:cNvSpPr>
            <a:spLocks noGrp="1"/>
          </p:cNvSpPr>
          <p:nvPr>
            <p:ph type="title"/>
          </p:nvPr>
        </p:nvSpPr>
        <p:spPr>
          <a:xfrm>
            <a:off x="395427" y="203149"/>
            <a:ext cx="8824773" cy="1107996"/>
          </a:xfrm>
        </p:spPr>
        <p:txBody>
          <a:bodyPr/>
          <a:lstStyle/>
          <a:p>
            <a:r>
              <a:rPr lang="en-US" dirty="0"/>
              <a:t>Fluctuation of Energy Loss</a:t>
            </a:r>
          </a:p>
        </p:txBody>
      </p:sp>
      <p:sp>
        <p:nvSpPr>
          <p:cNvPr id="4" name="Footer Placeholder 3">
            <a:extLst>
              <a:ext uri="{FF2B5EF4-FFF2-40B4-BE49-F238E27FC236}">
                <a16:creationId xmlns:a16="http://schemas.microsoft.com/office/drawing/2014/main" id="{2487F53B-C849-B68B-2CB7-FAF720C74600}"/>
              </a:ext>
            </a:extLst>
          </p:cNvPr>
          <p:cNvSpPr>
            <a:spLocks noGrp="1"/>
          </p:cNvSpPr>
          <p:nvPr>
            <p:ph type="ftr" sz="quarter" idx="5"/>
          </p:nvPr>
        </p:nvSpPr>
        <p:spPr>
          <a:xfrm>
            <a:off x="2895600" y="646530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F1A322D3-E7DF-D81C-FB53-C7DE93E8257D}"/>
              </a:ext>
            </a:extLst>
          </p:cNvPr>
          <p:cNvSpPr>
            <a:spLocks noGrp="1"/>
          </p:cNvSpPr>
          <p:nvPr>
            <p:ph type="sldNum" sz="quarter" idx="7"/>
          </p:nvPr>
        </p:nvSpPr>
        <p:spPr/>
        <p:txBody>
          <a:bodyPr/>
          <a:lstStyle/>
          <a:p>
            <a:pPr marL="38100">
              <a:lnSpc>
                <a:spcPct val="100000"/>
              </a:lnSpc>
            </a:pPr>
            <a:fld id="{81D60167-4931-47E6-BA6A-407CBD079E47}" type="slidenum">
              <a:rPr lang="en-US" spc="-5" smtClean="0"/>
              <a:t>16</a:t>
            </a:fld>
            <a:endParaRPr lang="en-US" spc="-5" dirty="0"/>
          </a:p>
        </p:txBody>
      </p:sp>
      <p:pic>
        <p:nvPicPr>
          <p:cNvPr id="6" name="Picture 2">
            <a:extLst>
              <a:ext uri="{FF2B5EF4-FFF2-40B4-BE49-F238E27FC236}">
                <a16:creationId xmlns:a16="http://schemas.microsoft.com/office/drawing/2014/main" id="{4790BEC0-F41A-8670-F11E-BC3F217D1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980728"/>
            <a:ext cx="5183857" cy="3229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551B2ED7-C108-F24A-2A53-C8EF177B3A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4445156"/>
            <a:ext cx="8889877" cy="163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14">
            <a:extLst>
              <a:ext uri="{FF2B5EF4-FFF2-40B4-BE49-F238E27FC236}">
                <a16:creationId xmlns:a16="http://schemas.microsoft.com/office/drawing/2014/main" id="{8542BEB6-8717-13C9-F532-9EA4DBBE3D6C}"/>
              </a:ext>
            </a:extLst>
          </p:cNvPr>
          <p:cNvSpPr txBox="1"/>
          <p:nvPr/>
        </p:nvSpPr>
        <p:spPr>
          <a:xfrm>
            <a:off x="8417494" y="5948641"/>
            <a:ext cx="2375971" cy="276999"/>
          </a:xfrm>
          <a:prstGeom prst="rect">
            <a:avLst/>
          </a:prstGeom>
          <a:noFill/>
        </p:spPr>
        <p:txBody>
          <a:bodyPr wrap="none" rtlCol="0">
            <a:spAutoFit/>
          </a:bodyPr>
          <a:lstStyle/>
          <a:p>
            <a:pPr defTabSz="914400" fontAlgn="base">
              <a:spcBef>
                <a:spcPct val="0"/>
              </a:spcBef>
              <a:spcAft>
                <a:spcPct val="0"/>
              </a:spcAft>
            </a:pPr>
            <a:r>
              <a:rPr lang="en-US" sz="1200" dirty="0">
                <a:solidFill>
                  <a:srgbClr val="000000"/>
                </a:solidFill>
              </a:rPr>
              <a:t>[H. </a:t>
            </a:r>
            <a:r>
              <a:rPr lang="en-US" sz="1200" dirty="0" err="1">
                <a:solidFill>
                  <a:srgbClr val="000000"/>
                </a:solidFill>
              </a:rPr>
              <a:t>Bichsel</a:t>
            </a:r>
            <a:r>
              <a:rPr lang="en-US" sz="1200" dirty="0">
                <a:solidFill>
                  <a:srgbClr val="000000"/>
                </a:solidFill>
              </a:rPr>
              <a:t>, NIM A 562, 154 (2006)]</a:t>
            </a:r>
            <a:endParaRPr lang="de-DE" sz="1200" dirty="0" err="1">
              <a:solidFill>
                <a:srgbClr val="000000"/>
              </a:solidFill>
            </a:endParaRPr>
          </a:p>
        </p:txBody>
      </p:sp>
      <p:sp>
        <p:nvSpPr>
          <p:cNvPr id="10" name="Rechteck 4">
            <a:extLst>
              <a:ext uri="{FF2B5EF4-FFF2-40B4-BE49-F238E27FC236}">
                <a16:creationId xmlns:a16="http://schemas.microsoft.com/office/drawing/2014/main" id="{1AF2C805-FA1E-E2A8-D050-4182CB51B669}"/>
              </a:ext>
            </a:extLst>
          </p:cNvPr>
          <p:cNvSpPr/>
          <p:nvPr/>
        </p:nvSpPr>
        <p:spPr>
          <a:xfrm>
            <a:off x="6131185" y="4786137"/>
            <a:ext cx="720080" cy="216024"/>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2"/>
              </a:solidFill>
            </a:endParaRPr>
          </a:p>
        </p:txBody>
      </p:sp>
      <p:sp>
        <p:nvSpPr>
          <p:cNvPr id="11" name="Rechteck 10">
            <a:extLst>
              <a:ext uri="{FF2B5EF4-FFF2-40B4-BE49-F238E27FC236}">
                <a16:creationId xmlns:a16="http://schemas.microsoft.com/office/drawing/2014/main" id="{60FD7478-0373-1E01-5118-F415130D0844}"/>
              </a:ext>
            </a:extLst>
          </p:cNvPr>
          <p:cNvSpPr/>
          <p:nvPr/>
        </p:nvSpPr>
        <p:spPr>
          <a:xfrm>
            <a:off x="3163001" y="5469663"/>
            <a:ext cx="1440160" cy="17528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2"/>
              </a:solidFill>
            </a:endParaRPr>
          </a:p>
        </p:txBody>
      </p:sp>
      <p:sp>
        <p:nvSpPr>
          <p:cNvPr id="12" name="Rechteck 11">
            <a:extLst>
              <a:ext uri="{FF2B5EF4-FFF2-40B4-BE49-F238E27FC236}">
                <a16:creationId xmlns:a16="http://schemas.microsoft.com/office/drawing/2014/main" id="{C2B3B5B8-C0F4-A590-468E-73182F1017E4}"/>
              </a:ext>
            </a:extLst>
          </p:cNvPr>
          <p:cNvSpPr/>
          <p:nvPr/>
        </p:nvSpPr>
        <p:spPr>
          <a:xfrm>
            <a:off x="9764895" y="5658823"/>
            <a:ext cx="958946" cy="175285"/>
          </a:xfrm>
          <a:prstGeom prst="rect">
            <a:avLst/>
          </a:prstGeom>
          <a:solidFill>
            <a:srgbClr val="FFC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accent2"/>
              </a:solidFill>
            </a:endParaRPr>
          </a:p>
        </p:txBody>
      </p:sp>
      <p:sp>
        <p:nvSpPr>
          <p:cNvPr id="13" name="Textfeld 15">
            <a:extLst>
              <a:ext uri="{FF2B5EF4-FFF2-40B4-BE49-F238E27FC236}">
                <a16:creationId xmlns:a16="http://schemas.microsoft.com/office/drawing/2014/main" id="{7C400A3B-8AD7-A8DB-7265-7D9E0C292A4B}"/>
              </a:ext>
            </a:extLst>
          </p:cNvPr>
          <p:cNvSpPr txBox="1"/>
          <p:nvPr/>
        </p:nvSpPr>
        <p:spPr bwMode="auto">
          <a:xfrm>
            <a:off x="289021" y="1115436"/>
            <a:ext cx="5616624" cy="978729"/>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800" b="0" i="0" u="none" strike="noStrike" kern="0" cap="none" spc="0" normalizeH="0" baseline="0" noProof="0" dirty="0">
                <a:ln>
                  <a:noFill/>
                </a:ln>
                <a:solidFill>
                  <a:srgbClr val="00008A"/>
                </a:solidFill>
                <a:effectLst/>
                <a:uLnTx/>
                <a:uFillTx/>
                <a:ea typeface="+mn-ea"/>
                <a:cs typeface="+mn-cs"/>
              </a:rPr>
              <a:t>BBE determines average energy loss per path length</a:t>
            </a:r>
          </a:p>
          <a:p>
            <a:pPr marL="285750" marR="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800" kern="0" dirty="0">
                <a:solidFill>
                  <a:srgbClr val="00008A"/>
                </a:solidFill>
              </a:rPr>
              <a:t>Energy loss is a statistical process involving many small energy transfers, subject to statistical fluctuations</a:t>
            </a:r>
          </a:p>
        </p:txBody>
      </p:sp>
      <p:sp>
        <p:nvSpPr>
          <p:cNvPr id="14" name="Textfeld 24">
            <a:extLst>
              <a:ext uri="{FF2B5EF4-FFF2-40B4-BE49-F238E27FC236}">
                <a16:creationId xmlns:a16="http://schemas.microsoft.com/office/drawing/2014/main" id="{D28C69AC-62B2-5275-A71B-6BEB2E137D18}"/>
              </a:ext>
            </a:extLst>
          </p:cNvPr>
          <p:cNvSpPr txBox="1"/>
          <p:nvPr/>
        </p:nvSpPr>
        <p:spPr bwMode="auto">
          <a:xfrm>
            <a:off x="1141124" y="2276941"/>
            <a:ext cx="3326552" cy="701731"/>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L="285750" marR="0"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pPr>
            <a:r>
              <a:rPr kumimoji="0" lang="en-US" sz="1800" b="0" i="0" u="none" strike="noStrike" kern="0" cap="none" spc="0" normalizeH="0" baseline="0" noProof="0" dirty="0">
                <a:ln>
                  <a:noFill/>
                </a:ln>
                <a:solidFill>
                  <a:srgbClr val="00008A"/>
                </a:solidFill>
                <a:effectLst/>
                <a:uLnTx/>
                <a:uFillTx/>
                <a:ea typeface="+mn-ea"/>
                <a:cs typeface="+mn-cs"/>
              </a:rPr>
              <a:t>Number of ionizing collisions</a:t>
            </a:r>
          </a:p>
          <a:p>
            <a:pPr marL="285750" marR="0" indent="-285750" algn="l" defTabSz="914400" rtl="0" eaLnBrk="1" fontAlgn="base" latinLnBrk="0" hangingPunct="1">
              <a:lnSpc>
                <a:spcPct val="100000"/>
              </a:lnSpc>
              <a:spcBef>
                <a:spcPct val="20000"/>
              </a:spcBef>
              <a:spcAft>
                <a:spcPct val="0"/>
              </a:spcAft>
              <a:buClrTx/>
              <a:buSzTx/>
              <a:buFont typeface="Symbol" panose="05050102010706020507" pitchFamily="18" charset="2"/>
              <a:buChar char="-"/>
              <a:tabLst/>
            </a:pPr>
            <a:r>
              <a:rPr lang="en-US" sz="1800" kern="0" dirty="0">
                <a:solidFill>
                  <a:srgbClr val="00008A"/>
                </a:solidFill>
              </a:rPr>
              <a:t>Energy loss in a single collision</a:t>
            </a:r>
            <a:endParaRPr kumimoji="0" lang="en-US" sz="1800" b="0" i="0" u="none" strike="noStrike" kern="0" cap="none" spc="0" normalizeH="0" baseline="0" noProof="0" dirty="0">
              <a:ln>
                <a:noFill/>
              </a:ln>
              <a:solidFill>
                <a:srgbClr val="00008A"/>
              </a:solidFill>
              <a:effectLst/>
              <a:uLnTx/>
              <a:uFillTx/>
            </a:endParaRPr>
          </a:p>
        </p:txBody>
      </p:sp>
      <p:pic>
        <p:nvPicPr>
          <p:cNvPr id="15" name="Grafik 27">
            <a:extLst>
              <a:ext uri="{FF2B5EF4-FFF2-40B4-BE49-F238E27FC236}">
                <a16:creationId xmlns:a16="http://schemas.microsoft.com/office/drawing/2014/main" id="{02D65B83-2B68-65C4-1C95-615F096F799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54341" y="3110569"/>
            <a:ext cx="1172248" cy="664608"/>
          </a:xfrm>
          <a:prstGeom prst="rect">
            <a:avLst/>
          </a:prstGeom>
        </p:spPr>
      </p:pic>
      <mc:AlternateContent xmlns:mc="http://schemas.openxmlformats.org/markup-compatibility/2006" xmlns:a14="http://schemas.microsoft.com/office/drawing/2010/main">
        <mc:Choice Requires="a14">
          <p:sp>
            <p:nvSpPr>
              <p:cNvPr id="16" name="Textfeld 25">
                <a:extLst>
                  <a:ext uri="{FF2B5EF4-FFF2-40B4-BE49-F238E27FC236}">
                    <a16:creationId xmlns:a16="http://schemas.microsoft.com/office/drawing/2014/main" id="{CD2F814D-407F-DB92-F7EC-1054598F4872}"/>
                  </a:ext>
                </a:extLst>
              </p:cNvPr>
              <p:cNvSpPr txBox="1"/>
              <p:nvPr/>
            </p:nvSpPr>
            <p:spPr bwMode="auto">
              <a:xfrm>
                <a:off x="640737" y="3258207"/>
                <a:ext cx="2815964" cy="3693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Tx/>
                  <a:buSzTx/>
                  <a:tabLst/>
                </a:pPr>
                <a:r>
                  <a:rPr kumimoji="0" lang="en-US" sz="1800" b="0" i="0" u="none" strike="noStrike" kern="0" cap="none" spc="0" normalizeH="0" baseline="0" noProof="0" dirty="0">
                    <a:ln>
                      <a:noFill/>
                    </a:ln>
                    <a:solidFill>
                      <a:srgbClr val="00008A"/>
                    </a:solidFill>
                    <a:effectLst/>
                    <a:uLnTx/>
                    <a:uFillTx/>
                    <a:ea typeface="+mn-ea"/>
                    <a:cs typeface="+mn-cs"/>
                  </a:rPr>
                  <a:t>Total energy loss for track </a:t>
                </a:r>
                <a14:m>
                  <m:oMath xmlns:m="http://schemas.openxmlformats.org/officeDocument/2006/math">
                    <m:r>
                      <a:rPr kumimoji="0" lang="de-DE" sz="1800" b="0" i="1" u="none" strike="noStrike" kern="0" cap="none" spc="0" normalizeH="0" baseline="0" noProof="0" smtClean="0">
                        <a:ln>
                          <a:noFill/>
                        </a:ln>
                        <a:solidFill>
                          <a:srgbClr val="00008A"/>
                        </a:solidFill>
                        <a:effectLst/>
                        <a:uLnTx/>
                        <a:uFillTx/>
                        <a:latin typeface="Cambria Math" panose="02040503050406030204" pitchFamily="18" charset="0"/>
                        <a:ea typeface="+mn-ea"/>
                        <a:cs typeface="+mn-cs"/>
                      </a:rPr>
                      <m:t>𝑗</m:t>
                    </m:r>
                  </m:oMath>
                </a14:m>
                <a:r>
                  <a:rPr kumimoji="0" lang="en-US" sz="1800" b="0" i="0" u="none" strike="noStrike" kern="0" cap="none" spc="0" normalizeH="0" baseline="0" noProof="0" dirty="0">
                    <a:ln>
                      <a:noFill/>
                    </a:ln>
                    <a:solidFill>
                      <a:srgbClr val="00008A"/>
                    </a:solidFill>
                    <a:effectLst/>
                    <a:uLnTx/>
                    <a:uFillTx/>
                    <a:ea typeface="+mn-ea"/>
                    <a:cs typeface="+mn-cs"/>
                  </a:rPr>
                  <a:t>:</a:t>
                </a:r>
              </a:p>
            </p:txBody>
          </p:sp>
        </mc:Choice>
        <mc:Fallback xmlns="">
          <p:sp>
            <p:nvSpPr>
              <p:cNvPr id="16" name="Textfeld 25">
                <a:extLst>
                  <a:ext uri="{FF2B5EF4-FFF2-40B4-BE49-F238E27FC236}">
                    <a16:creationId xmlns:a16="http://schemas.microsoft.com/office/drawing/2014/main" id="{CD2F814D-407F-DB92-F7EC-1054598F4872}"/>
                  </a:ext>
                </a:extLst>
              </p:cNvPr>
              <p:cNvSpPr txBox="1">
                <a:spLocks noRot="1" noChangeAspect="1" noMove="1" noResize="1" noEditPoints="1" noAdjustHandles="1" noChangeArrowheads="1" noChangeShapeType="1" noTextEdit="1"/>
              </p:cNvSpPr>
              <p:nvPr/>
            </p:nvSpPr>
            <p:spPr bwMode="auto">
              <a:xfrm>
                <a:off x="640737" y="3258207"/>
                <a:ext cx="2815964" cy="369332"/>
              </a:xfrm>
              <a:prstGeom prst="rect">
                <a:avLst/>
              </a:prstGeom>
              <a:blipFill>
                <a:blip r:embed="rId6"/>
                <a:stretch>
                  <a:fillRect l="-1794" t="-6667" r="-897" b="-26667"/>
                </a:stretch>
              </a:blipFill>
              <a:ln w="9525">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39444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F537829-E339-0BF7-FE5A-593142DEBFA9}"/>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𝛿</m:t>
                    </m:r>
                  </m:oMath>
                </a14:m>
                <a:r>
                  <a:rPr lang="en-US" dirty="0"/>
                  <a:t> electrons</a:t>
                </a:r>
              </a:p>
            </p:txBody>
          </p:sp>
        </mc:Choice>
        <mc:Fallback xmlns="">
          <p:sp>
            <p:nvSpPr>
              <p:cNvPr id="2" name="Title 1">
                <a:extLst>
                  <a:ext uri="{FF2B5EF4-FFF2-40B4-BE49-F238E27FC236}">
                    <a16:creationId xmlns:a16="http://schemas.microsoft.com/office/drawing/2014/main" id="{BF537829-E339-0BF7-FE5A-593142DEBFA9}"/>
                  </a:ext>
                </a:extLst>
              </p:cNvPr>
              <p:cNvSpPr>
                <a:spLocks noGrp="1" noRot="1" noChangeAspect="1" noMove="1" noResize="1" noEditPoints="1" noAdjustHandles="1" noChangeArrowheads="1" noChangeShapeType="1" noTextEdit="1"/>
              </p:cNvSpPr>
              <p:nvPr>
                <p:ph type="title"/>
              </p:nvPr>
            </p:nvSpPr>
            <p:spPr>
              <a:blipFill>
                <a:blip r:embed="rId3"/>
                <a:stretch>
                  <a:fillRect l="-5138" t="-23404" b="-4042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6A56007-D8A1-10FB-297B-2536C41462AE}"/>
              </a:ext>
            </a:extLst>
          </p:cNvPr>
          <p:cNvSpPr>
            <a:spLocks noGrp="1"/>
          </p:cNvSpPr>
          <p:nvPr>
            <p:ph type="ftr" sz="quarter" idx="5"/>
          </p:nvPr>
        </p:nvSpPr>
        <p:spPr>
          <a:xfrm>
            <a:off x="2971800" y="646012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A4DD3573-F480-0277-4862-1804AD00B76F}"/>
              </a:ext>
            </a:extLst>
          </p:cNvPr>
          <p:cNvSpPr>
            <a:spLocks noGrp="1"/>
          </p:cNvSpPr>
          <p:nvPr>
            <p:ph type="sldNum" sz="quarter" idx="7"/>
          </p:nvPr>
        </p:nvSpPr>
        <p:spPr/>
        <p:txBody>
          <a:bodyPr/>
          <a:lstStyle/>
          <a:p>
            <a:pPr marL="38100">
              <a:lnSpc>
                <a:spcPct val="100000"/>
              </a:lnSpc>
            </a:pPr>
            <a:fld id="{81D60167-4931-47E6-BA6A-407CBD079E47}" type="slidenum">
              <a:rPr lang="en-US" spc="-5" smtClean="0"/>
              <a:t>17</a:t>
            </a:fld>
            <a:endParaRPr lang="en-US" spc="-5" dirty="0"/>
          </a:p>
        </p:txBody>
      </p:sp>
      <p:graphicFrame>
        <p:nvGraphicFramePr>
          <p:cNvPr id="6" name="Object 5">
            <a:extLst>
              <a:ext uri="{FF2B5EF4-FFF2-40B4-BE49-F238E27FC236}">
                <a16:creationId xmlns:a16="http://schemas.microsoft.com/office/drawing/2014/main" id="{660F7EE5-D992-699E-9B71-CC49F8DE5696}"/>
              </a:ext>
            </a:extLst>
          </p:cNvPr>
          <p:cNvGraphicFramePr>
            <a:graphicFrameLocks noChangeAspect="1"/>
          </p:cNvGraphicFramePr>
          <p:nvPr>
            <p:extLst>
              <p:ext uri="{D42A27DB-BD31-4B8C-83A1-F6EECF244321}">
                <p14:modId xmlns:p14="http://schemas.microsoft.com/office/powerpoint/2010/main" val="1290692511"/>
              </p:ext>
            </p:extLst>
          </p:nvPr>
        </p:nvGraphicFramePr>
        <p:xfrm>
          <a:off x="1461651" y="2229490"/>
          <a:ext cx="6053012" cy="1250956"/>
        </p:xfrm>
        <a:graphic>
          <a:graphicData uri="http://schemas.openxmlformats.org/presentationml/2006/ole">
            <mc:AlternateContent xmlns:mc="http://schemas.openxmlformats.org/markup-compatibility/2006">
              <mc:Choice xmlns:v="urn:schemas-microsoft-com:vml" Requires="v">
                <p:oleObj name="Equation" r:id="rId4" imgW="3809880" imgH="787320" progId="Equation.DSMT4">
                  <p:embed/>
                </p:oleObj>
              </mc:Choice>
              <mc:Fallback>
                <p:oleObj name="Equation" r:id="rId4" imgW="3809880" imgH="787320" progId="Equation.DSMT4">
                  <p:embed/>
                  <p:pic>
                    <p:nvPicPr>
                      <p:cNvPr id="10" name="Object 5">
                        <a:extLst>
                          <a:ext uri="{FF2B5EF4-FFF2-40B4-BE49-F238E27FC236}">
                            <a16:creationId xmlns:a16="http://schemas.microsoft.com/office/drawing/2014/main" id="{D7C4339A-A209-4A40-A218-F17713A8BD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651" y="2229490"/>
                        <a:ext cx="6053012" cy="1250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7" name="Textfeld 10">
                <a:extLst>
                  <a:ext uri="{FF2B5EF4-FFF2-40B4-BE49-F238E27FC236}">
                    <a16:creationId xmlns:a16="http://schemas.microsoft.com/office/drawing/2014/main" id="{018C9064-EAB1-0ACD-7659-FA8EA3F451D2}"/>
                  </a:ext>
                </a:extLst>
              </p:cNvPr>
              <p:cNvSpPr txBox="1"/>
              <p:nvPr/>
            </p:nvSpPr>
            <p:spPr>
              <a:xfrm>
                <a:off x="3995578" y="3079134"/>
                <a:ext cx="1366143" cy="461665"/>
              </a:xfrm>
              <a:prstGeom prst="rect">
                <a:avLst/>
              </a:prstGeom>
              <a:solidFill>
                <a:schemeClr val="bg1"/>
              </a:solidFill>
            </p:spPr>
            <p:txBody>
              <a:bodyPr wrap="none" rtlCol="0">
                <a:spAutoFit/>
              </a:bodyPr>
              <a:lstStyle/>
              <a:p>
                <a:pPr defTabSz="914400" fontAlgn="base">
                  <a:spcBef>
                    <a:spcPts val="600"/>
                  </a:spcBef>
                  <a:spcAft>
                    <a:spcPct val="0"/>
                  </a:spcAft>
                </a:pPr>
                <a14:m>
                  <m:oMathPara xmlns:m="http://schemas.openxmlformats.org/officeDocument/2006/math">
                    <m:oMathParaPr>
                      <m:jc m:val="centerGroup"/>
                    </m:oMathParaPr>
                    <m:oMath xmlns:m="http://schemas.openxmlformats.org/officeDocument/2006/math">
                      <m:r>
                        <m:rPr>
                          <m:nor/>
                        </m:rPr>
                        <a:rPr lang="en-US" sz="1200">
                          <a:solidFill>
                            <a:srgbClr val="000096"/>
                          </a:solidFill>
                          <a:latin typeface="Cambria Math"/>
                        </a:rPr>
                        <m:t>e</m:t>
                      </m:r>
                      <m:r>
                        <m:rPr>
                          <m:nor/>
                        </m:rPr>
                        <a:rPr lang="en-US" sz="1200">
                          <a:solidFill>
                            <a:srgbClr val="000096"/>
                          </a:solidFill>
                          <a:latin typeface="Cambria Math"/>
                        </a:rPr>
                        <m:t>−</m:t>
                      </m:r>
                      <m:r>
                        <m:rPr>
                          <m:nor/>
                        </m:rPr>
                        <a:rPr lang="en-US" sz="1200">
                          <a:solidFill>
                            <a:srgbClr val="000096"/>
                          </a:solidFill>
                          <a:latin typeface="Cambria Math"/>
                        </a:rPr>
                        <m:t>spin</m:t>
                      </m:r>
                      <m:r>
                        <m:rPr>
                          <m:nor/>
                        </m:rPr>
                        <a:rPr lang="en-US" sz="1200">
                          <a:solidFill>
                            <a:srgbClr val="000096"/>
                          </a:solidFill>
                          <a:latin typeface="Cambria Math"/>
                        </a:rPr>
                        <m:t> (</m:t>
                      </m:r>
                      <m:r>
                        <m:rPr>
                          <m:nor/>
                        </m:rPr>
                        <a:rPr lang="en-US" sz="1200">
                          <a:solidFill>
                            <a:srgbClr val="000096"/>
                          </a:solidFill>
                          <a:latin typeface="Cambria Math"/>
                        </a:rPr>
                        <m:t>Mott</m:t>
                      </m:r>
                      <m:r>
                        <m:rPr>
                          <m:nor/>
                        </m:rPr>
                        <a:rPr lang="en-US" sz="1200">
                          <a:solidFill>
                            <a:srgbClr val="000096"/>
                          </a:solidFill>
                          <a:latin typeface="Cambria Math"/>
                        </a:rPr>
                        <m:t>)</m:t>
                      </m:r>
                    </m:oMath>
                  </m:oMathPara>
                </a14:m>
                <a:endParaRPr lang="en-US" sz="1200" dirty="0">
                  <a:solidFill>
                    <a:srgbClr val="000096"/>
                  </a:solidFill>
                  <a:latin typeface="Arial" charset="0"/>
                </a:endParaRPr>
              </a:p>
              <a:p>
                <a:pPr defTabSz="914400" fontAlgn="base">
                  <a:spcBef>
                    <a:spcPts val="600"/>
                  </a:spcBef>
                  <a:spcAft>
                    <a:spcPct val="0"/>
                  </a:spcAft>
                </a:pPr>
                <a14:m>
                  <m:oMathPara xmlns:m="http://schemas.openxmlformats.org/officeDocument/2006/math">
                    <m:oMathParaPr>
                      <m:jc m:val="centerGroup"/>
                    </m:oMathParaPr>
                    <m:oMath xmlns:m="http://schemas.openxmlformats.org/officeDocument/2006/math">
                      <m:r>
                        <a:rPr lang="de-DE" sz="1200" i="1">
                          <a:solidFill>
                            <a:srgbClr val="000096"/>
                          </a:solidFill>
                          <a:latin typeface="Cambria Math"/>
                          <a:ea typeface="Cambria Math"/>
                        </a:rPr>
                        <m:t>→</m:t>
                      </m:r>
                      <m:r>
                        <a:rPr lang="en-US" sz="1200" i="1">
                          <a:solidFill>
                            <a:srgbClr val="000096"/>
                          </a:solidFill>
                          <a:latin typeface="Cambria Math"/>
                          <a:ea typeface="Cambria Math"/>
                        </a:rPr>
                        <m:t>1 </m:t>
                      </m:r>
                      <m:r>
                        <m:rPr>
                          <m:nor/>
                        </m:rPr>
                        <a:rPr lang="en-US" sz="1200">
                          <a:solidFill>
                            <a:srgbClr val="000096"/>
                          </a:solidFill>
                          <a:latin typeface="Cambria Math"/>
                          <a:ea typeface="Cambria Math"/>
                        </a:rPr>
                        <m:t>for</m:t>
                      </m:r>
                      <m:r>
                        <m:rPr>
                          <m:nor/>
                        </m:rPr>
                        <a:rPr lang="en-US" sz="1200">
                          <a:solidFill>
                            <a:srgbClr val="000096"/>
                          </a:solidFill>
                          <a:latin typeface="Cambria Math"/>
                          <a:ea typeface="Cambria Math"/>
                        </a:rPr>
                        <m:t> </m:t>
                      </m:r>
                      <m:r>
                        <a:rPr lang="en-US" sz="1200" i="1">
                          <a:solidFill>
                            <a:srgbClr val="000096"/>
                          </a:solidFill>
                          <a:latin typeface="Cambria Math"/>
                          <a:ea typeface="Cambria Math"/>
                        </a:rPr>
                        <m:t>𝑇</m:t>
                      </m:r>
                      <m:r>
                        <a:rPr lang="en-US" sz="1200" i="1">
                          <a:solidFill>
                            <a:srgbClr val="000096"/>
                          </a:solidFill>
                          <a:latin typeface="Cambria Math"/>
                          <a:ea typeface="Cambria Math"/>
                        </a:rPr>
                        <m:t>≪</m:t>
                      </m:r>
                      <m:sSub>
                        <m:sSubPr>
                          <m:ctrlPr>
                            <a:rPr lang="en-US" sz="1200" i="1">
                              <a:solidFill>
                                <a:srgbClr val="000096"/>
                              </a:solidFill>
                              <a:latin typeface="Cambria Math" panose="02040503050406030204" pitchFamily="18" charset="0"/>
                              <a:ea typeface="Cambria Math"/>
                            </a:rPr>
                          </m:ctrlPr>
                        </m:sSubPr>
                        <m:e>
                          <m:r>
                            <a:rPr lang="en-US" sz="1200" i="1">
                              <a:solidFill>
                                <a:srgbClr val="000096"/>
                              </a:solidFill>
                              <a:latin typeface="Cambria Math"/>
                              <a:ea typeface="Cambria Math"/>
                            </a:rPr>
                            <m:t>𝑇</m:t>
                          </m:r>
                        </m:e>
                        <m:sub>
                          <m:r>
                            <m:rPr>
                              <m:sty m:val="p"/>
                            </m:rPr>
                            <a:rPr lang="en-US" sz="1200" i="1">
                              <a:solidFill>
                                <a:srgbClr val="000096"/>
                              </a:solidFill>
                              <a:latin typeface="Cambria Math"/>
                              <a:ea typeface="Cambria Math"/>
                            </a:rPr>
                            <m:t>max</m:t>
                          </m:r>
                        </m:sub>
                      </m:sSub>
                    </m:oMath>
                  </m:oMathPara>
                </a14:m>
                <a:endParaRPr lang="de-DE" sz="1200" dirty="0">
                  <a:solidFill>
                    <a:srgbClr val="000096"/>
                  </a:solidFill>
                  <a:latin typeface="Arial" charset="0"/>
                </a:endParaRPr>
              </a:p>
            </p:txBody>
          </p:sp>
        </mc:Choice>
        <mc:Fallback xmlns="">
          <p:sp>
            <p:nvSpPr>
              <p:cNvPr id="7" name="Textfeld 10">
                <a:extLst>
                  <a:ext uri="{FF2B5EF4-FFF2-40B4-BE49-F238E27FC236}">
                    <a16:creationId xmlns:a16="http://schemas.microsoft.com/office/drawing/2014/main" id="{018C9064-EAB1-0ACD-7659-FA8EA3F451D2}"/>
                  </a:ext>
                </a:extLst>
              </p:cNvPr>
              <p:cNvSpPr txBox="1">
                <a:spLocks noRot="1" noChangeAspect="1" noMove="1" noResize="1" noEditPoints="1" noAdjustHandles="1" noChangeArrowheads="1" noChangeShapeType="1" noTextEdit="1"/>
              </p:cNvSpPr>
              <p:nvPr/>
            </p:nvSpPr>
            <p:spPr>
              <a:xfrm>
                <a:off x="3995578" y="3079134"/>
                <a:ext cx="1366143" cy="461665"/>
              </a:xfrm>
              <a:prstGeom prst="rect">
                <a:avLst/>
              </a:prstGeom>
              <a:blipFill>
                <a:blip r:embed="rId6"/>
                <a:stretch>
                  <a:fillRect b="-54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11">
                <a:extLst>
                  <a:ext uri="{FF2B5EF4-FFF2-40B4-BE49-F238E27FC236}">
                    <a16:creationId xmlns:a16="http://schemas.microsoft.com/office/drawing/2014/main" id="{FB8BC7C5-7694-759B-8005-90817A7C2543}"/>
                  </a:ext>
                </a:extLst>
              </p:cNvPr>
              <p:cNvSpPr txBox="1"/>
              <p:nvPr/>
            </p:nvSpPr>
            <p:spPr>
              <a:xfrm>
                <a:off x="6620577" y="2393165"/>
                <a:ext cx="1292598" cy="400110"/>
              </a:xfrm>
              <a:prstGeom prst="rect">
                <a:avLst/>
              </a:prstGeom>
              <a:solidFill>
                <a:schemeClr val="bg1"/>
              </a:solidFill>
            </p:spPr>
            <p:txBody>
              <a:bodyPr wrap="none" rtlCol="0">
                <a:spAutoFit/>
              </a:bodyPr>
              <a:lstStyle/>
              <a:p>
                <a:pPr defTabSz="914400" fontAlgn="base">
                  <a:spcBef>
                    <a:spcPts val="600"/>
                  </a:spcBef>
                  <a:spcAft>
                    <a:spcPct val="0"/>
                  </a:spcAft>
                </a:pPr>
                <a14:m>
                  <m:oMathPara xmlns:m="http://schemas.openxmlformats.org/officeDocument/2006/math">
                    <m:oMathParaPr>
                      <m:jc m:val="centerGroup"/>
                    </m:oMathParaPr>
                    <m:oMath xmlns:m="http://schemas.openxmlformats.org/officeDocument/2006/math">
                      <m:r>
                        <a:rPr lang="en-US" sz="2000" i="1">
                          <a:solidFill>
                            <a:srgbClr val="000096"/>
                          </a:solidFill>
                          <a:latin typeface="Cambria Math"/>
                        </a:rPr>
                        <m:t>𝑇</m:t>
                      </m:r>
                      <m:r>
                        <a:rPr lang="en-US" sz="2000" i="1">
                          <a:solidFill>
                            <a:srgbClr val="000096"/>
                          </a:solidFill>
                          <a:latin typeface="Cambria Math"/>
                          <a:ea typeface="Cambria Math"/>
                        </a:rPr>
                        <m:t>≪</m:t>
                      </m:r>
                      <m:sSub>
                        <m:sSubPr>
                          <m:ctrlPr>
                            <a:rPr lang="en-US" sz="2000" i="1">
                              <a:solidFill>
                                <a:srgbClr val="000096"/>
                              </a:solidFill>
                              <a:latin typeface="Cambria Math" panose="02040503050406030204" pitchFamily="18" charset="0"/>
                              <a:ea typeface="Cambria Math"/>
                            </a:rPr>
                          </m:ctrlPr>
                        </m:sSubPr>
                        <m:e>
                          <m:r>
                            <a:rPr lang="en-US" sz="2000" i="1">
                              <a:solidFill>
                                <a:srgbClr val="000096"/>
                              </a:solidFill>
                              <a:latin typeface="Cambria Math"/>
                              <a:ea typeface="Cambria Math"/>
                            </a:rPr>
                            <m:t>𝑇</m:t>
                          </m:r>
                        </m:e>
                        <m:sub>
                          <m:r>
                            <m:rPr>
                              <m:sty m:val="p"/>
                            </m:rPr>
                            <a:rPr lang="en-US" sz="2000" i="1">
                              <a:solidFill>
                                <a:srgbClr val="000096"/>
                              </a:solidFill>
                              <a:latin typeface="Cambria Math"/>
                              <a:ea typeface="Cambria Math"/>
                            </a:rPr>
                            <m:t>max</m:t>
                          </m:r>
                        </m:sub>
                      </m:sSub>
                    </m:oMath>
                  </m:oMathPara>
                </a14:m>
                <a:endParaRPr lang="de-DE" sz="2000" dirty="0">
                  <a:solidFill>
                    <a:srgbClr val="000096"/>
                  </a:solidFill>
                  <a:latin typeface="Arial" charset="0"/>
                </a:endParaRPr>
              </a:p>
            </p:txBody>
          </p:sp>
        </mc:Choice>
        <mc:Fallback xmlns="">
          <p:sp>
            <p:nvSpPr>
              <p:cNvPr id="8" name="Textfeld 11">
                <a:extLst>
                  <a:ext uri="{FF2B5EF4-FFF2-40B4-BE49-F238E27FC236}">
                    <a16:creationId xmlns:a16="http://schemas.microsoft.com/office/drawing/2014/main" id="{FB8BC7C5-7694-759B-8005-90817A7C2543}"/>
                  </a:ext>
                </a:extLst>
              </p:cNvPr>
              <p:cNvSpPr txBox="1">
                <a:spLocks noRot="1" noChangeAspect="1" noMove="1" noResize="1" noEditPoints="1" noAdjustHandles="1" noChangeArrowheads="1" noChangeShapeType="1" noTextEdit="1"/>
              </p:cNvSpPr>
              <p:nvPr/>
            </p:nvSpPr>
            <p:spPr>
              <a:xfrm>
                <a:off x="6620577" y="2393165"/>
                <a:ext cx="1292598" cy="40011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3">
                <a:extLst>
                  <a:ext uri="{FF2B5EF4-FFF2-40B4-BE49-F238E27FC236}">
                    <a16:creationId xmlns:a16="http://schemas.microsoft.com/office/drawing/2014/main" id="{DD60509F-5143-84BF-6998-FE48B2F399DA}"/>
                  </a:ext>
                </a:extLst>
              </p:cNvPr>
              <p:cNvSpPr txBox="1"/>
              <p:nvPr/>
            </p:nvSpPr>
            <p:spPr>
              <a:xfrm>
                <a:off x="395427" y="911364"/>
                <a:ext cx="8929718" cy="784830"/>
              </a:xfrm>
              <a:prstGeom prst="rect">
                <a:avLst/>
              </a:prstGeom>
              <a:noFill/>
            </p:spPr>
            <p:txBody>
              <a:bodyPr wrap="square" rtlCol="0">
                <a:spAutoFit/>
              </a:bodyPr>
              <a:lstStyle/>
              <a:p>
                <a:pPr defTabSz="914400" fontAlgn="base">
                  <a:spcBef>
                    <a:spcPts val="600"/>
                  </a:spcBef>
                  <a:spcAft>
                    <a:spcPct val="0"/>
                  </a:spcAft>
                </a:pPr>
                <a:r>
                  <a:rPr lang="en-US" sz="2000" dirty="0">
                    <a:solidFill>
                      <a:srgbClr val="FF0000"/>
                    </a:solidFill>
                  </a:rPr>
                  <a:t>Large energy transfer to single electrons</a:t>
                </a:r>
                <a:r>
                  <a:rPr lang="en-US" sz="2000" dirty="0">
                    <a:solidFill>
                      <a:srgbClr val="000096"/>
                    </a:solidFill>
                  </a:rPr>
                  <a:t> in hard collisions up to </a:t>
                </a:r>
                <a14:m>
                  <m:oMath xmlns:m="http://schemas.openxmlformats.org/officeDocument/2006/math">
                    <m:sSub>
                      <m:sSubPr>
                        <m:ctrlPr>
                          <a:rPr lang="de-DE" sz="2000" b="0" i="1" smtClean="0">
                            <a:solidFill>
                              <a:srgbClr val="000096"/>
                            </a:solidFill>
                            <a:latin typeface="Cambria Math" panose="02040503050406030204" pitchFamily="18" charset="0"/>
                          </a:rPr>
                        </m:ctrlPr>
                      </m:sSubPr>
                      <m:e>
                        <m:r>
                          <a:rPr lang="de-DE" sz="2000" b="0" i="1" smtClean="0">
                            <a:solidFill>
                              <a:srgbClr val="000096"/>
                            </a:solidFill>
                            <a:latin typeface="Cambria Math" panose="02040503050406030204" pitchFamily="18" charset="0"/>
                          </a:rPr>
                          <m:t>𝑇</m:t>
                        </m:r>
                      </m:e>
                      <m:sub>
                        <m:r>
                          <m:rPr>
                            <m:sty m:val="p"/>
                          </m:rPr>
                          <a:rPr lang="de-DE" sz="2000" b="0" i="0" smtClean="0">
                            <a:solidFill>
                              <a:srgbClr val="000096"/>
                            </a:solidFill>
                            <a:latin typeface="Cambria Math" panose="02040503050406030204" pitchFamily="18" charset="0"/>
                          </a:rPr>
                          <m:t>max</m:t>
                        </m:r>
                      </m:sub>
                    </m:sSub>
                  </m:oMath>
                </a14:m>
                <a:r>
                  <a:rPr lang="en-US" sz="2000" dirty="0">
                    <a:solidFill>
                      <a:srgbClr val="000096"/>
                    </a:solidFill>
                  </a:rPr>
                  <a:t> possible</a:t>
                </a:r>
              </a:p>
              <a:p>
                <a:pPr defTabSz="914400" fontAlgn="base">
                  <a:spcBef>
                    <a:spcPts val="600"/>
                  </a:spcBef>
                  <a:spcAft>
                    <a:spcPct val="0"/>
                  </a:spcAft>
                </a:pPr>
                <a:r>
                  <a:rPr lang="en-US" sz="2000" dirty="0">
                    <a:solidFill>
                      <a:srgbClr val="000096"/>
                    </a:solidFill>
                    <a:sym typeface="Wingdings 3"/>
                  </a:rPr>
                  <a:t>	 </a:t>
                </a:r>
                <a:r>
                  <a:rPr lang="en-US" sz="2000" dirty="0">
                    <a:solidFill>
                      <a:srgbClr val="FF0000"/>
                    </a:solidFill>
                    <a:latin typeface="Symbol" panose="05050102010706020507" pitchFamily="18" charset="2"/>
                    <a:sym typeface="Wingdings 3"/>
                  </a:rPr>
                  <a:t>d</a:t>
                </a:r>
                <a:r>
                  <a:rPr lang="en-US" sz="2000" dirty="0">
                    <a:solidFill>
                      <a:srgbClr val="FF0000"/>
                    </a:solidFill>
                    <a:sym typeface="Wingdings 3"/>
                  </a:rPr>
                  <a:t> electrons</a:t>
                </a:r>
                <a:endParaRPr lang="de-DE" sz="2000" dirty="0">
                  <a:solidFill>
                    <a:srgbClr val="FF0000"/>
                  </a:solidFill>
                </a:endParaRPr>
              </a:p>
            </p:txBody>
          </p:sp>
        </mc:Choice>
        <mc:Fallback xmlns="">
          <p:sp>
            <p:nvSpPr>
              <p:cNvPr id="9" name="TextBox 3">
                <a:extLst>
                  <a:ext uri="{FF2B5EF4-FFF2-40B4-BE49-F238E27FC236}">
                    <a16:creationId xmlns:a16="http://schemas.microsoft.com/office/drawing/2014/main" id="{DD60509F-5143-84BF-6998-FE48B2F399DA}"/>
                  </a:ext>
                </a:extLst>
              </p:cNvPr>
              <p:cNvSpPr txBox="1">
                <a:spLocks noRot="1" noChangeAspect="1" noMove="1" noResize="1" noEditPoints="1" noAdjustHandles="1" noChangeArrowheads="1" noChangeShapeType="1" noTextEdit="1"/>
              </p:cNvSpPr>
              <p:nvPr/>
            </p:nvSpPr>
            <p:spPr>
              <a:xfrm>
                <a:off x="395427" y="911364"/>
                <a:ext cx="8929718" cy="784830"/>
              </a:xfrm>
              <a:prstGeom prst="rect">
                <a:avLst/>
              </a:prstGeom>
              <a:blipFill>
                <a:blip r:embed="rId8"/>
                <a:stretch>
                  <a:fillRect l="-852" t="-4839"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4">
                <a:extLst>
                  <a:ext uri="{FF2B5EF4-FFF2-40B4-BE49-F238E27FC236}">
                    <a16:creationId xmlns:a16="http://schemas.microsoft.com/office/drawing/2014/main" id="{1F54B90F-A2B9-BFDD-1F05-9E98F2100A08}"/>
                  </a:ext>
                </a:extLst>
              </p:cNvPr>
              <p:cNvSpPr txBox="1"/>
              <p:nvPr/>
            </p:nvSpPr>
            <p:spPr>
              <a:xfrm>
                <a:off x="453539" y="1675431"/>
                <a:ext cx="6521081"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000096"/>
                    </a:solidFill>
                  </a:rPr>
                  <a:t>Distribution of electrons with kinetic energies </a:t>
                </a:r>
                <a14:m>
                  <m:oMath xmlns:m="http://schemas.openxmlformats.org/officeDocument/2006/math">
                    <m:r>
                      <a:rPr lang="de-DE" sz="2000" b="0" i="1" smtClean="0">
                        <a:solidFill>
                          <a:srgbClr val="000096"/>
                        </a:solidFill>
                        <a:latin typeface="Cambria Math" panose="02040503050406030204" pitchFamily="18" charset="0"/>
                      </a:rPr>
                      <m:t>𝐼</m:t>
                    </m:r>
                    <m:r>
                      <a:rPr lang="de-DE" sz="2000" b="0" i="1" smtClean="0">
                        <a:solidFill>
                          <a:srgbClr val="000096"/>
                        </a:solidFill>
                        <a:latin typeface="Cambria Math" panose="02040503050406030204" pitchFamily="18" charset="0"/>
                      </a:rPr>
                      <m:t>≤</m:t>
                    </m:r>
                    <m:r>
                      <a:rPr lang="de-DE" sz="2000" b="0" i="1" smtClean="0">
                        <a:solidFill>
                          <a:srgbClr val="000096"/>
                        </a:solidFill>
                        <a:latin typeface="Cambria Math" panose="02040503050406030204" pitchFamily="18" charset="0"/>
                      </a:rPr>
                      <m:t>𝑇</m:t>
                    </m:r>
                    <m:r>
                      <a:rPr lang="de-DE" sz="2000" b="0" i="1" smtClean="0">
                        <a:solidFill>
                          <a:srgbClr val="000096"/>
                        </a:solidFill>
                        <a:latin typeface="Cambria Math" panose="02040503050406030204" pitchFamily="18" charset="0"/>
                      </a:rPr>
                      <m:t>≤</m:t>
                    </m:r>
                    <m:sSub>
                      <m:sSubPr>
                        <m:ctrlPr>
                          <a:rPr lang="de-DE" sz="2000" b="0" i="1" smtClean="0">
                            <a:solidFill>
                              <a:srgbClr val="000096"/>
                            </a:solidFill>
                            <a:latin typeface="Cambria Math" panose="02040503050406030204" pitchFamily="18" charset="0"/>
                          </a:rPr>
                        </m:ctrlPr>
                      </m:sSubPr>
                      <m:e>
                        <m:r>
                          <a:rPr lang="de-DE" sz="2000" b="0" i="1" smtClean="0">
                            <a:solidFill>
                              <a:srgbClr val="000096"/>
                            </a:solidFill>
                            <a:latin typeface="Cambria Math" panose="02040503050406030204" pitchFamily="18" charset="0"/>
                          </a:rPr>
                          <m:t>𝑇</m:t>
                        </m:r>
                      </m:e>
                      <m:sub>
                        <m:r>
                          <m:rPr>
                            <m:sty m:val="p"/>
                          </m:rPr>
                          <a:rPr lang="de-DE" sz="2000" b="0" i="0" smtClean="0">
                            <a:solidFill>
                              <a:srgbClr val="000096"/>
                            </a:solidFill>
                            <a:latin typeface="Cambria Math" panose="02040503050406030204" pitchFamily="18" charset="0"/>
                          </a:rPr>
                          <m:t>max</m:t>
                        </m:r>
                      </m:sub>
                    </m:sSub>
                  </m:oMath>
                </a14:m>
                <a:endParaRPr lang="de-DE" sz="2000" baseline="-25000" dirty="0">
                  <a:solidFill>
                    <a:srgbClr val="000096"/>
                  </a:solidFill>
                  <a:cs typeface="Times New Roman" pitchFamily="18" charset="0"/>
                </a:endParaRPr>
              </a:p>
            </p:txBody>
          </p:sp>
        </mc:Choice>
        <mc:Fallback xmlns="">
          <p:sp>
            <p:nvSpPr>
              <p:cNvPr id="10" name="TextBox 4">
                <a:extLst>
                  <a:ext uri="{FF2B5EF4-FFF2-40B4-BE49-F238E27FC236}">
                    <a16:creationId xmlns:a16="http://schemas.microsoft.com/office/drawing/2014/main" id="{1F54B90F-A2B9-BFDD-1F05-9E98F2100A08}"/>
                  </a:ext>
                </a:extLst>
              </p:cNvPr>
              <p:cNvSpPr txBox="1">
                <a:spLocks noRot="1" noChangeAspect="1" noMove="1" noResize="1" noEditPoints="1" noAdjustHandles="1" noChangeArrowheads="1" noChangeShapeType="1" noTextEdit="1"/>
              </p:cNvSpPr>
              <p:nvPr/>
            </p:nvSpPr>
            <p:spPr>
              <a:xfrm>
                <a:off x="453539" y="1675431"/>
                <a:ext cx="6521081" cy="400110"/>
              </a:xfrm>
              <a:prstGeom prst="rect">
                <a:avLst/>
              </a:prstGeom>
              <a:blipFill>
                <a:blip r:embed="rId9"/>
                <a:stretch>
                  <a:fillRect l="-971" t="-9375" b="-25000"/>
                </a:stretch>
              </a:blipFill>
            </p:spPr>
            <p:txBody>
              <a:bodyPr/>
              <a:lstStyle/>
              <a:p>
                <a:r>
                  <a:rPr lang="en-US">
                    <a:noFill/>
                  </a:rPr>
                  <a:t> </a:t>
                </a:r>
              </a:p>
            </p:txBody>
          </p:sp>
        </mc:Fallback>
      </mc:AlternateContent>
      <p:sp>
        <p:nvSpPr>
          <p:cNvPr id="11" name="TextBox 3">
            <a:extLst>
              <a:ext uri="{FF2B5EF4-FFF2-40B4-BE49-F238E27FC236}">
                <a16:creationId xmlns:a16="http://schemas.microsoft.com/office/drawing/2014/main" id="{3ED671B9-2D73-82E5-5D9D-A701CDE027EC}"/>
              </a:ext>
            </a:extLst>
          </p:cNvPr>
          <p:cNvSpPr txBox="1"/>
          <p:nvPr/>
        </p:nvSpPr>
        <p:spPr>
          <a:xfrm>
            <a:off x="525547" y="3684815"/>
            <a:ext cx="3843745"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FF0000"/>
                </a:solidFill>
              </a:rPr>
              <a:t>Angular distribution of </a:t>
            </a:r>
            <a:r>
              <a:rPr lang="en-US" sz="2000" dirty="0">
                <a:solidFill>
                  <a:srgbClr val="FF0000"/>
                </a:solidFill>
                <a:latin typeface="Symbol" panose="05050102010706020507" pitchFamily="18" charset="2"/>
              </a:rPr>
              <a:t>d</a:t>
            </a:r>
            <a:r>
              <a:rPr lang="en-US" sz="2000" dirty="0">
                <a:solidFill>
                  <a:srgbClr val="FF0000"/>
                </a:solidFill>
              </a:rPr>
              <a:t>-electrons:</a:t>
            </a:r>
            <a:endParaRPr lang="de-DE" sz="2000" dirty="0">
              <a:solidFill>
                <a:srgbClr val="FF0000"/>
              </a:solidFill>
            </a:endParaRPr>
          </a:p>
        </p:txBody>
      </p:sp>
      <mc:AlternateContent xmlns:mc="http://schemas.openxmlformats.org/markup-compatibility/2006" xmlns:a14="http://schemas.microsoft.com/office/drawing/2010/main">
        <mc:Choice Requires="a14">
          <p:sp>
            <p:nvSpPr>
              <p:cNvPr id="12" name="TextBox 5">
                <a:extLst>
                  <a:ext uri="{FF2B5EF4-FFF2-40B4-BE49-F238E27FC236}">
                    <a16:creationId xmlns:a16="http://schemas.microsoft.com/office/drawing/2014/main" id="{ED0AAC28-DB33-74E6-F420-74839A64FA5E}"/>
                  </a:ext>
                </a:extLst>
              </p:cNvPr>
              <p:cNvSpPr txBox="1"/>
              <p:nvPr/>
            </p:nvSpPr>
            <p:spPr>
              <a:xfrm>
                <a:off x="1067368" y="5124975"/>
                <a:ext cx="9274578" cy="1169551"/>
              </a:xfrm>
              <a:prstGeom prst="rect">
                <a:avLst/>
              </a:prstGeom>
              <a:noFill/>
            </p:spPr>
            <p:txBody>
              <a:bodyPr wrap="square" rtlCol="0">
                <a:spAutoFit/>
              </a:bodyPr>
              <a:lstStyle/>
              <a:p>
                <a:pPr defTabSz="914400" fontAlgn="base">
                  <a:spcBef>
                    <a:spcPts val="600"/>
                  </a:spcBef>
                  <a:spcAft>
                    <a:spcPct val="0"/>
                  </a:spcAft>
                  <a:buFont typeface="Wingdings 3"/>
                  <a:buChar char="a"/>
                </a:pPr>
                <a:r>
                  <a:rPr lang="de-DE" sz="2000" dirty="0">
                    <a:solidFill>
                      <a:srgbClr val="000096"/>
                    </a:solidFill>
                    <a:sym typeface="Wingdings 3"/>
                  </a:rPr>
                  <a:t> </a:t>
                </a:r>
                <a:r>
                  <a:rPr lang="de-DE" sz="2000" dirty="0" err="1">
                    <a:solidFill>
                      <a:srgbClr val="000096"/>
                    </a:solidFill>
                    <a:sym typeface="Wingdings 3"/>
                  </a:rPr>
                  <a:t>emission</a:t>
                </a:r>
                <a:r>
                  <a:rPr lang="de-DE" sz="2000" dirty="0">
                    <a:solidFill>
                      <a:srgbClr val="000096"/>
                    </a:solidFill>
                    <a:sym typeface="Wingdings 3"/>
                  </a:rPr>
                  <a:t> </a:t>
                </a:r>
                <a:r>
                  <a:rPr lang="de-DE" sz="2000" dirty="0" err="1">
                    <a:solidFill>
                      <a:srgbClr val="000096"/>
                    </a:solidFill>
                    <a:sym typeface="Wingdings 3"/>
                  </a:rPr>
                  <a:t>preferentially</a:t>
                </a:r>
                <a:r>
                  <a:rPr lang="de-DE" sz="2000" dirty="0">
                    <a:solidFill>
                      <a:srgbClr val="000096"/>
                    </a:solidFill>
                    <a:sym typeface="Wingdings 3"/>
                  </a:rPr>
                  <a:t> </a:t>
                </a:r>
                <a:r>
                  <a:rPr lang="de-DE" sz="2000" dirty="0" err="1">
                    <a:solidFill>
                      <a:srgbClr val="000096"/>
                    </a:solidFill>
                    <a:sym typeface="Wingdings 3"/>
                  </a:rPr>
                  <a:t>perpendicularly</a:t>
                </a:r>
                <a:r>
                  <a:rPr lang="de-DE" sz="2000" dirty="0">
                    <a:solidFill>
                      <a:srgbClr val="000096"/>
                    </a:solidFill>
                    <a:sym typeface="Wingdings 3"/>
                  </a:rPr>
                  <a:t> </a:t>
                </a:r>
                <a:r>
                  <a:rPr lang="de-DE" sz="2000" dirty="0" err="1">
                    <a:solidFill>
                      <a:srgbClr val="000096"/>
                    </a:solidFill>
                    <a:sym typeface="Wingdings 3"/>
                  </a:rPr>
                  <a:t>to</a:t>
                </a:r>
                <a:r>
                  <a:rPr lang="de-DE" sz="2000" dirty="0">
                    <a:solidFill>
                      <a:srgbClr val="000096"/>
                    </a:solidFill>
                    <a:sym typeface="Wingdings 3"/>
                  </a:rPr>
                  <a:t> </a:t>
                </a:r>
                <a:r>
                  <a:rPr lang="de-DE" sz="2000" dirty="0" err="1">
                    <a:solidFill>
                      <a:srgbClr val="000096"/>
                    </a:solidFill>
                    <a:sym typeface="Wingdings 3"/>
                  </a:rPr>
                  <a:t>direction</a:t>
                </a:r>
                <a:r>
                  <a:rPr lang="de-DE" sz="2000" dirty="0">
                    <a:solidFill>
                      <a:srgbClr val="000096"/>
                    </a:solidFill>
                    <a:sym typeface="Wingdings 3"/>
                  </a:rPr>
                  <a:t> </a:t>
                </a:r>
                <a:r>
                  <a:rPr lang="de-DE" sz="2000" dirty="0" err="1">
                    <a:solidFill>
                      <a:srgbClr val="000096"/>
                    </a:solidFill>
                    <a:sym typeface="Wingdings 3"/>
                  </a:rPr>
                  <a:t>of</a:t>
                </a:r>
                <a:r>
                  <a:rPr lang="de-DE" sz="2000" dirty="0">
                    <a:solidFill>
                      <a:srgbClr val="000096"/>
                    </a:solidFill>
                    <a:sym typeface="Wingdings 3"/>
                  </a:rPr>
                  <a:t> </a:t>
                </a:r>
                <a:r>
                  <a:rPr lang="de-DE" sz="2000" dirty="0" err="1">
                    <a:solidFill>
                      <a:srgbClr val="000096"/>
                    </a:solidFill>
                    <a:sym typeface="Wingdings 3"/>
                  </a:rPr>
                  <a:t>incident</a:t>
                </a:r>
                <a:r>
                  <a:rPr lang="de-DE" sz="2000" dirty="0">
                    <a:solidFill>
                      <a:srgbClr val="000096"/>
                    </a:solidFill>
                    <a:sym typeface="Wingdings 3"/>
                  </a:rPr>
                  <a:t> </a:t>
                </a:r>
                <a:r>
                  <a:rPr lang="en-US" sz="2000" dirty="0">
                    <a:solidFill>
                      <a:srgbClr val="000096"/>
                    </a:solidFill>
                    <a:sym typeface="Wingdings 3"/>
                  </a:rPr>
                  <a:t>particle for </a:t>
                </a:r>
                <a14:m>
                  <m:oMath xmlns:m="http://schemas.openxmlformats.org/officeDocument/2006/math">
                    <m:r>
                      <a:rPr lang="de-DE" sz="2000" b="0" i="1" smtClean="0">
                        <a:solidFill>
                          <a:srgbClr val="000096"/>
                        </a:solidFill>
                        <a:latin typeface="Cambria Math" panose="02040503050406030204" pitchFamily="18" charset="0"/>
                        <a:sym typeface="Wingdings 3"/>
                      </a:rPr>
                      <m:t>𝑇</m:t>
                    </m:r>
                    <m:r>
                      <a:rPr lang="de-DE" sz="2000" b="0" i="1" smtClean="0">
                        <a:solidFill>
                          <a:srgbClr val="000096"/>
                        </a:solidFill>
                        <a:latin typeface="Cambria Math" panose="02040503050406030204" pitchFamily="18" charset="0"/>
                        <a:sym typeface="Wingdings 3"/>
                      </a:rPr>
                      <m:t>≪</m:t>
                    </m:r>
                    <m:sSub>
                      <m:sSubPr>
                        <m:ctrlPr>
                          <a:rPr lang="de-DE" sz="2000" b="0" i="1" smtClean="0">
                            <a:solidFill>
                              <a:srgbClr val="000096"/>
                            </a:solidFill>
                            <a:latin typeface="Cambria Math" panose="02040503050406030204" pitchFamily="18" charset="0"/>
                            <a:sym typeface="Wingdings 3"/>
                          </a:rPr>
                        </m:ctrlPr>
                      </m:sSubPr>
                      <m:e>
                        <m:r>
                          <a:rPr lang="de-DE" sz="2000" b="0" i="1" smtClean="0">
                            <a:solidFill>
                              <a:srgbClr val="000096"/>
                            </a:solidFill>
                            <a:latin typeface="Cambria Math" panose="02040503050406030204" pitchFamily="18" charset="0"/>
                            <a:sym typeface="Wingdings 3"/>
                          </a:rPr>
                          <m:t>𝑇</m:t>
                        </m:r>
                      </m:e>
                      <m:sub>
                        <m:r>
                          <a:rPr lang="de-DE" sz="2000" b="0" i="1" smtClean="0">
                            <a:solidFill>
                              <a:srgbClr val="000096"/>
                            </a:solidFill>
                            <a:latin typeface="Cambria Math" panose="02040503050406030204" pitchFamily="18" charset="0"/>
                            <a:sym typeface="Wingdings 3"/>
                          </a:rPr>
                          <m:t>𝑚𝑎𝑥</m:t>
                        </m:r>
                      </m:sub>
                    </m:sSub>
                  </m:oMath>
                </a14:m>
                <a:endParaRPr lang="en-US" sz="2000" baseline="-25000" dirty="0">
                  <a:solidFill>
                    <a:srgbClr val="000096"/>
                  </a:solidFill>
                  <a:sym typeface="Wingdings 3"/>
                </a:endParaRPr>
              </a:p>
              <a:p>
                <a:pPr marL="342900" indent="-342900" defTabSz="914400" fontAlgn="base">
                  <a:spcBef>
                    <a:spcPts val="600"/>
                  </a:spcBef>
                  <a:spcAft>
                    <a:spcPct val="0"/>
                  </a:spcAft>
                  <a:buFont typeface="Wingdings 3" panose="05040102010807070707" pitchFamily="18" charset="2"/>
                  <a:buChar char="a"/>
                </a:pPr>
                <a:r>
                  <a:rPr lang="en-US" sz="2000" dirty="0">
                    <a:solidFill>
                      <a:srgbClr val="000096"/>
                    </a:solidFill>
                    <a:sym typeface="Wingdings 3"/>
                  </a:rPr>
                  <a:t>high ionization density of low energetic electrons</a:t>
                </a:r>
                <a:endParaRPr lang="de-DE" sz="2000" dirty="0">
                  <a:solidFill>
                    <a:srgbClr val="000096"/>
                  </a:solidFill>
                </a:endParaRPr>
              </a:p>
              <a:p>
                <a:pPr marL="342900" indent="-342900" defTabSz="914400" fontAlgn="base">
                  <a:spcBef>
                    <a:spcPts val="600"/>
                  </a:spcBef>
                  <a:spcAft>
                    <a:spcPct val="0"/>
                  </a:spcAft>
                  <a:buFont typeface="Wingdings 3" panose="05040102010807070707" pitchFamily="18" charset="2"/>
                  <a:buChar char="a"/>
                </a:pPr>
                <a:r>
                  <a:rPr lang="en-US" sz="2000" dirty="0">
                    <a:solidFill>
                      <a:srgbClr val="000096"/>
                    </a:solidFill>
                    <a:sym typeface="Wingdings 3"/>
                  </a:rPr>
                  <a:t>limits resolution of detector!</a:t>
                </a:r>
              </a:p>
            </p:txBody>
          </p:sp>
        </mc:Choice>
        <mc:Fallback xmlns="">
          <p:sp>
            <p:nvSpPr>
              <p:cNvPr id="12" name="TextBox 5">
                <a:extLst>
                  <a:ext uri="{FF2B5EF4-FFF2-40B4-BE49-F238E27FC236}">
                    <a16:creationId xmlns:a16="http://schemas.microsoft.com/office/drawing/2014/main" id="{ED0AAC28-DB33-74E6-F420-74839A64FA5E}"/>
                  </a:ext>
                </a:extLst>
              </p:cNvPr>
              <p:cNvSpPr txBox="1">
                <a:spLocks noRot="1" noChangeAspect="1" noMove="1" noResize="1" noEditPoints="1" noAdjustHandles="1" noChangeArrowheads="1" noChangeShapeType="1" noTextEdit="1"/>
              </p:cNvSpPr>
              <p:nvPr/>
            </p:nvSpPr>
            <p:spPr>
              <a:xfrm>
                <a:off x="1067368" y="5124975"/>
                <a:ext cx="9274578" cy="1169551"/>
              </a:xfrm>
              <a:prstGeom prst="rect">
                <a:avLst/>
              </a:prstGeom>
              <a:blipFill>
                <a:blip r:embed="rId10"/>
                <a:stretch>
                  <a:fillRect l="-684" t="-3226" b="-8602"/>
                </a:stretch>
              </a:blipFill>
            </p:spPr>
            <p:txBody>
              <a:bodyPr/>
              <a:lstStyle/>
              <a:p>
                <a:r>
                  <a:rPr lang="en-US">
                    <a:noFill/>
                  </a:rPr>
                  <a:t> </a:t>
                </a:r>
              </a:p>
            </p:txBody>
          </p:sp>
        </mc:Fallback>
      </mc:AlternateContent>
      <p:sp>
        <p:nvSpPr>
          <p:cNvPr id="13" name="TextBox 6">
            <a:extLst>
              <a:ext uri="{FF2B5EF4-FFF2-40B4-BE49-F238E27FC236}">
                <a16:creationId xmlns:a16="http://schemas.microsoft.com/office/drawing/2014/main" id="{15CE6CC5-A7CE-CC49-5E50-6C59964F7E99}"/>
              </a:ext>
            </a:extLst>
          </p:cNvPr>
          <p:cNvSpPr txBox="1"/>
          <p:nvPr/>
        </p:nvSpPr>
        <p:spPr>
          <a:xfrm>
            <a:off x="7115998" y="3983881"/>
            <a:ext cx="1330429" cy="276999"/>
          </a:xfrm>
          <a:prstGeom prst="rect">
            <a:avLst/>
          </a:prstGeom>
          <a:noFill/>
        </p:spPr>
        <p:txBody>
          <a:bodyPr wrap="none" rtlCol="0">
            <a:spAutoFit/>
          </a:bodyPr>
          <a:lstStyle/>
          <a:p>
            <a:pPr defTabSz="914400" fontAlgn="base">
              <a:spcBef>
                <a:spcPct val="0"/>
              </a:spcBef>
              <a:spcAft>
                <a:spcPct val="0"/>
              </a:spcAft>
            </a:pPr>
            <a:r>
              <a:rPr lang="en-US" sz="1200" dirty="0">
                <a:solidFill>
                  <a:srgbClr val="000096"/>
                </a:solidFill>
              </a:rPr>
              <a:t>Non-relativistic e-:</a:t>
            </a:r>
            <a:endParaRPr lang="de-DE" sz="1200" dirty="0">
              <a:solidFill>
                <a:srgbClr val="000096"/>
              </a:solidFill>
            </a:endParaRPr>
          </a:p>
        </p:txBody>
      </p:sp>
      <p:graphicFrame>
        <p:nvGraphicFramePr>
          <p:cNvPr id="14" name="Object 7">
            <a:extLst>
              <a:ext uri="{FF2B5EF4-FFF2-40B4-BE49-F238E27FC236}">
                <a16:creationId xmlns:a16="http://schemas.microsoft.com/office/drawing/2014/main" id="{1E65A92F-75CA-A079-9D3C-C56EBD67523F}"/>
              </a:ext>
            </a:extLst>
          </p:cNvPr>
          <p:cNvGraphicFramePr>
            <a:graphicFrameLocks noChangeAspect="1"/>
          </p:cNvGraphicFramePr>
          <p:nvPr>
            <p:extLst>
              <p:ext uri="{D42A27DB-BD31-4B8C-83A1-F6EECF244321}">
                <p14:modId xmlns:p14="http://schemas.microsoft.com/office/powerpoint/2010/main" val="3256708425"/>
              </p:ext>
            </p:extLst>
          </p:nvPr>
        </p:nvGraphicFramePr>
        <p:xfrm>
          <a:off x="7236355" y="4379743"/>
          <a:ext cx="2362200" cy="457200"/>
        </p:xfrm>
        <a:graphic>
          <a:graphicData uri="http://schemas.openxmlformats.org/presentationml/2006/ole">
            <mc:AlternateContent xmlns:mc="http://schemas.openxmlformats.org/markup-compatibility/2006">
              <mc:Choice xmlns:v="urn:schemas-microsoft-com:vml" Requires="v">
                <p:oleObj name="Equation" r:id="rId11" imgW="2361960" imgH="457200" progId="Equation.DSMT4">
                  <p:embed/>
                </p:oleObj>
              </mc:Choice>
              <mc:Fallback>
                <p:oleObj name="Equation" r:id="rId11" imgW="2361960" imgH="457200" progId="Equation.DSMT4">
                  <p:embed/>
                  <p:pic>
                    <p:nvPicPr>
                      <p:cNvPr id="19" name="Object 7">
                        <a:extLst>
                          <a:ext uri="{FF2B5EF4-FFF2-40B4-BE49-F238E27FC236}">
                            <a16:creationId xmlns:a16="http://schemas.microsoft.com/office/drawing/2014/main" id="{3CCE9538-04F7-45AE-B206-B5A61697FA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6355" y="4379743"/>
                        <a:ext cx="23622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Grafik 19">
            <a:extLst>
              <a:ext uri="{FF2B5EF4-FFF2-40B4-BE49-F238E27FC236}">
                <a16:creationId xmlns:a16="http://schemas.microsoft.com/office/drawing/2014/main" id="{BE3327CD-7548-207B-032C-1AAB2D6F630C}"/>
              </a:ext>
            </a:extLst>
          </p:cNvPr>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1749686" y="4260879"/>
            <a:ext cx="4131945" cy="636270"/>
          </a:xfrm>
          <a:prstGeom prst="rect">
            <a:avLst/>
          </a:prstGeom>
        </p:spPr>
      </p:pic>
      <p:pic>
        <p:nvPicPr>
          <p:cNvPr id="16" name="Picture 7">
            <a:extLst>
              <a:ext uri="{FF2B5EF4-FFF2-40B4-BE49-F238E27FC236}">
                <a16:creationId xmlns:a16="http://schemas.microsoft.com/office/drawing/2014/main" id="{30E2637A-4EF7-83EA-4891-DD8F84E4C047}"/>
              </a:ext>
            </a:extLst>
          </p:cNvPr>
          <p:cNvPicPr>
            <a:picLocks noChangeAspect="1"/>
          </p:cNvPicPr>
          <p:nvPr/>
        </p:nvPicPr>
        <p:blipFill>
          <a:blip r:embed="rId14"/>
          <a:stretch>
            <a:fillRect/>
          </a:stretch>
        </p:blipFill>
        <p:spPr>
          <a:xfrm>
            <a:off x="8956002" y="1017727"/>
            <a:ext cx="2972624" cy="3284984"/>
          </a:xfrm>
          <a:prstGeom prst="rect">
            <a:avLst/>
          </a:prstGeom>
        </p:spPr>
      </p:pic>
    </p:spTree>
    <p:extLst>
      <p:ext uri="{BB962C8B-B14F-4D97-AF65-F5344CB8AC3E}">
        <p14:creationId xmlns:p14="http://schemas.microsoft.com/office/powerpoint/2010/main" val="110427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F537829-E339-0BF7-FE5A-593142DEBFA9}"/>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𝛿</m:t>
                    </m:r>
                  </m:oMath>
                </a14:m>
                <a:r>
                  <a:rPr lang="en-US" dirty="0"/>
                  <a:t> electrons</a:t>
                </a:r>
              </a:p>
            </p:txBody>
          </p:sp>
        </mc:Choice>
        <mc:Fallback xmlns="">
          <p:sp>
            <p:nvSpPr>
              <p:cNvPr id="2" name="Title 1">
                <a:extLst>
                  <a:ext uri="{FF2B5EF4-FFF2-40B4-BE49-F238E27FC236}">
                    <a16:creationId xmlns:a16="http://schemas.microsoft.com/office/drawing/2014/main" id="{BF537829-E339-0BF7-FE5A-593142DEBFA9}"/>
                  </a:ext>
                </a:extLst>
              </p:cNvPr>
              <p:cNvSpPr>
                <a:spLocks noGrp="1" noRot="1" noChangeAspect="1" noMove="1" noResize="1" noEditPoints="1" noAdjustHandles="1" noChangeArrowheads="1" noChangeShapeType="1" noTextEdit="1"/>
              </p:cNvSpPr>
              <p:nvPr>
                <p:ph type="title"/>
              </p:nvPr>
            </p:nvSpPr>
            <p:spPr>
              <a:blipFill>
                <a:blip r:embed="rId3"/>
                <a:stretch>
                  <a:fillRect l="-5138" t="-23404" b="-40426"/>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D6A56007-D8A1-10FB-297B-2536C41462AE}"/>
              </a:ext>
            </a:extLst>
          </p:cNvPr>
          <p:cNvSpPr>
            <a:spLocks noGrp="1"/>
          </p:cNvSpPr>
          <p:nvPr>
            <p:ph type="ftr" sz="quarter" idx="5"/>
          </p:nvPr>
        </p:nvSpPr>
        <p:spPr>
          <a:xfrm>
            <a:off x="2971800" y="646012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A4DD3573-F480-0277-4862-1804AD00B76F}"/>
              </a:ext>
            </a:extLst>
          </p:cNvPr>
          <p:cNvSpPr>
            <a:spLocks noGrp="1"/>
          </p:cNvSpPr>
          <p:nvPr>
            <p:ph type="sldNum" sz="quarter" idx="7"/>
          </p:nvPr>
        </p:nvSpPr>
        <p:spPr/>
        <p:txBody>
          <a:bodyPr/>
          <a:lstStyle/>
          <a:p>
            <a:pPr marL="38100">
              <a:lnSpc>
                <a:spcPct val="100000"/>
              </a:lnSpc>
            </a:pPr>
            <a:fld id="{81D60167-4931-47E6-BA6A-407CBD079E47}" type="slidenum">
              <a:rPr lang="en-US" spc="-5" smtClean="0"/>
              <a:t>18</a:t>
            </a:fld>
            <a:endParaRPr lang="en-US" spc="-5" dirty="0"/>
          </a:p>
        </p:txBody>
      </p:sp>
      <p:grpSp>
        <p:nvGrpSpPr>
          <p:cNvPr id="3" name="Group 2">
            <a:extLst>
              <a:ext uri="{FF2B5EF4-FFF2-40B4-BE49-F238E27FC236}">
                <a16:creationId xmlns:a16="http://schemas.microsoft.com/office/drawing/2014/main" id="{4A6775EC-6B20-1DCD-5AE1-1BF721FBFC1F}"/>
              </a:ext>
            </a:extLst>
          </p:cNvPr>
          <p:cNvGrpSpPr/>
          <p:nvPr/>
        </p:nvGrpSpPr>
        <p:grpSpPr>
          <a:xfrm>
            <a:off x="1666876" y="857250"/>
            <a:ext cx="9034458" cy="5143621"/>
            <a:chOff x="1666876" y="857250"/>
            <a:chExt cx="9034458" cy="5143621"/>
          </a:xfrm>
        </p:grpSpPr>
        <p:sp>
          <p:nvSpPr>
            <p:cNvPr id="17" name="Rounded Rectangle 8">
              <a:extLst>
                <a:ext uri="{FF2B5EF4-FFF2-40B4-BE49-F238E27FC236}">
                  <a16:creationId xmlns:a16="http://schemas.microsoft.com/office/drawing/2014/main" id="{C0EF649E-CF4B-AE07-2625-F463C39D4217}"/>
                </a:ext>
              </a:extLst>
            </p:cNvPr>
            <p:cNvSpPr>
              <a:spLocks noChangeArrowheads="1"/>
            </p:cNvSpPr>
            <p:nvPr/>
          </p:nvSpPr>
          <p:spPr bwMode="auto">
            <a:xfrm>
              <a:off x="4778375" y="350043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cxnSp>
          <p:nvCxnSpPr>
            <p:cNvPr id="18" name="Straight Arrow Connector 14">
              <a:extLst>
                <a:ext uri="{FF2B5EF4-FFF2-40B4-BE49-F238E27FC236}">
                  <a16:creationId xmlns:a16="http://schemas.microsoft.com/office/drawing/2014/main" id="{3F04BD90-BA80-8092-33B9-01912C102BE8}"/>
                </a:ext>
              </a:extLst>
            </p:cNvPr>
            <p:cNvCxnSpPr>
              <a:cxnSpLocks noChangeShapeType="1"/>
            </p:cNvCxnSpPr>
            <p:nvPr/>
          </p:nvCxnSpPr>
          <p:spPr bwMode="auto">
            <a:xfrm flipV="1">
              <a:off x="2351584" y="3571875"/>
              <a:ext cx="4608512" cy="419755"/>
            </a:xfrm>
            <a:prstGeom prst="straightConnector1">
              <a:avLst/>
            </a:prstGeom>
            <a:noFill/>
            <a:ln w="31750" algn="ctr">
              <a:solidFill>
                <a:schemeClr val="tx1"/>
              </a:solidFill>
              <a:round/>
              <a:headEnd/>
              <a:tailEnd type="arrow" w="med" len="med"/>
            </a:ln>
          </p:spPr>
        </p:cxnSp>
        <p:sp>
          <p:nvSpPr>
            <p:cNvPr id="19" name="Freeform 18">
              <a:extLst>
                <a:ext uri="{FF2B5EF4-FFF2-40B4-BE49-F238E27FC236}">
                  <a16:creationId xmlns:a16="http://schemas.microsoft.com/office/drawing/2014/main" id="{1B24B22D-FF87-8267-367B-413BAFDBCED9}"/>
                </a:ext>
              </a:extLst>
            </p:cNvPr>
            <p:cNvSpPr/>
            <p:nvPr/>
          </p:nvSpPr>
          <p:spPr bwMode="auto">
            <a:xfrm>
              <a:off x="5738814" y="2500313"/>
              <a:ext cx="142875" cy="400110"/>
            </a:xfrm>
            <a:custGeom>
              <a:avLst/>
              <a:gdLst>
                <a:gd name="connsiteX0" fmla="*/ 27517 w 192617"/>
                <a:gd name="connsiteY0" fmla="*/ 609600 h 609600"/>
                <a:gd name="connsiteX1" fmla="*/ 52917 w 192617"/>
                <a:gd name="connsiteY1" fmla="*/ 355600 h 609600"/>
                <a:gd name="connsiteX2" fmla="*/ 141817 w 192617"/>
                <a:gd name="connsiteY2" fmla="*/ 342900 h 609600"/>
                <a:gd name="connsiteX3" fmla="*/ 129117 w 192617"/>
                <a:gd name="connsiteY3" fmla="*/ 152400 h 609600"/>
                <a:gd name="connsiteX4" fmla="*/ 2117 w 192617"/>
                <a:gd name="connsiteY4" fmla="*/ 139700 h 609600"/>
                <a:gd name="connsiteX5" fmla="*/ 116417 w 192617"/>
                <a:gd name="connsiteY5" fmla="*/ 25400 h 609600"/>
                <a:gd name="connsiteX6" fmla="*/ 192617 w 192617"/>
                <a:gd name="connsiteY6"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617" h="609600">
                  <a:moveTo>
                    <a:pt x="27517" y="609600"/>
                  </a:moveTo>
                  <a:cubicBezTo>
                    <a:pt x="30692" y="504825"/>
                    <a:pt x="33867" y="400050"/>
                    <a:pt x="52917" y="355600"/>
                  </a:cubicBezTo>
                  <a:cubicBezTo>
                    <a:pt x="71967" y="311150"/>
                    <a:pt x="129117" y="376767"/>
                    <a:pt x="141817" y="342900"/>
                  </a:cubicBezTo>
                  <a:cubicBezTo>
                    <a:pt x="154517" y="309033"/>
                    <a:pt x="152400" y="186267"/>
                    <a:pt x="129117" y="152400"/>
                  </a:cubicBezTo>
                  <a:cubicBezTo>
                    <a:pt x="105834" y="118533"/>
                    <a:pt x="4234" y="160867"/>
                    <a:pt x="2117" y="139700"/>
                  </a:cubicBezTo>
                  <a:cubicBezTo>
                    <a:pt x="0" y="118533"/>
                    <a:pt x="84667" y="48683"/>
                    <a:pt x="116417" y="25400"/>
                  </a:cubicBezTo>
                  <a:cubicBezTo>
                    <a:pt x="148167" y="2117"/>
                    <a:pt x="192617" y="0"/>
                    <a:pt x="192617" y="0"/>
                  </a:cubicBezTo>
                </a:path>
              </a:pathLst>
            </a:custGeom>
            <a:noFill/>
            <a:ln w="22225" cap="flat" cmpd="sng" algn="ctr">
              <a:solidFill>
                <a:schemeClr val="accent5">
                  <a:lumMod val="50000"/>
                </a:schemeClr>
              </a:solidFill>
              <a:prstDash val="solid"/>
              <a:round/>
              <a:headEnd type="none" w="med" len="med"/>
              <a:tailEnd type="none" w="med" len="med"/>
            </a:ln>
            <a:effectLst/>
          </p:spPr>
          <p:txBody>
            <a:bodyPr>
              <a:spAutoFit/>
            </a:bodyPr>
            <a:lstStyle/>
            <a:p>
              <a:pPr defTabSz="914400" fontAlgn="base">
                <a:spcBef>
                  <a:spcPct val="0"/>
                </a:spcBef>
                <a:spcAft>
                  <a:spcPct val="0"/>
                </a:spcAft>
                <a:defRPr/>
              </a:pPr>
              <a:endParaRPr lang="de-DE" sz="2000">
                <a:solidFill>
                  <a:srgbClr val="000000"/>
                </a:solidFill>
                <a:latin typeface="Arial" charset="0"/>
              </a:endParaRPr>
            </a:p>
          </p:txBody>
        </p:sp>
        <p:sp>
          <p:nvSpPr>
            <p:cNvPr id="20" name="TextBox 16">
              <a:extLst>
                <a:ext uri="{FF2B5EF4-FFF2-40B4-BE49-F238E27FC236}">
                  <a16:creationId xmlns:a16="http://schemas.microsoft.com/office/drawing/2014/main" id="{31BBF106-CC0F-E4DA-8D9E-2565C3839DD8}"/>
                </a:ext>
              </a:extLst>
            </p:cNvPr>
            <p:cNvSpPr txBox="1">
              <a:spLocks noChangeArrowheads="1"/>
            </p:cNvSpPr>
            <p:nvPr/>
          </p:nvSpPr>
          <p:spPr bwMode="auto">
            <a:xfrm>
              <a:off x="1666876" y="4000500"/>
              <a:ext cx="2137829"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e-DE" sz="2000" dirty="0" err="1">
                  <a:solidFill>
                    <a:srgbClr val="000096"/>
                  </a:solidFill>
                  <a:latin typeface="Calibri"/>
                  <a:cs typeface="Calibri"/>
                </a:rPr>
                <a:t>Traversing</a:t>
              </a:r>
              <a:r>
                <a:rPr lang="de-DE" sz="2000" dirty="0">
                  <a:solidFill>
                    <a:srgbClr val="000096"/>
                  </a:solidFill>
                  <a:latin typeface="Calibri"/>
                  <a:cs typeface="Calibri"/>
                </a:rPr>
                <a:t> </a:t>
              </a:r>
              <a:r>
                <a:rPr lang="de-DE" sz="2000" dirty="0" err="1">
                  <a:solidFill>
                    <a:srgbClr val="000096"/>
                  </a:solidFill>
                  <a:latin typeface="Calibri"/>
                  <a:cs typeface="Calibri"/>
                </a:rPr>
                <a:t>Particle</a:t>
              </a:r>
              <a:r>
                <a:rPr lang="de-DE" sz="2000" dirty="0">
                  <a:solidFill>
                    <a:srgbClr val="000096"/>
                  </a:solidFill>
                  <a:latin typeface="Calibri"/>
                  <a:cs typeface="Calibri"/>
                </a:rPr>
                <a:t> </a:t>
              </a:r>
            </a:p>
          </p:txBody>
        </p:sp>
        <p:sp>
          <p:nvSpPr>
            <p:cNvPr id="21" name="Oval 19">
              <a:extLst>
                <a:ext uri="{FF2B5EF4-FFF2-40B4-BE49-F238E27FC236}">
                  <a16:creationId xmlns:a16="http://schemas.microsoft.com/office/drawing/2014/main" id="{961E362E-E75B-C2D4-2030-5A6A9857ACAA}"/>
                </a:ext>
              </a:extLst>
            </p:cNvPr>
            <p:cNvSpPr>
              <a:spLocks noChangeArrowheads="1"/>
            </p:cNvSpPr>
            <p:nvPr/>
          </p:nvSpPr>
          <p:spPr bwMode="auto">
            <a:xfrm>
              <a:off x="5810250" y="2571750"/>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2" name="Oval 20">
              <a:extLst>
                <a:ext uri="{FF2B5EF4-FFF2-40B4-BE49-F238E27FC236}">
                  <a16:creationId xmlns:a16="http://schemas.microsoft.com/office/drawing/2014/main" id="{BC5205BD-7E72-1CAF-51A3-147E85CA784C}"/>
                </a:ext>
              </a:extLst>
            </p:cNvPr>
            <p:cNvSpPr>
              <a:spLocks noChangeArrowheads="1"/>
            </p:cNvSpPr>
            <p:nvPr/>
          </p:nvSpPr>
          <p:spPr bwMode="auto">
            <a:xfrm>
              <a:off x="5738813" y="278606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3" name="Oval 21">
              <a:extLst>
                <a:ext uri="{FF2B5EF4-FFF2-40B4-BE49-F238E27FC236}">
                  <a16:creationId xmlns:a16="http://schemas.microsoft.com/office/drawing/2014/main" id="{AE7A0BD5-E627-CC5D-4455-309754CECD6E}"/>
                </a:ext>
              </a:extLst>
            </p:cNvPr>
            <p:cNvSpPr>
              <a:spLocks noChangeArrowheads="1"/>
            </p:cNvSpPr>
            <p:nvPr/>
          </p:nvSpPr>
          <p:spPr bwMode="auto">
            <a:xfrm>
              <a:off x="5810250" y="307181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4" name="Oval 22">
              <a:extLst>
                <a:ext uri="{FF2B5EF4-FFF2-40B4-BE49-F238E27FC236}">
                  <a16:creationId xmlns:a16="http://schemas.microsoft.com/office/drawing/2014/main" id="{9E72C719-B92C-5FCD-87A8-FC9DF1DBBABB}"/>
                </a:ext>
              </a:extLst>
            </p:cNvPr>
            <p:cNvSpPr>
              <a:spLocks noChangeArrowheads="1"/>
            </p:cNvSpPr>
            <p:nvPr/>
          </p:nvSpPr>
          <p:spPr bwMode="auto">
            <a:xfrm>
              <a:off x="5738813" y="2928938"/>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5" name="Oval 23">
              <a:extLst>
                <a:ext uri="{FF2B5EF4-FFF2-40B4-BE49-F238E27FC236}">
                  <a16:creationId xmlns:a16="http://schemas.microsoft.com/office/drawing/2014/main" id="{F91CBEC9-0CE7-D823-30EF-3AF7B9A934BD}"/>
                </a:ext>
              </a:extLst>
            </p:cNvPr>
            <p:cNvSpPr>
              <a:spLocks noChangeArrowheads="1"/>
            </p:cNvSpPr>
            <p:nvPr/>
          </p:nvSpPr>
          <p:spPr bwMode="auto">
            <a:xfrm>
              <a:off x="5881688" y="2857500"/>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6" name="Oval 25">
              <a:extLst>
                <a:ext uri="{FF2B5EF4-FFF2-40B4-BE49-F238E27FC236}">
                  <a16:creationId xmlns:a16="http://schemas.microsoft.com/office/drawing/2014/main" id="{D4F06E4C-3C6D-CBD8-2F78-113D9F3BAE84}"/>
                </a:ext>
              </a:extLst>
            </p:cNvPr>
            <p:cNvSpPr>
              <a:spLocks noChangeArrowheads="1"/>
            </p:cNvSpPr>
            <p:nvPr/>
          </p:nvSpPr>
          <p:spPr bwMode="auto">
            <a:xfrm>
              <a:off x="6310313" y="335756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7" name="Oval 26">
              <a:extLst>
                <a:ext uri="{FF2B5EF4-FFF2-40B4-BE49-F238E27FC236}">
                  <a16:creationId xmlns:a16="http://schemas.microsoft.com/office/drawing/2014/main" id="{E6454192-C0E1-6EF1-2662-73AFB6876E64}"/>
                </a:ext>
              </a:extLst>
            </p:cNvPr>
            <p:cNvSpPr>
              <a:spLocks noChangeArrowheads="1"/>
            </p:cNvSpPr>
            <p:nvPr/>
          </p:nvSpPr>
          <p:spPr bwMode="auto">
            <a:xfrm>
              <a:off x="5738813" y="3214688"/>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8" name="Oval 27">
              <a:extLst>
                <a:ext uri="{FF2B5EF4-FFF2-40B4-BE49-F238E27FC236}">
                  <a16:creationId xmlns:a16="http://schemas.microsoft.com/office/drawing/2014/main" id="{FEA20E7D-754C-B2EC-8408-7755C2DBF4BB}"/>
                </a:ext>
              </a:extLst>
            </p:cNvPr>
            <p:cNvSpPr>
              <a:spLocks noChangeArrowheads="1"/>
            </p:cNvSpPr>
            <p:nvPr/>
          </p:nvSpPr>
          <p:spPr bwMode="auto">
            <a:xfrm>
              <a:off x="6167438" y="328612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29" name="Oval 28">
              <a:extLst>
                <a:ext uri="{FF2B5EF4-FFF2-40B4-BE49-F238E27FC236}">
                  <a16:creationId xmlns:a16="http://schemas.microsoft.com/office/drawing/2014/main" id="{D4AA4379-85D1-785C-BCE4-8F6E49CE2BAC}"/>
                </a:ext>
              </a:extLst>
            </p:cNvPr>
            <p:cNvSpPr>
              <a:spLocks noChangeArrowheads="1"/>
            </p:cNvSpPr>
            <p:nvPr/>
          </p:nvSpPr>
          <p:spPr bwMode="auto">
            <a:xfrm>
              <a:off x="6096000" y="3429000"/>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0" name="Oval 29">
              <a:extLst>
                <a:ext uri="{FF2B5EF4-FFF2-40B4-BE49-F238E27FC236}">
                  <a16:creationId xmlns:a16="http://schemas.microsoft.com/office/drawing/2014/main" id="{953D7FB0-92C8-7A00-6957-424DC5ABE765}"/>
                </a:ext>
              </a:extLst>
            </p:cNvPr>
            <p:cNvSpPr>
              <a:spLocks noChangeArrowheads="1"/>
            </p:cNvSpPr>
            <p:nvPr/>
          </p:nvSpPr>
          <p:spPr bwMode="auto">
            <a:xfrm>
              <a:off x="5881688" y="328612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1" name="Oval 30">
              <a:extLst>
                <a:ext uri="{FF2B5EF4-FFF2-40B4-BE49-F238E27FC236}">
                  <a16:creationId xmlns:a16="http://schemas.microsoft.com/office/drawing/2014/main" id="{9E35C44C-8756-E0F3-9F1A-7CCF6EE14F00}"/>
                </a:ext>
              </a:extLst>
            </p:cNvPr>
            <p:cNvSpPr>
              <a:spLocks noChangeArrowheads="1"/>
            </p:cNvSpPr>
            <p:nvPr/>
          </p:nvSpPr>
          <p:spPr bwMode="auto">
            <a:xfrm>
              <a:off x="5738813" y="3429000"/>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2" name="Oval 31">
              <a:extLst>
                <a:ext uri="{FF2B5EF4-FFF2-40B4-BE49-F238E27FC236}">
                  <a16:creationId xmlns:a16="http://schemas.microsoft.com/office/drawing/2014/main" id="{F7D23180-1BEB-CD9C-71CC-016EBC8E9455}"/>
                </a:ext>
              </a:extLst>
            </p:cNvPr>
            <p:cNvSpPr>
              <a:spLocks noChangeArrowheads="1"/>
            </p:cNvSpPr>
            <p:nvPr/>
          </p:nvSpPr>
          <p:spPr bwMode="auto">
            <a:xfrm>
              <a:off x="5453063" y="335756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3" name="Oval 32">
              <a:extLst>
                <a:ext uri="{FF2B5EF4-FFF2-40B4-BE49-F238E27FC236}">
                  <a16:creationId xmlns:a16="http://schemas.microsoft.com/office/drawing/2014/main" id="{B949FA32-25BB-FD4C-F0E7-0F35ED15A15E}"/>
                </a:ext>
              </a:extLst>
            </p:cNvPr>
            <p:cNvSpPr>
              <a:spLocks noChangeArrowheads="1"/>
            </p:cNvSpPr>
            <p:nvPr/>
          </p:nvSpPr>
          <p:spPr bwMode="auto">
            <a:xfrm>
              <a:off x="5453063" y="3500438"/>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4" name="Oval 33">
              <a:extLst>
                <a:ext uri="{FF2B5EF4-FFF2-40B4-BE49-F238E27FC236}">
                  <a16:creationId xmlns:a16="http://schemas.microsoft.com/office/drawing/2014/main" id="{6141735E-9EAB-24F6-855E-9B3B94B74E6F}"/>
                </a:ext>
              </a:extLst>
            </p:cNvPr>
            <p:cNvSpPr>
              <a:spLocks noChangeArrowheads="1"/>
            </p:cNvSpPr>
            <p:nvPr/>
          </p:nvSpPr>
          <p:spPr bwMode="auto">
            <a:xfrm>
              <a:off x="5167313" y="335756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5" name="Oval 34">
              <a:extLst>
                <a:ext uri="{FF2B5EF4-FFF2-40B4-BE49-F238E27FC236}">
                  <a16:creationId xmlns:a16="http://schemas.microsoft.com/office/drawing/2014/main" id="{55E88C2F-CA78-CB8E-DE48-95A06BDDD210}"/>
                </a:ext>
              </a:extLst>
            </p:cNvPr>
            <p:cNvSpPr>
              <a:spLocks noChangeArrowheads="1"/>
            </p:cNvSpPr>
            <p:nvPr/>
          </p:nvSpPr>
          <p:spPr bwMode="auto">
            <a:xfrm>
              <a:off x="5024438" y="357187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6" name="Oval 36">
              <a:extLst>
                <a:ext uri="{FF2B5EF4-FFF2-40B4-BE49-F238E27FC236}">
                  <a16:creationId xmlns:a16="http://schemas.microsoft.com/office/drawing/2014/main" id="{09CDCC2E-511A-DF9E-B8EA-B5301944B7EE}"/>
                </a:ext>
              </a:extLst>
            </p:cNvPr>
            <p:cNvSpPr>
              <a:spLocks noChangeArrowheads="1"/>
            </p:cNvSpPr>
            <p:nvPr/>
          </p:nvSpPr>
          <p:spPr bwMode="auto">
            <a:xfrm>
              <a:off x="5667375" y="3081338"/>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7" name="Oval 37">
              <a:extLst>
                <a:ext uri="{FF2B5EF4-FFF2-40B4-BE49-F238E27FC236}">
                  <a16:creationId xmlns:a16="http://schemas.microsoft.com/office/drawing/2014/main" id="{215FA965-3045-8D29-5E6E-6149A9846384}"/>
                </a:ext>
              </a:extLst>
            </p:cNvPr>
            <p:cNvSpPr>
              <a:spLocks noChangeArrowheads="1"/>
            </p:cNvSpPr>
            <p:nvPr/>
          </p:nvSpPr>
          <p:spPr bwMode="auto">
            <a:xfrm>
              <a:off x="5819775" y="271462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8" name="Oval 38">
              <a:extLst>
                <a:ext uri="{FF2B5EF4-FFF2-40B4-BE49-F238E27FC236}">
                  <a16:creationId xmlns:a16="http://schemas.microsoft.com/office/drawing/2014/main" id="{D0B2A2D8-D4A9-9BA1-D237-AFC62ACBD7E0}"/>
                </a:ext>
              </a:extLst>
            </p:cNvPr>
            <p:cNvSpPr>
              <a:spLocks noChangeArrowheads="1"/>
            </p:cNvSpPr>
            <p:nvPr/>
          </p:nvSpPr>
          <p:spPr bwMode="auto">
            <a:xfrm>
              <a:off x="5667375" y="2571750"/>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39" name="Oval 39">
              <a:extLst>
                <a:ext uri="{FF2B5EF4-FFF2-40B4-BE49-F238E27FC236}">
                  <a16:creationId xmlns:a16="http://schemas.microsoft.com/office/drawing/2014/main" id="{16DB9E13-9849-4452-8A95-1560DDC854A3}"/>
                </a:ext>
              </a:extLst>
            </p:cNvPr>
            <p:cNvSpPr>
              <a:spLocks noChangeArrowheads="1"/>
            </p:cNvSpPr>
            <p:nvPr/>
          </p:nvSpPr>
          <p:spPr bwMode="auto">
            <a:xfrm>
              <a:off x="5667375" y="274002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0" name="Oval 40">
              <a:extLst>
                <a:ext uri="{FF2B5EF4-FFF2-40B4-BE49-F238E27FC236}">
                  <a16:creationId xmlns:a16="http://schemas.microsoft.com/office/drawing/2014/main" id="{B047A985-6FFB-9FC8-B9EF-EFE454AEBBF8}"/>
                </a:ext>
              </a:extLst>
            </p:cNvPr>
            <p:cNvSpPr>
              <a:spLocks noChangeArrowheads="1"/>
            </p:cNvSpPr>
            <p:nvPr/>
          </p:nvSpPr>
          <p:spPr bwMode="auto">
            <a:xfrm>
              <a:off x="5667375" y="331152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1" name="Oval 41">
              <a:extLst>
                <a:ext uri="{FF2B5EF4-FFF2-40B4-BE49-F238E27FC236}">
                  <a16:creationId xmlns:a16="http://schemas.microsoft.com/office/drawing/2014/main" id="{8F6F049A-32C0-7DC7-95CA-71760A9A20CE}"/>
                </a:ext>
              </a:extLst>
            </p:cNvPr>
            <p:cNvSpPr>
              <a:spLocks noChangeArrowheads="1"/>
            </p:cNvSpPr>
            <p:nvPr/>
          </p:nvSpPr>
          <p:spPr bwMode="auto">
            <a:xfrm>
              <a:off x="5819775" y="250031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2" name="Oval 42">
              <a:extLst>
                <a:ext uri="{FF2B5EF4-FFF2-40B4-BE49-F238E27FC236}">
                  <a16:creationId xmlns:a16="http://schemas.microsoft.com/office/drawing/2014/main" id="{6394EDCC-6696-817B-C98F-F30DD4DC486B}"/>
                </a:ext>
              </a:extLst>
            </p:cNvPr>
            <p:cNvSpPr>
              <a:spLocks noChangeArrowheads="1"/>
            </p:cNvSpPr>
            <p:nvPr/>
          </p:nvSpPr>
          <p:spPr bwMode="auto">
            <a:xfrm>
              <a:off x="5667375" y="265271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3" name="Oval 43">
              <a:extLst>
                <a:ext uri="{FF2B5EF4-FFF2-40B4-BE49-F238E27FC236}">
                  <a16:creationId xmlns:a16="http://schemas.microsoft.com/office/drawing/2014/main" id="{092FFF53-CDB1-6497-0C96-76715BB03210}"/>
                </a:ext>
              </a:extLst>
            </p:cNvPr>
            <p:cNvSpPr>
              <a:spLocks noChangeArrowheads="1"/>
            </p:cNvSpPr>
            <p:nvPr/>
          </p:nvSpPr>
          <p:spPr bwMode="auto">
            <a:xfrm>
              <a:off x="5738813" y="2500313"/>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4" name="Oval 44">
              <a:extLst>
                <a:ext uri="{FF2B5EF4-FFF2-40B4-BE49-F238E27FC236}">
                  <a16:creationId xmlns:a16="http://schemas.microsoft.com/office/drawing/2014/main" id="{C23BEB75-512F-C435-1F89-73592E263452}"/>
                </a:ext>
              </a:extLst>
            </p:cNvPr>
            <p:cNvSpPr>
              <a:spLocks noChangeArrowheads="1"/>
            </p:cNvSpPr>
            <p:nvPr/>
          </p:nvSpPr>
          <p:spPr bwMode="auto">
            <a:xfrm>
              <a:off x="5891213" y="2954338"/>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5" name="Oval 45">
              <a:extLst>
                <a:ext uri="{FF2B5EF4-FFF2-40B4-BE49-F238E27FC236}">
                  <a16:creationId xmlns:a16="http://schemas.microsoft.com/office/drawing/2014/main" id="{F7117273-B419-22AC-4CCB-6232DD3441D8}"/>
                </a:ext>
              </a:extLst>
            </p:cNvPr>
            <p:cNvSpPr>
              <a:spLocks noChangeArrowheads="1"/>
            </p:cNvSpPr>
            <p:nvPr/>
          </p:nvSpPr>
          <p:spPr bwMode="auto">
            <a:xfrm>
              <a:off x="5667375" y="3000375"/>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sp>
          <p:nvSpPr>
            <p:cNvPr id="46" name="Oval 46">
              <a:extLst>
                <a:ext uri="{FF2B5EF4-FFF2-40B4-BE49-F238E27FC236}">
                  <a16:creationId xmlns:a16="http://schemas.microsoft.com/office/drawing/2014/main" id="{5F2DB274-29C5-C074-4538-8B73B48F63E9}"/>
                </a:ext>
              </a:extLst>
            </p:cNvPr>
            <p:cNvSpPr>
              <a:spLocks noChangeArrowheads="1"/>
            </p:cNvSpPr>
            <p:nvPr/>
          </p:nvSpPr>
          <p:spPr bwMode="auto">
            <a:xfrm>
              <a:off x="5738813" y="2882900"/>
              <a:ext cx="259766" cy="562630"/>
            </a:xfrm>
            <a:prstGeom prst="ellipse">
              <a:avLst/>
            </a:prstGeom>
            <a:solidFill>
              <a:srgbClr val="C00000"/>
            </a:solidFill>
            <a:ln w="12700" algn="ctr">
              <a:solidFill>
                <a:schemeClr val="tx1"/>
              </a:solidFill>
              <a:round/>
              <a:headEnd/>
              <a:tailEnd/>
            </a:ln>
          </p:spPr>
          <p:txBody>
            <a:bodyPr wrap="none">
              <a:spAutoFit/>
            </a:bodyPr>
            <a:lstStyle/>
            <a:p>
              <a:pPr defTabSz="914400" fontAlgn="base">
                <a:spcBef>
                  <a:spcPct val="0"/>
                </a:spcBef>
                <a:spcAft>
                  <a:spcPct val="0"/>
                </a:spcAft>
              </a:pPr>
              <a:endParaRPr lang="de-DE" sz="2000">
                <a:solidFill>
                  <a:srgbClr val="000000"/>
                </a:solidFill>
                <a:latin typeface="Arial" charset="0"/>
              </a:endParaRPr>
            </a:p>
          </p:txBody>
        </p:sp>
        <p:cxnSp>
          <p:nvCxnSpPr>
            <p:cNvPr id="47" name="Straight Arrow Connector 49">
              <a:extLst>
                <a:ext uri="{FF2B5EF4-FFF2-40B4-BE49-F238E27FC236}">
                  <a16:creationId xmlns:a16="http://schemas.microsoft.com/office/drawing/2014/main" id="{81DF5DC1-47A2-9704-9418-668D4F391637}"/>
                </a:ext>
              </a:extLst>
            </p:cNvPr>
            <p:cNvCxnSpPr>
              <a:cxnSpLocks noChangeShapeType="1"/>
            </p:cNvCxnSpPr>
            <p:nvPr/>
          </p:nvCxnSpPr>
          <p:spPr bwMode="auto">
            <a:xfrm>
              <a:off x="8096251" y="4352826"/>
              <a:ext cx="1928813" cy="1588"/>
            </a:xfrm>
            <a:prstGeom prst="straightConnector1">
              <a:avLst/>
            </a:prstGeom>
            <a:noFill/>
            <a:ln w="12700" algn="ctr">
              <a:solidFill>
                <a:schemeClr val="tx1"/>
              </a:solidFill>
              <a:round/>
              <a:headEnd/>
              <a:tailEnd type="arrow" w="med" len="med"/>
            </a:ln>
          </p:spPr>
        </p:cxnSp>
        <p:cxnSp>
          <p:nvCxnSpPr>
            <p:cNvPr id="48" name="Straight Arrow Connector 50">
              <a:extLst>
                <a:ext uri="{FF2B5EF4-FFF2-40B4-BE49-F238E27FC236}">
                  <a16:creationId xmlns:a16="http://schemas.microsoft.com/office/drawing/2014/main" id="{586BD4BF-5EDD-4292-5A0D-0E337E790933}"/>
                </a:ext>
              </a:extLst>
            </p:cNvPr>
            <p:cNvCxnSpPr>
              <a:cxnSpLocks noChangeShapeType="1"/>
            </p:cNvCxnSpPr>
            <p:nvPr/>
          </p:nvCxnSpPr>
          <p:spPr bwMode="auto">
            <a:xfrm rot="5400000" flipH="1" flipV="1">
              <a:off x="6846888" y="3103464"/>
              <a:ext cx="2500313" cy="1588"/>
            </a:xfrm>
            <a:prstGeom prst="straightConnector1">
              <a:avLst/>
            </a:prstGeom>
            <a:noFill/>
            <a:ln w="12700" algn="ctr">
              <a:solidFill>
                <a:schemeClr val="tx1"/>
              </a:solidFill>
              <a:round/>
              <a:headEnd/>
              <a:tailEnd type="arrow" w="med" len="med"/>
            </a:ln>
          </p:spPr>
        </p:cxnSp>
        <p:sp>
          <p:nvSpPr>
            <p:cNvPr id="49" name="TextBox 52">
              <a:extLst>
                <a:ext uri="{FF2B5EF4-FFF2-40B4-BE49-F238E27FC236}">
                  <a16:creationId xmlns:a16="http://schemas.microsoft.com/office/drawing/2014/main" id="{E9EFF522-97ED-421F-58D8-61D7D54BB765}"/>
                </a:ext>
              </a:extLst>
            </p:cNvPr>
            <p:cNvSpPr txBox="1">
              <a:spLocks noChangeArrowheads="1"/>
            </p:cNvSpPr>
            <p:nvPr/>
          </p:nvSpPr>
          <p:spPr bwMode="auto">
            <a:xfrm>
              <a:off x="9882188" y="4497289"/>
              <a:ext cx="383438"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e-DE" sz="2000" dirty="0">
                  <a:solidFill>
                    <a:srgbClr val="000000"/>
                  </a:solidFill>
                  <a:latin typeface="Arial" charset="0"/>
                </a:rPr>
                <a:t>Q</a:t>
              </a:r>
            </a:p>
          </p:txBody>
        </p:sp>
        <p:sp>
          <p:nvSpPr>
            <p:cNvPr id="50" name="TextBox 53">
              <a:extLst>
                <a:ext uri="{FF2B5EF4-FFF2-40B4-BE49-F238E27FC236}">
                  <a16:creationId xmlns:a16="http://schemas.microsoft.com/office/drawing/2014/main" id="{8E52BA8F-C50B-39C7-4A5C-3896378EE446}"/>
                </a:ext>
              </a:extLst>
            </p:cNvPr>
            <p:cNvSpPr txBox="1">
              <a:spLocks noChangeArrowheads="1"/>
            </p:cNvSpPr>
            <p:nvPr/>
          </p:nvSpPr>
          <p:spPr bwMode="auto">
            <a:xfrm>
              <a:off x="7596189" y="1711226"/>
              <a:ext cx="365125" cy="400110"/>
            </a:xfrm>
            <a:prstGeom prst="rect">
              <a:avLst/>
            </a:prstGeom>
            <a:noFill/>
            <a:ln w="9525">
              <a:noFill/>
              <a:miter lim="800000"/>
              <a:headEnd/>
              <a:tailEnd/>
            </a:ln>
          </p:spPr>
          <p:txBody>
            <a:bodyPr>
              <a:spAutoFit/>
            </a:bodyPr>
            <a:lstStyle/>
            <a:p>
              <a:pPr defTabSz="914400" fontAlgn="base">
                <a:spcBef>
                  <a:spcPct val="0"/>
                </a:spcBef>
                <a:spcAft>
                  <a:spcPct val="0"/>
                </a:spcAft>
              </a:pPr>
              <a:r>
                <a:rPr lang="de-DE" sz="2000">
                  <a:solidFill>
                    <a:srgbClr val="000000"/>
                  </a:solidFill>
                  <a:latin typeface="Arial" charset="0"/>
                </a:rPr>
                <a:t>x</a:t>
              </a:r>
            </a:p>
          </p:txBody>
        </p:sp>
        <p:sp>
          <p:nvSpPr>
            <p:cNvPr id="51" name="Rectangle 61">
              <a:extLst>
                <a:ext uri="{FF2B5EF4-FFF2-40B4-BE49-F238E27FC236}">
                  <a16:creationId xmlns:a16="http://schemas.microsoft.com/office/drawing/2014/main" id="{D00E1558-7EE3-3294-B2DA-C4CC859D3335}"/>
                </a:ext>
              </a:extLst>
            </p:cNvPr>
            <p:cNvSpPr>
              <a:spLocks noChangeArrowheads="1"/>
            </p:cNvSpPr>
            <p:nvPr/>
          </p:nvSpPr>
          <p:spPr bwMode="auto">
            <a:xfrm>
              <a:off x="8096251" y="3481289"/>
              <a:ext cx="690563" cy="400110"/>
            </a:xfrm>
            <a:prstGeom prst="rect">
              <a:avLst/>
            </a:prstGeom>
            <a:solidFill>
              <a:srgbClr val="FFFF00"/>
            </a:solid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52" name="Rectangle 63">
              <a:extLst>
                <a:ext uri="{FF2B5EF4-FFF2-40B4-BE49-F238E27FC236}">
                  <a16:creationId xmlns:a16="http://schemas.microsoft.com/office/drawing/2014/main" id="{2336C81B-A63B-63E2-2455-6400D5074710}"/>
                </a:ext>
              </a:extLst>
            </p:cNvPr>
            <p:cNvSpPr>
              <a:spLocks noChangeArrowheads="1"/>
            </p:cNvSpPr>
            <p:nvPr/>
          </p:nvSpPr>
          <p:spPr bwMode="auto">
            <a:xfrm>
              <a:off x="8096251" y="3711476"/>
              <a:ext cx="600075" cy="400110"/>
            </a:xfrm>
            <a:prstGeom prst="rect">
              <a:avLst/>
            </a:prstGeom>
            <a:solidFill>
              <a:srgbClr val="FFFF00"/>
            </a:solid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53" name="Rectangle 64">
              <a:extLst>
                <a:ext uri="{FF2B5EF4-FFF2-40B4-BE49-F238E27FC236}">
                  <a16:creationId xmlns:a16="http://schemas.microsoft.com/office/drawing/2014/main" id="{81A65C7D-BF80-497E-9B3D-AE142BB182AD}"/>
                </a:ext>
              </a:extLst>
            </p:cNvPr>
            <p:cNvSpPr>
              <a:spLocks noChangeArrowheads="1"/>
            </p:cNvSpPr>
            <p:nvPr/>
          </p:nvSpPr>
          <p:spPr bwMode="auto">
            <a:xfrm>
              <a:off x="8096251" y="3266976"/>
              <a:ext cx="468313" cy="400110"/>
            </a:xfrm>
            <a:prstGeom prst="rect">
              <a:avLst/>
            </a:prstGeom>
            <a:solidFill>
              <a:srgbClr val="FFFF00"/>
            </a:solid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54" name="Rectangle 65">
              <a:extLst>
                <a:ext uri="{FF2B5EF4-FFF2-40B4-BE49-F238E27FC236}">
                  <a16:creationId xmlns:a16="http://schemas.microsoft.com/office/drawing/2014/main" id="{A2B1E043-3F9F-DC16-A9A9-A2AFD65FDBC3}"/>
                </a:ext>
              </a:extLst>
            </p:cNvPr>
            <p:cNvSpPr>
              <a:spLocks noChangeArrowheads="1"/>
            </p:cNvSpPr>
            <p:nvPr/>
          </p:nvSpPr>
          <p:spPr bwMode="auto">
            <a:xfrm>
              <a:off x="8096251" y="3052664"/>
              <a:ext cx="974725" cy="400110"/>
            </a:xfrm>
            <a:prstGeom prst="rect">
              <a:avLst/>
            </a:prstGeom>
            <a:solidFill>
              <a:srgbClr val="FFFF00"/>
            </a:solid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55" name="Rectangle 66">
              <a:extLst>
                <a:ext uri="{FF2B5EF4-FFF2-40B4-BE49-F238E27FC236}">
                  <a16:creationId xmlns:a16="http://schemas.microsoft.com/office/drawing/2014/main" id="{7F568115-C954-EC02-5212-6DD157DF8AF5}"/>
                </a:ext>
              </a:extLst>
            </p:cNvPr>
            <p:cNvSpPr>
              <a:spLocks noChangeArrowheads="1"/>
            </p:cNvSpPr>
            <p:nvPr/>
          </p:nvSpPr>
          <p:spPr bwMode="auto">
            <a:xfrm>
              <a:off x="8096250" y="2838351"/>
              <a:ext cx="1500188" cy="400110"/>
            </a:xfrm>
            <a:prstGeom prst="rect">
              <a:avLst/>
            </a:prstGeom>
            <a:solidFill>
              <a:srgbClr val="FFFF00"/>
            </a:solid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cxnSp>
          <p:nvCxnSpPr>
            <p:cNvPr id="56" name="Straight Arrow Connector 68">
              <a:extLst>
                <a:ext uri="{FF2B5EF4-FFF2-40B4-BE49-F238E27FC236}">
                  <a16:creationId xmlns:a16="http://schemas.microsoft.com/office/drawing/2014/main" id="{DB8FD185-E395-CEAA-DBC5-D2CE20CFCF52}"/>
                </a:ext>
              </a:extLst>
            </p:cNvPr>
            <p:cNvCxnSpPr>
              <a:cxnSpLocks noChangeShapeType="1"/>
            </p:cNvCxnSpPr>
            <p:nvPr/>
          </p:nvCxnSpPr>
          <p:spPr bwMode="auto">
            <a:xfrm rot="16200000" flipV="1">
              <a:off x="7291834" y="4318695"/>
              <a:ext cx="1928812" cy="0"/>
            </a:xfrm>
            <a:prstGeom prst="straightConnector1">
              <a:avLst/>
            </a:prstGeom>
            <a:noFill/>
            <a:ln w="12700" algn="ctr">
              <a:solidFill>
                <a:schemeClr val="tx1"/>
              </a:solidFill>
              <a:prstDash val="dash"/>
              <a:round/>
              <a:headEnd/>
              <a:tailEnd type="arrow" w="med" len="med"/>
            </a:ln>
          </p:spPr>
        </p:cxnSp>
        <p:sp>
          <p:nvSpPr>
            <p:cNvPr id="57" name="TextBox 70">
              <a:extLst>
                <a:ext uri="{FF2B5EF4-FFF2-40B4-BE49-F238E27FC236}">
                  <a16:creationId xmlns:a16="http://schemas.microsoft.com/office/drawing/2014/main" id="{C395E91F-7BA5-154C-61A1-EA95C9A1BBB6}"/>
                </a:ext>
              </a:extLst>
            </p:cNvPr>
            <p:cNvSpPr txBox="1">
              <a:spLocks noChangeArrowheads="1"/>
            </p:cNvSpPr>
            <p:nvPr/>
          </p:nvSpPr>
          <p:spPr bwMode="auto">
            <a:xfrm>
              <a:off x="7167564" y="5354540"/>
              <a:ext cx="3533770" cy="646331"/>
            </a:xfrm>
            <a:prstGeom prst="rect">
              <a:avLst/>
            </a:prstGeom>
            <a:noFill/>
            <a:ln w="9525">
              <a:noFill/>
              <a:miter lim="800000"/>
              <a:headEnd/>
              <a:tailEnd/>
            </a:ln>
          </p:spPr>
          <p:txBody>
            <a:bodyPr wrap="square">
              <a:spAutoFit/>
            </a:bodyPr>
            <a:lstStyle/>
            <a:p>
              <a:pPr defTabSz="914400" fontAlgn="base">
                <a:spcBef>
                  <a:spcPct val="0"/>
                </a:spcBef>
                <a:spcAft>
                  <a:spcPct val="0"/>
                </a:spcAft>
              </a:pPr>
              <a:r>
                <a:rPr lang="de-DE" sz="1800" dirty="0">
                  <a:solidFill>
                    <a:srgbClr val="000096"/>
                  </a:solidFill>
                  <a:latin typeface="Calibri"/>
                  <a:cs typeface="Calibri"/>
                </a:rPr>
                <a:t>Center </a:t>
              </a:r>
              <a:r>
                <a:rPr lang="de-DE" sz="1800" dirty="0" err="1">
                  <a:solidFill>
                    <a:srgbClr val="000096"/>
                  </a:solidFill>
                  <a:latin typeface="Calibri"/>
                  <a:cs typeface="Calibri"/>
                </a:rPr>
                <a:t>of</a:t>
              </a:r>
              <a:r>
                <a:rPr lang="de-DE" sz="1800" dirty="0">
                  <a:solidFill>
                    <a:srgbClr val="000096"/>
                  </a:solidFill>
                  <a:latin typeface="Calibri"/>
                  <a:cs typeface="Calibri"/>
                </a:rPr>
                <a:t> </a:t>
              </a:r>
              <a:r>
                <a:rPr lang="de-DE" sz="1800" dirty="0" err="1">
                  <a:solidFill>
                    <a:srgbClr val="000096"/>
                  </a:solidFill>
                  <a:latin typeface="Calibri"/>
                  <a:cs typeface="Calibri"/>
                </a:rPr>
                <a:t>mass</a:t>
              </a:r>
              <a:r>
                <a:rPr lang="de-DE" sz="1800" dirty="0">
                  <a:solidFill>
                    <a:srgbClr val="000096"/>
                  </a:solidFill>
                  <a:latin typeface="Calibri"/>
                  <a:cs typeface="Calibri"/>
                </a:rPr>
                <a:t> </a:t>
              </a:r>
              <a:r>
                <a:rPr lang="de-DE" sz="1800" dirty="0" err="1">
                  <a:solidFill>
                    <a:srgbClr val="000096"/>
                  </a:solidFill>
                  <a:latin typeface="Calibri"/>
                  <a:cs typeface="Calibri"/>
                </a:rPr>
                <a:t>of</a:t>
              </a:r>
              <a:r>
                <a:rPr lang="de-DE" sz="1800" dirty="0">
                  <a:solidFill>
                    <a:srgbClr val="000096"/>
                  </a:solidFill>
                  <a:latin typeface="Calibri"/>
                  <a:cs typeface="Calibri"/>
                </a:rPr>
                <a:t> </a:t>
              </a:r>
              <a:r>
                <a:rPr lang="de-DE" sz="1800" dirty="0" err="1">
                  <a:solidFill>
                    <a:srgbClr val="000096"/>
                  </a:solidFill>
                  <a:latin typeface="Calibri"/>
                  <a:cs typeface="Calibri"/>
                </a:rPr>
                <a:t>charge</a:t>
              </a:r>
              <a:r>
                <a:rPr lang="de-DE" sz="1800" dirty="0">
                  <a:solidFill>
                    <a:srgbClr val="000096"/>
                  </a:solidFill>
                  <a:latin typeface="Calibri"/>
                  <a:cs typeface="Calibri"/>
                </a:rPr>
                <a:t> </a:t>
              </a:r>
              <a:r>
                <a:rPr lang="de-DE" sz="1800" dirty="0" err="1">
                  <a:solidFill>
                    <a:srgbClr val="000096"/>
                  </a:solidFill>
                  <a:latin typeface="Calibri"/>
                  <a:cs typeface="Calibri"/>
                </a:rPr>
                <a:t>cluster</a:t>
              </a:r>
              <a:r>
                <a:rPr lang="de-DE" sz="1800" dirty="0">
                  <a:solidFill>
                    <a:srgbClr val="000096"/>
                  </a:solidFill>
                  <a:latin typeface="Calibri"/>
                  <a:cs typeface="Calibri"/>
                </a:rPr>
                <a:t> (not on </a:t>
              </a:r>
              <a:r>
                <a:rPr lang="de-DE" sz="1800" dirty="0" err="1">
                  <a:solidFill>
                    <a:srgbClr val="000096"/>
                  </a:solidFill>
                  <a:latin typeface="Calibri"/>
                  <a:cs typeface="Calibri"/>
                </a:rPr>
                <a:t>particle</a:t>
              </a:r>
              <a:r>
                <a:rPr lang="de-DE" sz="1800" dirty="0">
                  <a:solidFill>
                    <a:srgbClr val="000096"/>
                  </a:solidFill>
                  <a:latin typeface="Calibri"/>
                  <a:cs typeface="Calibri"/>
                </a:rPr>
                <a:t> </a:t>
              </a:r>
              <a:r>
                <a:rPr lang="de-DE" sz="1800" dirty="0" err="1">
                  <a:solidFill>
                    <a:srgbClr val="000096"/>
                  </a:solidFill>
                  <a:latin typeface="Calibri"/>
                  <a:cs typeface="Calibri"/>
                </a:rPr>
                <a:t>trajectory</a:t>
              </a:r>
              <a:r>
                <a:rPr lang="de-DE" sz="1800" dirty="0">
                  <a:solidFill>
                    <a:srgbClr val="000096"/>
                  </a:solidFill>
                  <a:latin typeface="Calibri"/>
                  <a:cs typeface="Calibri"/>
                </a:rPr>
                <a:t>)</a:t>
              </a:r>
            </a:p>
          </p:txBody>
        </p:sp>
        <p:sp>
          <p:nvSpPr>
            <p:cNvPr id="58" name="TextBox 57">
              <a:extLst>
                <a:ext uri="{FF2B5EF4-FFF2-40B4-BE49-F238E27FC236}">
                  <a16:creationId xmlns:a16="http://schemas.microsoft.com/office/drawing/2014/main" id="{165E6602-73BC-244B-856B-F3C59954AEA0}"/>
                </a:ext>
              </a:extLst>
            </p:cNvPr>
            <p:cNvSpPr txBox="1"/>
            <p:nvPr/>
          </p:nvSpPr>
          <p:spPr>
            <a:xfrm>
              <a:off x="5810250" y="2130425"/>
              <a:ext cx="1633538" cy="369888"/>
            </a:xfrm>
            <a:prstGeom prst="rect">
              <a:avLst/>
            </a:prstGeom>
            <a:solidFill>
              <a:schemeClr val="accent3"/>
            </a:solidFill>
          </p:spPr>
          <p:txBody>
            <a:bodyPr wrap="none">
              <a:spAutoFit/>
            </a:bodyPr>
            <a:lstStyle/>
            <a:p>
              <a:pPr defTabSz="914400" fontAlgn="base">
                <a:spcBef>
                  <a:spcPct val="0"/>
                </a:spcBef>
                <a:spcAft>
                  <a:spcPct val="0"/>
                </a:spcAft>
                <a:defRPr/>
              </a:pPr>
              <a:r>
                <a:rPr lang="de-DE" sz="1800" dirty="0">
                  <a:solidFill>
                    <a:srgbClr val="FFE2AA">
                      <a:lumMod val="50000"/>
                    </a:srgbClr>
                  </a:solidFill>
                  <a:latin typeface="Arial"/>
                </a:rPr>
                <a:t>Delta Electron</a:t>
              </a:r>
            </a:p>
          </p:txBody>
        </p:sp>
        <p:cxnSp>
          <p:nvCxnSpPr>
            <p:cNvPr id="59" name="Straight Arrow Connector 72">
              <a:extLst>
                <a:ext uri="{FF2B5EF4-FFF2-40B4-BE49-F238E27FC236}">
                  <a16:creationId xmlns:a16="http://schemas.microsoft.com/office/drawing/2014/main" id="{7991E512-381D-AF57-B03A-DF066B7FC151}"/>
                </a:ext>
              </a:extLst>
            </p:cNvPr>
            <p:cNvCxnSpPr>
              <a:cxnSpLocks noChangeShapeType="1"/>
            </p:cNvCxnSpPr>
            <p:nvPr/>
          </p:nvCxnSpPr>
          <p:spPr bwMode="auto">
            <a:xfrm>
              <a:off x="3738564" y="1285875"/>
              <a:ext cx="928687" cy="857250"/>
            </a:xfrm>
            <a:prstGeom prst="straightConnector1">
              <a:avLst/>
            </a:prstGeom>
            <a:noFill/>
            <a:ln w="12700" algn="ctr">
              <a:solidFill>
                <a:schemeClr val="tx1"/>
              </a:solidFill>
              <a:prstDash val="dash"/>
              <a:round/>
              <a:headEnd/>
              <a:tailEnd type="arrow" w="med" len="med"/>
            </a:ln>
          </p:spPr>
        </p:cxnSp>
        <p:cxnSp>
          <p:nvCxnSpPr>
            <p:cNvPr id="60" name="Straight Arrow Connector 74">
              <a:extLst>
                <a:ext uri="{FF2B5EF4-FFF2-40B4-BE49-F238E27FC236}">
                  <a16:creationId xmlns:a16="http://schemas.microsoft.com/office/drawing/2014/main" id="{88206856-66A5-4DD8-702F-6F44EFE7FA34}"/>
                </a:ext>
              </a:extLst>
            </p:cNvPr>
            <p:cNvCxnSpPr>
              <a:cxnSpLocks noChangeShapeType="1"/>
            </p:cNvCxnSpPr>
            <p:nvPr/>
          </p:nvCxnSpPr>
          <p:spPr bwMode="auto">
            <a:xfrm rot="16200000" flipH="1">
              <a:off x="3595688" y="1428751"/>
              <a:ext cx="1214438" cy="928687"/>
            </a:xfrm>
            <a:prstGeom prst="straightConnector1">
              <a:avLst/>
            </a:prstGeom>
            <a:noFill/>
            <a:ln w="12700" algn="ctr">
              <a:solidFill>
                <a:schemeClr val="tx1"/>
              </a:solidFill>
              <a:prstDash val="dash"/>
              <a:round/>
              <a:headEnd/>
              <a:tailEnd type="arrow" w="med" len="med"/>
            </a:ln>
          </p:spPr>
        </p:cxnSp>
        <p:cxnSp>
          <p:nvCxnSpPr>
            <p:cNvPr id="61" name="Straight Arrow Connector 76">
              <a:extLst>
                <a:ext uri="{FF2B5EF4-FFF2-40B4-BE49-F238E27FC236}">
                  <a16:creationId xmlns:a16="http://schemas.microsoft.com/office/drawing/2014/main" id="{F4B3DEC8-8E7E-6943-7E16-A305B00F91EA}"/>
                </a:ext>
              </a:extLst>
            </p:cNvPr>
            <p:cNvCxnSpPr>
              <a:cxnSpLocks noChangeShapeType="1"/>
            </p:cNvCxnSpPr>
            <p:nvPr/>
          </p:nvCxnSpPr>
          <p:spPr bwMode="auto">
            <a:xfrm rot="16200000" flipH="1">
              <a:off x="3452813" y="1571626"/>
              <a:ext cx="1500188" cy="928687"/>
            </a:xfrm>
            <a:prstGeom prst="straightConnector1">
              <a:avLst/>
            </a:prstGeom>
            <a:noFill/>
            <a:ln w="12700" algn="ctr">
              <a:solidFill>
                <a:schemeClr val="tx1"/>
              </a:solidFill>
              <a:prstDash val="dash"/>
              <a:round/>
              <a:headEnd/>
              <a:tailEnd type="arrow" w="med" len="med"/>
            </a:ln>
          </p:spPr>
        </p:cxnSp>
        <p:sp>
          <p:nvSpPr>
            <p:cNvPr id="62" name="TextBox 80">
              <a:extLst>
                <a:ext uri="{FF2B5EF4-FFF2-40B4-BE49-F238E27FC236}">
                  <a16:creationId xmlns:a16="http://schemas.microsoft.com/office/drawing/2014/main" id="{5886E645-290A-50F4-9A11-7ADE869292B9}"/>
                </a:ext>
              </a:extLst>
            </p:cNvPr>
            <p:cNvSpPr txBox="1">
              <a:spLocks noChangeArrowheads="1"/>
            </p:cNvSpPr>
            <p:nvPr/>
          </p:nvSpPr>
          <p:spPr bwMode="auto">
            <a:xfrm>
              <a:off x="2595563" y="857250"/>
              <a:ext cx="2746265" cy="400110"/>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de-DE" sz="2000" dirty="0" err="1">
                  <a:solidFill>
                    <a:srgbClr val="000096"/>
                  </a:solidFill>
                  <a:latin typeface="Arial"/>
                </a:rPr>
                <a:t>Electrodes</a:t>
              </a:r>
              <a:r>
                <a:rPr lang="de-DE" sz="2000" dirty="0">
                  <a:solidFill>
                    <a:srgbClr val="000096"/>
                  </a:solidFill>
                  <a:latin typeface="Arial"/>
                </a:rPr>
                <a:t> (e.g. </a:t>
              </a:r>
              <a:r>
                <a:rPr lang="de-DE" sz="2000" dirty="0" err="1">
                  <a:solidFill>
                    <a:srgbClr val="000096"/>
                  </a:solidFill>
                  <a:latin typeface="Arial"/>
                </a:rPr>
                <a:t>strips</a:t>
              </a:r>
              <a:r>
                <a:rPr lang="de-DE" sz="2000" dirty="0">
                  <a:solidFill>
                    <a:srgbClr val="000096"/>
                  </a:solidFill>
                  <a:latin typeface="Arial"/>
                </a:rPr>
                <a:t>)</a:t>
              </a:r>
            </a:p>
          </p:txBody>
        </p:sp>
        <p:sp>
          <p:nvSpPr>
            <p:cNvPr id="63" name="TextBox 81">
              <a:extLst>
                <a:ext uri="{FF2B5EF4-FFF2-40B4-BE49-F238E27FC236}">
                  <a16:creationId xmlns:a16="http://schemas.microsoft.com/office/drawing/2014/main" id="{BE791BFC-7DD3-5E09-1FB1-A6BF237AF4A8}"/>
                </a:ext>
              </a:extLst>
            </p:cNvPr>
            <p:cNvSpPr txBox="1">
              <a:spLocks noChangeArrowheads="1"/>
            </p:cNvSpPr>
            <p:nvPr/>
          </p:nvSpPr>
          <p:spPr bwMode="auto">
            <a:xfrm>
              <a:off x="8096250" y="2997101"/>
              <a:ext cx="312906" cy="400110"/>
            </a:xfrm>
            <a:prstGeom prst="rect">
              <a:avLst/>
            </a:prstGeom>
            <a:noFill/>
            <a:ln w="9525">
              <a:noFill/>
              <a:miter lim="800000"/>
              <a:headEnd/>
              <a:tailEnd/>
            </a:ln>
          </p:spPr>
          <p:txBody>
            <a:bodyPr wrap="none">
              <a:spAutoFit/>
            </a:bodyPr>
            <a:lstStyle/>
            <a:p>
              <a:pPr defTabSz="914400" fontAlgn="base">
                <a:spcBef>
                  <a:spcPct val="0"/>
                </a:spcBef>
                <a:spcAft>
                  <a:spcPct val="0"/>
                </a:spcAft>
              </a:pPr>
              <a:r>
                <a:rPr lang="de-DE" sz="2000">
                  <a:solidFill>
                    <a:srgbClr val="CC9B00"/>
                  </a:solidFill>
                  <a:latin typeface="Arial" charset="0"/>
                </a:rPr>
                <a:t>x</a:t>
              </a:r>
            </a:p>
          </p:txBody>
        </p:sp>
        <p:cxnSp>
          <p:nvCxnSpPr>
            <p:cNvPr id="64" name="Straight Arrow Connector 91">
              <a:extLst>
                <a:ext uri="{FF2B5EF4-FFF2-40B4-BE49-F238E27FC236}">
                  <a16:creationId xmlns:a16="http://schemas.microsoft.com/office/drawing/2014/main" id="{5026D3BD-5144-2AEF-D33A-45B4A4120B9B}"/>
                </a:ext>
              </a:extLst>
            </p:cNvPr>
            <p:cNvCxnSpPr>
              <a:cxnSpLocks noChangeShapeType="1"/>
            </p:cNvCxnSpPr>
            <p:nvPr/>
          </p:nvCxnSpPr>
          <p:spPr bwMode="auto">
            <a:xfrm rot="10800000">
              <a:off x="9096376" y="3711476"/>
              <a:ext cx="428625" cy="1588"/>
            </a:xfrm>
            <a:prstGeom prst="straightConnector1">
              <a:avLst/>
            </a:prstGeom>
            <a:noFill/>
            <a:ln w="19050" algn="ctr">
              <a:solidFill>
                <a:srgbClr val="262699"/>
              </a:solidFill>
              <a:prstDash val="dash"/>
              <a:round/>
              <a:headEnd/>
              <a:tailEnd type="arrow" w="med" len="med"/>
            </a:ln>
          </p:spPr>
        </p:cxnSp>
        <p:sp>
          <p:nvSpPr>
            <p:cNvPr id="65" name="TextBox 64">
              <a:extLst>
                <a:ext uri="{FF2B5EF4-FFF2-40B4-BE49-F238E27FC236}">
                  <a16:creationId xmlns:a16="http://schemas.microsoft.com/office/drawing/2014/main" id="{579FDA44-D366-E4D8-82A3-C7756C4BC39A}"/>
                </a:ext>
              </a:extLst>
            </p:cNvPr>
            <p:cNvSpPr txBox="1"/>
            <p:nvPr/>
          </p:nvSpPr>
          <p:spPr>
            <a:xfrm>
              <a:off x="9096376" y="3705126"/>
              <a:ext cx="1509713" cy="369888"/>
            </a:xfrm>
            <a:prstGeom prst="rect">
              <a:avLst/>
            </a:prstGeom>
            <a:noFill/>
          </p:spPr>
          <p:txBody>
            <a:bodyPr wrap="none">
              <a:spAutoFit/>
            </a:bodyPr>
            <a:lstStyle/>
            <a:p>
              <a:pPr defTabSz="914400" fontAlgn="base">
                <a:spcBef>
                  <a:spcPct val="0"/>
                </a:spcBef>
                <a:spcAft>
                  <a:spcPct val="0"/>
                </a:spcAft>
                <a:defRPr/>
              </a:pPr>
              <a:r>
                <a:rPr lang="de-DE" sz="1800" dirty="0">
                  <a:solidFill>
                    <a:srgbClr val="EE8A26">
                      <a:lumMod val="75000"/>
                    </a:srgbClr>
                  </a:solidFill>
                  <a:latin typeface="Arial"/>
                </a:rPr>
                <a:t>True position</a:t>
              </a:r>
            </a:p>
          </p:txBody>
        </p:sp>
        <p:sp>
          <p:nvSpPr>
            <p:cNvPr id="66" name="Rounded Rectangle 96">
              <a:extLst>
                <a:ext uri="{FF2B5EF4-FFF2-40B4-BE49-F238E27FC236}">
                  <a16:creationId xmlns:a16="http://schemas.microsoft.com/office/drawing/2014/main" id="{AD5BFE17-6AF4-C5A8-5610-0D5831C71828}"/>
                </a:ext>
              </a:extLst>
            </p:cNvPr>
            <p:cNvSpPr>
              <a:spLocks noChangeArrowheads="1"/>
            </p:cNvSpPr>
            <p:nvPr/>
          </p:nvSpPr>
          <p:spPr bwMode="auto">
            <a:xfrm>
              <a:off x="4778375" y="321468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67" name="Rounded Rectangle 97">
              <a:extLst>
                <a:ext uri="{FF2B5EF4-FFF2-40B4-BE49-F238E27FC236}">
                  <a16:creationId xmlns:a16="http://schemas.microsoft.com/office/drawing/2014/main" id="{9166262F-0008-8304-7AAC-FFC208D9AE91}"/>
                </a:ext>
              </a:extLst>
            </p:cNvPr>
            <p:cNvSpPr>
              <a:spLocks noChangeArrowheads="1"/>
            </p:cNvSpPr>
            <p:nvPr/>
          </p:nvSpPr>
          <p:spPr bwMode="auto">
            <a:xfrm>
              <a:off x="4778375" y="292893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68" name="Rounded Rectangle 98">
              <a:extLst>
                <a:ext uri="{FF2B5EF4-FFF2-40B4-BE49-F238E27FC236}">
                  <a16:creationId xmlns:a16="http://schemas.microsoft.com/office/drawing/2014/main" id="{176CC707-43E2-EF54-63B2-66597AEA4EF3}"/>
                </a:ext>
              </a:extLst>
            </p:cNvPr>
            <p:cNvSpPr>
              <a:spLocks noChangeArrowheads="1"/>
            </p:cNvSpPr>
            <p:nvPr/>
          </p:nvSpPr>
          <p:spPr bwMode="auto">
            <a:xfrm>
              <a:off x="4778375" y="264318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69" name="Rounded Rectangle 99">
              <a:extLst>
                <a:ext uri="{FF2B5EF4-FFF2-40B4-BE49-F238E27FC236}">
                  <a16:creationId xmlns:a16="http://schemas.microsoft.com/office/drawing/2014/main" id="{3598F235-DD9E-6368-E651-E7372D576219}"/>
                </a:ext>
              </a:extLst>
            </p:cNvPr>
            <p:cNvSpPr>
              <a:spLocks noChangeArrowheads="1"/>
            </p:cNvSpPr>
            <p:nvPr/>
          </p:nvSpPr>
          <p:spPr bwMode="auto">
            <a:xfrm>
              <a:off x="4778375" y="235743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70" name="Rounded Rectangle 100">
              <a:extLst>
                <a:ext uri="{FF2B5EF4-FFF2-40B4-BE49-F238E27FC236}">
                  <a16:creationId xmlns:a16="http://schemas.microsoft.com/office/drawing/2014/main" id="{1FCE7DCA-2169-07A2-BC2D-6849EC659C49}"/>
                </a:ext>
              </a:extLst>
            </p:cNvPr>
            <p:cNvSpPr>
              <a:spLocks noChangeArrowheads="1"/>
            </p:cNvSpPr>
            <p:nvPr/>
          </p:nvSpPr>
          <p:spPr bwMode="auto">
            <a:xfrm>
              <a:off x="4778375" y="207168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71" name="Rounded Rectangle 101">
              <a:extLst>
                <a:ext uri="{FF2B5EF4-FFF2-40B4-BE49-F238E27FC236}">
                  <a16:creationId xmlns:a16="http://schemas.microsoft.com/office/drawing/2014/main" id="{E17A15F5-C8C6-2F94-FD36-4E63CACC735A}"/>
                </a:ext>
              </a:extLst>
            </p:cNvPr>
            <p:cNvSpPr>
              <a:spLocks noChangeArrowheads="1"/>
            </p:cNvSpPr>
            <p:nvPr/>
          </p:nvSpPr>
          <p:spPr bwMode="auto">
            <a:xfrm>
              <a:off x="4778375" y="378618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72" name="Rounded Rectangle 102">
              <a:extLst>
                <a:ext uri="{FF2B5EF4-FFF2-40B4-BE49-F238E27FC236}">
                  <a16:creationId xmlns:a16="http://schemas.microsoft.com/office/drawing/2014/main" id="{605523FB-CECC-03FD-25B9-828BBF7972A0}"/>
                </a:ext>
              </a:extLst>
            </p:cNvPr>
            <p:cNvSpPr>
              <a:spLocks noChangeArrowheads="1"/>
            </p:cNvSpPr>
            <p:nvPr/>
          </p:nvSpPr>
          <p:spPr bwMode="auto">
            <a:xfrm>
              <a:off x="4778375" y="4068764"/>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73" name="Rounded Rectangle 103">
              <a:extLst>
                <a:ext uri="{FF2B5EF4-FFF2-40B4-BE49-F238E27FC236}">
                  <a16:creationId xmlns:a16="http://schemas.microsoft.com/office/drawing/2014/main" id="{FE356EDA-A5B6-3884-CB5E-8B6BA34333A6}"/>
                </a:ext>
              </a:extLst>
            </p:cNvPr>
            <p:cNvSpPr>
              <a:spLocks noChangeArrowheads="1"/>
            </p:cNvSpPr>
            <p:nvPr/>
          </p:nvSpPr>
          <p:spPr bwMode="auto">
            <a:xfrm>
              <a:off x="4778375" y="4357689"/>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74" name="Rounded Rectangle 104">
              <a:extLst>
                <a:ext uri="{FF2B5EF4-FFF2-40B4-BE49-F238E27FC236}">
                  <a16:creationId xmlns:a16="http://schemas.microsoft.com/office/drawing/2014/main" id="{9FE13DA4-7FE9-BEE1-6402-6DA297428B45}"/>
                </a:ext>
              </a:extLst>
            </p:cNvPr>
            <p:cNvSpPr>
              <a:spLocks noChangeArrowheads="1"/>
            </p:cNvSpPr>
            <p:nvPr/>
          </p:nvSpPr>
          <p:spPr bwMode="auto">
            <a:xfrm>
              <a:off x="4778375" y="4640264"/>
              <a:ext cx="103188" cy="407849"/>
            </a:xfrm>
            <a:prstGeom prst="roundRect">
              <a:avLst>
                <a:gd name="adj" fmla="val 16667"/>
              </a:avLst>
            </a:prstGeom>
            <a:noFill/>
            <a:ln w="12700" algn="ctr">
              <a:solidFill>
                <a:schemeClr val="tx1"/>
              </a:solidFill>
              <a:round/>
              <a:headEnd/>
              <a:tailEnd/>
            </a:ln>
          </p:spPr>
          <p:txBody>
            <a:bodyPr>
              <a:spAutoFit/>
            </a:bodyPr>
            <a:lstStyle/>
            <a:p>
              <a:pPr defTabSz="914400" fontAlgn="base">
                <a:spcBef>
                  <a:spcPct val="0"/>
                </a:spcBef>
                <a:spcAft>
                  <a:spcPct val="0"/>
                </a:spcAft>
              </a:pPr>
              <a:endParaRPr lang="de-DE" sz="2000">
                <a:solidFill>
                  <a:srgbClr val="000000"/>
                </a:solidFill>
                <a:latin typeface="Arial" charset="0"/>
              </a:endParaRPr>
            </a:p>
          </p:txBody>
        </p:sp>
        <p:sp>
          <p:nvSpPr>
            <p:cNvPr id="75" name="TextBox 107">
              <a:extLst>
                <a:ext uri="{FF2B5EF4-FFF2-40B4-BE49-F238E27FC236}">
                  <a16:creationId xmlns:a16="http://schemas.microsoft.com/office/drawing/2014/main" id="{6CEF59C1-762B-961A-D52C-09FD6B8CBC77}"/>
                </a:ext>
              </a:extLst>
            </p:cNvPr>
            <p:cNvSpPr txBox="1">
              <a:spLocks noChangeArrowheads="1"/>
            </p:cNvSpPr>
            <p:nvPr/>
          </p:nvSpPr>
          <p:spPr bwMode="auto">
            <a:xfrm>
              <a:off x="8024814" y="1412776"/>
              <a:ext cx="2300287" cy="369888"/>
            </a:xfrm>
            <a:prstGeom prst="rect">
              <a:avLst/>
            </a:prstGeom>
            <a:noFill/>
            <a:ln w="9525">
              <a:noFill/>
              <a:miter lim="800000"/>
              <a:headEnd/>
              <a:tailEnd/>
            </a:ln>
          </p:spPr>
          <p:txBody>
            <a:bodyPr wrap="none">
              <a:spAutoFit/>
            </a:bodyPr>
            <a:lstStyle/>
            <a:p>
              <a:pPr defTabSz="914400" fontAlgn="base">
                <a:spcBef>
                  <a:spcPct val="0"/>
                </a:spcBef>
                <a:spcAft>
                  <a:spcPct val="0"/>
                </a:spcAft>
                <a:defRPr/>
              </a:pPr>
              <a:r>
                <a:rPr lang="de-DE" sz="1800" dirty="0">
                  <a:solidFill>
                    <a:srgbClr val="000096"/>
                  </a:solidFill>
                  <a:latin typeface="Arial"/>
                </a:rPr>
                <a:t>Signal on </a:t>
              </a:r>
              <a:r>
                <a:rPr lang="de-DE" sz="1800" dirty="0" err="1">
                  <a:solidFill>
                    <a:srgbClr val="000096"/>
                  </a:solidFill>
                  <a:latin typeface="Arial"/>
                </a:rPr>
                <a:t>Electrodes</a:t>
              </a:r>
              <a:endParaRPr lang="de-DE" sz="1800" dirty="0">
                <a:solidFill>
                  <a:srgbClr val="000096"/>
                </a:solidFill>
                <a:latin typeface="Arial"/>
              </a:endParaRPr>
            </a:p>
          </p:txBody>
        </p:sp>
        <p:cxnSp>
          <p:nvCxnSpPr>
            <p:cNvPr id="76" name="Straight Connector 75">
              <a:extLst>
                <a:ext uri="{FF2B5EF4-FFF2-40B4-BE49-F238E27FC236}">
                  <a16:creationId xmlns:a16="http://schemas.microsoft.com/office/drawing/2014/main" id="{C69BE2A3-AD53-7445-837D-12DFFBEBF5EE}"/>
                </a:ext>
              </a:extLst>
            </p:cNvPr>
            <p:cNvCxnSpPr/>
            <p:nvPr/>
          </p:nvCxnSpPr>
          <p:spPr bwMode="auto">
            <a:xfrm>
              <a:off x="6528048" y="3717032"/>
              <a:ext cx="1368152" cy="0"/>
            </a:xfrm>
            <a:prstGeom prst="line">
              <a:avLst/>
            </a:prstGeom>
            <a:noFill/>
            <a:ln w="19050" cap="flat" cmpd="sng" algn="ctr">
              <a:solidFill>
                <a:srgbClr val="3366FF"/>
              </a:solidFill>
              <a:prstDash val="dot"/>
              <a:round/>
              <a:headEnd type="none" w="med" len="med"/>
              <a:tailEnd type="none"/>
            </a:ln>
            <a:effectLst/>
          </p:spPr>
        </p:cxnSp>
      </p:grpSp>
    </p:spTree>
    <p:extLst>
      <p:ext uri="{BB962C8B-B14F-4D97-AF65-F5344CB8AC3E}">
        <p14:creationId xmlns:p14="http://schemas.microsoft.com/office/powerpoint/2010/main" val="3610180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7B01-67AE-CC69-D941-AC4C738FDB7A}"/>
              </a:ext>
            </a:extLst>
          </p:cNvPr>
          <p:cNvSpPr>
            <a:spLocks noGrp="1"/>
          </p:cNvSpPr>
          <p:nvPr>
            <p:ph type="title"/>
          </p:nvPr>
        </p:nvSpPr>
        <p:spPr>
          <a:xfrm>
            <a:off x="395427" y="203149"/>
            <a:ext cx="8672373" cy="1107996"/>
          </a:xfrm>
        </p:spPr>
        <p:txBody>
          <a:bodyPr/>
          <a:lstStyle/>
          <a:p>
            <a:r>
              <a:rPr lang="en-US" dirty="0"/>
              <a:t>Diffusion of electrons and ions in gas</a:t>
            </a:r>
          </a:p>
        </p:txBody>
      </p:sp>
      <p:sp>
        <p:nvSpPr>
          <p:cNvPr id="4" name="Footer Placeholder 3">
            <a:extLst>
              <a:ext uri="{FF2B5EF4-FFF2-40B4-BE49-F238E27FC236}">
                <a16:creationId xmlns:a16="http://schemas.microsoft.com/office/drawing/2014/main" id="{1C2546AE-8916-2784-9BD4-34995FD4C155}"/>
              </a:ext>
            </a:extLst>
          </p:cNvPr>
          <p:cNvSpPr>
            <a:spLocks noGrp="1"/>
          </p:cNvSpPr>
          <p:nvPr>
            <p:ph type="ftr" sz="quarter" idx="5"/>
          </p:nvPr>
        </p:nvSpPr>
        <p:spPr>
          <a:xfrm>
            <a:off x="3005137" y="6460127"/>
            <a:ext cx="6181725" cy="356551"/>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98427C7D-15C0-F37D-5A48-F36E111A75F7}"/>
              </a:ext>
            </a:extLst>
          </p:cNvPr>
          <p:cNvSpPr>
            <a:spLocks noGrp="1"/>
          </p:cNvSpPr>
          <p:nvPr>
            <p:ph type="sldNum" sz="quarter" idx="7"/>
          </p:nvPr>
        </p:nvSpPr>
        <p:spPr/>
        <p:txBody>
          <a:bodyPr/>
          <a:lstStyle/>
          <a:p>
            <a:pPr marL="38100">
              <a:lnSpc>
                <a:spcPct val="100000"/>
              </a:lnSpc>
            </a:pPr>
            <a:fld id="{81D60167-4931-47E6-BA6A-407CBD079E47}" type="slidenum">
              <a:rPr lang="en-US" spc="-5" smtClean="0"/>
              <a:t>19</a:t>
            </a:fld>
            <a:endParaRPr lang="en-US" spc="-5" dirty="0"/>
          </a:p>
        </p:txBody>
      </p:sp>
      <p:sp>
        <p:nvSpPr>
          <p:cNvPr id="6" name="TextBox 5">
            <a:extLst>
              <a:ext uri="{FF2B5EF4-FFF2-40B4-BE49-F238E27FC236}">
                <a16:creationId xmlns:a16="http://schemas.microsoft.com/office/drawing/2014/main" id="{C973FEE2-8C38-9A88-C7B7-F9EBCEC03073}"/>
              </a:ext>
            </a:extLst>
          </p:cNvPr>
          <p:cNvSpPr txBox="1"/>
          <p:nvPr/>
        </p:nvSpPr>
        <p:spPr>
          <a:xfrm>
            <a:off x="914400" y="1524000"/>
            <a:ext cx="7180877"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FF0000"/>
                </a:solidFill>
              </a:rPr>
              <a:t>Until now: </a:t>
            </a:r>
            <a:r>
              <a:rPr lang="en-US" sz="2000" dirty="0">
                <a:solidFill>
                  <a:srgbClr val="000096"/>
                </a:solidFill>
              </a:rPr>
              <a:t>creation of electron-ion (hole) pairs by ionizing radiation</a:t>
            </a:r>
            <a:endParaRPr lang="de-DE" sz="2000" dirty="0">
              <a:solidFill>
                <a:srgbClr val="000096"/>
              </a:solidFill>
            </a:endParaRPr>
          </a:p>
        </p:txBody>
      </p:sp>
      <p:sp>
        <p:nvSpPr>
          <p:cNvPr id="7" name="TextBox 6">
            <a:extLst>
              <a:ext uri="{FF2B5EF4-FFF2-40B4-BE49-F238E27FC236}">
                <a16:creationId xmlns:a16="http://schemas.microsoft.com/office/drawing/2014/main" id="{C64D1C3D-4138-5B50-9F1B-B9FF2A234390}"/>
              </a:ext>
            </a:extLst>
          </p:cNvPr>
          <p:cNvSpPr txBox="1"/>
          <p:nvPr/>
        </p:nvSpPr>
        <p:spPr>
          <a:xfrm>
            <a:off x="914401" y="2100064"/>
            <a:ext cx="6611746" cy="1554272"/>
          </a:xfrm>
          <a:prstGeom prst="rect">
            <a:avLst/>
          </a:prstGeom>
          <a:noFill/>
        </p:spPr>
        <p:txBody>
          <a:bodyPr wrap="none" rtlCol="0">
            <a:spAutoFit/>
          </a:bodyPr>
          <a:lstStyle/>
          <a:p>
            <a:pPr defTabSz="914400" fontAlgn="base">
              <a:spcBef>
                <a:spcPts val="600"/>
              </a:spcBef>
              <a:spcAft>
                <a:spcPct val="0"/>
              </a:spcAft>
            </a:pPr>
            <a:r>
              <a:rPr lang="en-US" sz="2000" dirty="0">
                <a:solidFill>
                  <a:srgbClr val="FF0000"/>
                </a:solidFill>
              </a:rPr>
              <a:t>Now:</a:t>
            </a:r>
            <a:r>
              <a:rPr lang="en-US" sz="2000" dirty="0">
                <a:solidFill>
                  <a:srgbClr val="000096"/>
                </a:solidFill>
              </a:rPr>
              <a:t> transport of electrons and ions (holes) to the electrodes</a:t>
            </a:r>
          </a:p>
          <a:p>
            <a:pPr marL="457200" lvl="1" defTabSz="914400" fontAlgn="base">
              <a:spcBef>
                <a:spcPts val="600"/>
              </a:spcBef>
              <a:spcAft>
                <a:spcPct val="0"/>
              </a:spcAft>
              <a:buFont typeface="Arial" pitchFamily="34" charset="0"/>
              <a:buChar char="•"/>
            </a:pPr>
            <a:r>
              <a:rPr lang="en-US" sz="2000" dirty="0">
                <a:solidFill>
                  <a:srgbClr val="000096"/>
                </a:solidFill>
              </a:rPr>
              <a:t> diffusion</a:t>
            </a:r>
          </a:p>
          <a:p>
            <a:pPr marL="457200" lvl="1" defTabSz="914400" fontAlgn="base">
              <a:spcBef>
                <a:spcPts val="600"/>
              </a:spcBef>
              <a:spcAft>
                <a:spcPct val="0"/>
              </a:spcAft>
              <a:buFont typeface="Arial" pitchFamily="34" charset="0"/>
              <a:buChar char="•"/>
            </a:pPr>
            <a:r>
              <a:rPr lang="en-US" sz="2000" dirty="0">
                <a:solidFill>
                  <a:srgbClr val="000096"/>
                </a:solidFill>
              </a:rPr>
              <a:t> drift in electric (and magnetic) fields</a:t>
            </a:r>
          </a:p>
          <a:p>
            <a:pPr marL="457200" lvl="1" defTabSz="914400" fontAlgn="base">
              <a:spcBef>
                <a:spcPts val="600"/>
              </a:spcBef>
              <a:spcAft>
                <a:spcPct val="0"/>
              </a:spcAft>
              <a:buFont typeface="Arial" pitchFamily="34" charset="0"/>
              <a:buChar char="•"/>
            </a:pPr>
            <a:r>
              <a:rPr lang="en-US" sz="2000" dirty="0">
                <a:solidFill>
                  <a:srgbClr val="000096"/>
                </a:solidFill>
              </a:rPr>
              <a:t> loss of charges</a:t>
            </a:r>
          </a:p>
        </p:txBody>
      </p:sp>
      <p:sp>
        <p:nvSpPr>
          <p:cNvPr id="8" name="TextBox 7">
            <a:extLst>
              <a:ext uri="{FF2B5EF4-FFF2-40B4-BE49-F238E27FC236}">
                <a16:creationId xmlns:a16="http://schemas.microsoft.com/office/drawing/2014/main" id="{567D64B6-C2B7-7DE9-2739-2E2C0A128155}"/>
              </a:ext>
            </a:extLst>
          </p:cNvPr>
          <p:cNvSpPr txBox="1"/>
          <p:nvPr/>
        </p:nvSpPr>
        <p:spPr>
          <a:xfrm>
            <a:off x="914401" y="3954850"/>
            <a:ext cx="4606389" cy="1169551"/>
          </a:xfrm>
          <a:prstGeom prst="rect">
            <a:avLst/>
          </a:prstGeom>
          <a:noFill/>
        </p:spPr>
        <p:txBody>
          <a:bodyPr wrap="none" rtlCol="0">
            <a:spAutoFit/>
          </a:bodyPr>
          <a:lstStyle/>
          <a:p>
            <a:pPr marL="0" lvl="1" defTabSz="914400" fontAlgn="base">
              <a:spcBef>
                <a:spcPts val="600"/>
              </a:spcBef>
              <a:spcAft>
                <a:spcPct val="0"/>
              </a:spcAft>
            </a:pPr>
            <a:r>
              <a:rPr lang="en-US" sz="2000" dirty="0">
                <a:solidFill>
                  <a:srgbClr val="FF0000"/>
                </a:solidFill>
                <a:sym typeface="Wingdings 3"/>
              </a:rPr>
              <a:t> crucial influence on detector properties</a:t>
            </a:r>
            <a:endParaRPr lang="de-DE" sz="2000" dirty="0">
              <a:solidFill>
                <a:srgbClr val="FF0000"/>
              </a:solidFill>
            </a:endParaRPr>
          </a:p>
          <a:p>
            <a:pPr marL="457200" lvl="1" defTabSz="914400" fontAlgn="base">
              <a:spcBef>
                <a:spcPts val="600"/>
              </a:spcBef>
              <a:spcAft>
                <a:spcPct val="0"/>
              </a:spcAft>
              <a:buFont typeface="Arial" pitchFamily="34" charset="0"/>
              <a:buChar char="•"/>
            </a:pPr>
            <a:r>
              <a:rPr lang="en-US" sz="2000" dirty="0">
                <a:solidFill>
                  <a:srgbClr val="000096"/>
                </a:solidFill>
              </a:rPr>
              <a:t> precision of measurement</a:t>
            </a:r>
          </a:p>
          <a:p>
            <a:pPr marL="457200" lvl="1" defTabSz="914400" fontAlgn="base">
              <a:spcBef>
                <a:spcPts val="600"/>
              </a:spcBef>
              <a:spcAft>
                <a:spcPct val="0"/>
              </a:spcAft>
              <a:buFont typeface="Arial" pitchFamily="34" charset="0"/>
              <a:buChar char="•"/>
            </a:pPr>
            <a:r>
              <a:rPr lang="en-US" sz="2000" dirty="0">
                <a:solidFill>
                  <a:srgbClr val="000096"/>
                </a:solidFill>
              </a:rPr>
              <a:t> shape of electric signal</a:t>
            </a:r>
            <a:endParaRPr lang="de-DE" sz="2000" dirty="0">
              <a:solidFill>
                <a:srgbClr val="000096"/>
              </a:solidFill>
            </a:endParaRPr>
          </a:p>
        </p:txBody>
      </p:sp>
    </p:spTree>
    <p:extLst>
      <p:ext uri="{BB962C8B-B14F-4D97-AF65-F5344CB8AC3E}">
        <p14:creationId xmlns:p14="http://schemas.microsoft.com/office/powerpoint/2010/main" val="7333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5A5A0-C999-395E-62C3-9A6C24046FA3}"/>
              </a:ext>
            </a:extLst>
          </p:cNvPr>
          <p:cNvSpPr>
            <a:spLocks noGrp="1"/>
          </p:cNvSpPr>
          <p:nvPr>
            <p:ph type="title"/>
          </p:nvPr>
        </p:nvSpPr>
        <p:spPr>
          <a:xfrm>
            <a:off x="395427" y="203149"/>
            <a:ext cx="7757973" cy="1107996"/>
          </a:xfrm>
        </p:spPr>
        <p:txBody>
          <a:bodyPr/>
          <a:lstStyle/>
          <a:p>
            <a:r>
              <a:rPr lang="it" sz="3600" dirty="0"/>
              <a:t>Lecture #1: Gas detector physics</a:t>
            </a:r>
            <a:endParaRPr lang="en-US" dirty="0"/>
          </a:p>
        </p:txBody>
      </p:sp>
      <p:sp>
        <p:nvSpPr>
          <p:cNvPr id="3" name="Text Placeholder 2">
            <a:extLst>
              <a:ext uri="{FF2B5EF4-FFF2-40B4-BE49-F238E27FC236}">
                <a16:creationId xmlns:a16="http://schemas.microsoft.com/office/drawing/2014/main" id="{11F682DD-6C4A-A344-3710-CCEA8C6A0CF1}"/>
              </a:ext>
            </a:extLst>
          </p:cNvPr>
          <p:cNvSpPr>
            <a:spLocks noGrp="1"/>
          </p:cNvSpPr>
          <p:nvPr>
            <p:ph type="body" idx="1"/>
          </p:nvPr>
        </p:nvSpPr>
        <p:spPr>
          <a:xfrm>
            <a:off x="399999" y="1143000"/>
            <a:ext cx="11392001" cy="5447645"/>
          </a:xfrm>
        </p:spPr>
        <p:txBody>
          <a:bodyPr/>
          <a:lstStyle/>
          <a:p>
            <a:pPr marL="577850" marR="0" lvl="0" indent="-260350" algn="l" rtl="0">
              <a:lnSpc>
                <a:spcPct val="100000"/>
              </a:lnSpc>
              <a:spcBef>
                <a:spcPts val="0"/>
              </a:spcBef>
              <a:spcAft>
                <a:spcPts val="0"/>
              </a:spcAft>
              <a:buClr>
                <a:srgbClr val="1155CC"/>
              </a:buClr>
              <a:buSzPts val="1700"/>
              <a:buFont typeface="Arial"/>
              <a:buChar char="●"/>
            </a:pPr>
            <a:r>
              <a:rPr lang="en-US" sz="2400" b="0" i="0" u="none" strike="noStrike" cap="none" dirty="0">
                <a:solidFill>
                  <a:srgbClr val="00329E"/>
                </a:solidFill>
                <a:latin typeface="Arial"/>
                <a:ea typeface="Arial"/>
                <a:cs typeface="Arial"/>
                <a:sym typeface="Arial"/>
              </a:rPr>
              <a:t>Warm up</a:t>
            </a:r>
          </a:p>
          <a:p>
            <a:pPr marL="577850" marR="0" lvl="0" indent="-260350" algn="l" rtl="0">
              <a:lnSpc>
                <a:spcPct val="100000"/>
              </a:lnSpc>
              <a:spcBef>
                <a:spcPts val="0"/>
              </a:spcBef>
              <a:spcAft>
                <a:spcPts val="0"/>
              </a:spcAft>
              <a:buClr>
                <a:srgbClr val="1155CC"/>
              </a:buClr>
              <a:buSzPts val="1700"/>
              <a:buFont typeface="Arial"/>
              <a:buChar char="●"/>
            </a:pPr>
            <a:r>
              <a:rPr lang="en-US" sz="2400" dirty="0">
                <a:solidFill>
                  <a:srgbClr val="00329E"/>
                </a:solidFill>
                <a:latin typeface="Arial"/>
                <a:ea typeface="Arial"/>
                <a:cs typeface="Arial"/>
                <a:sym typeface="Arial"/>
              </a:rPr>
              <a:t>Interaction of particles with matter</a:t>
            </a:r>
            <a:endParaRPr lang="en-US" sz="2400" b="0" i="0" u="none" strike="noStrike" cap="none" dirty="0">
              <a:solidFill>
                <a:srgbClr val="00329E"/>
              </a:solidFill>
              <a:latin typeface="Arial"/>
              <a:ea typeface="Arial"/>
              <a:cs typeface="Arial"/>
              <a:sym typeface="Arial"/>
            </a:endParaRPr>
          </a:p>
          <a:p>
            <a:pPr marL="577850" marR="0" lvl="0" indent="-260350" algn="l" rtl="0">
              <a:lnSpc>
                <a:spcPct val="100000"/>
              </a:lnSpc>
              <a:spcBef>
                <a:spcPts val="0"/>
              </a:spcBef>
              <a:spcAft>
                <a:spcPts val="0"/>
              </a:spcAft>
              <a:buClr>
                <a:srgbClr val="1155CC"/>
              </a:buClr>
              <a:buSzPts val="1700"/>
              <a:buFont typeface="Arial"/>
              <a:buChar char="●"/>
            </a:pPr>
            <a:r>
              <a:rPr lang="en-US" sz="2400" b="0" i="0" u="none" strike="noStrike" cap="none" dirty="0">
                <a:solidFill>
                  <a:srgbClr val="00329E"/>
                </a:solidFill>
                <a:latin typeface="Arial"/>
                <a:ea typeface="Arial"/>
                <a:cs typeface="Arial"/>
                <a:sym typeface="Arial"/>
              </a:rPr>
              <a:t>Ionization</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Primary &amp; Secondary Ionization</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Statistics of ion-electron pair production</a:t>
            </a:r>
          </a:p>
          <a:p>
            <a:pPr marL="577850" marR="0" lvl="0" indent="-260350" algn="l" rtl="0">
              <a:lnSpc>
                <a:spcPct val="100000"/>
              </a:lnSpc>
              <a:spcBef>
                <a:spcPts val="0"/>
              </a:spcBef>
              <a:spcAft>
                <a:spcPts val="0"/>
              </a:spcAft>
              <a:buClr>
                <a:srgbClr val="1155CC"/>
              </a:buClr>
              <a:buSzPts val="1700"/>
              <a:buFont typeface="Arial"/>
              <a:buChar char="●"/>
            </a:pPr>
            <a:r>
              <a:rPr lang="en-US" sz="2400" dirty="0">
                <a:solidFill>
                  <a:srgbClr val="00329E"/>
                </a:solidFill>
                <a:latin typeface="Arial"/>
                <a:cs typeface="Arial"/>
                <a:sym typeface="Arial"/>
              </a:rPr>
              <a:t>Transport of charges in gases</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Diffusion and Recombination</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Drift of electrons and drift velocity</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Effects of Magnet fields  </a:t>
            </a:r>
          </a:p>
          <a:p>
            <a:pPr marL="577850" indent="-260350" algn="l" rtl="0">
              <a:buClr>
                <a:srgbClr val="1155CC"/>
              </a:buClr>
              <a:buSzPts val="1700"/>
              <a:buFont typeface="Arial"/>
              <a:buChar char="●"/>
            </a:pPr>
            <a:r>
              <a:rPr lang="en-US" sz="2400" dirty="0">
                <a:solidFill>
                  <a:srgbClr val="00329E"/>
                </a:solidFill>
                <a:latin typeface="Arial"/>
                <a:cs typeface="Arial"/>
                <a:sym typeface="Arial"/>
              </a:rPr>
              <a:t>Signal development in gas detectors</a:t>
            </a:r>
          </a:p>
          <a:p>
            <a:pPr marL="577850" marR="0" lvl="0" indent="-260350" algn="l" rtl="0">
              <a:lnSpc>
                <a:spcPct val="100000"/>
              </a:lnSpc>
              <a:spcBef>
                <a:spcPts val="0"/>
              </a:spcBef>
              <a:spcAft>
                <a:spcPts val="0"/>
              </a:spcAft>
              <a:buClr>
                <a:srgbClr val="1155CC"/>
              </a:buClr>
              <a:buSzPts val="1700"/>
              <a:buFont typeface="Arial"/>
              <a:buChar char="●"/>
            </a:pPr>
            <a:r>
              <a:rPr lang="en-US" sz="2400" dirty="0">
                <a:solidFill>
                  <a:srgbClr val="00329E"/>
                </a:solidFill>
                <a:latin typeface="Arial"/>
                <a:cs typeface="Arial"/>
                <a:sym typeface="Arial"/>
              </a:rPr>
              <a:t>Avalanche multiplication of charge</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Proportional mode</a:t>
            </a:r>
          </a:p>
          <a:p>
            <a:pPr marL="1035050" lvl="1" indent="-260350" algn="l" rtl="0">
              <a:buClr>
                <a:srgbClr val="1155CC"/>
              </a:buClr>
              <a:buSzPts val="1700"/>
              <a:buFont typeface="Arial"/>
              <a:buChar char="●"/>
            </a:pPr>
            <a:r>
              <a:rPr lang="en-US" sz="2400" dirty="0">
                <a:solidFill>
                  <a:srgbClr val="00329E"/>
                </a:solidFill>
                <a:latin typeface="Arial"/>
                <a:cs typeface="Arial"/>
                <a:sym typeface="Arial"/>
              </a:rPr>
              <a:t> … Beyond proportional mode</a:t>
            </a:r>
          </a:p>
          <a:p>
            <a:pPr marL="577850" marR="0" lvl="0" indent="-260350" algn="l" rtl="0">
              <a:lnSpc>
                <a:spcPct val="100000"/>
              </a:lnSpc>
              <a:spcBef>
                <a:spcPts val="0"/>
              </a:spcBef>
              <a:spcAft>
                <a:spcPts val="0"/>
              </a:spcAft>
              <a:buClr>
                <a:srgbClr val="1155CC"/>
              </a:buClr>
              <a:buSzPts val="1700"/>
              <a:buFont typeface="Arial"/>
              <a:buChar char="●"/>
            </a:pPr>
            <a:endParaRPr lang="en-US" sz="2400" dirty="0">
              <a:solidFill>
                <a:schemeClr val="dk1"/>
              </a:solidFill>
            </a:endParaRPr>
          </a:p>
          <a:p>
            <a:endParaRPr lang="en-US" dirty="0"/>
          </a:p>
        </p:txBody>
      </p:sp>
      <p:sp>
        <p:nvSpPr>
          <p:cNvPr id="5" name="Footer Placeholder 4">
            <a:extLst>
              <a:ext uri="{FF2B5EF4-FFF2-40B4-BE49-F238E27FC236}">
                <a16:creationId xmlns:a16="http://schemas.microsoft.com/office/drawing/2014/main" id="{C3C13667-A585-74D5-7C14-BD2B98319777}"/>
              </a:ext>
            </a:extLst>
          </p:cNvPr>
          <p:cNvSpPr>
            <a:spLocks noGrp="1"/>
          </p:cNvSpPr>
          <p:nvPr>
            <p:ph type="ftr" sz="quarter" idx="5"/>
          </p:nvPr>
        </p:nvSpPr>
        <p:spPr>
          <a:xfrm>
            <a:off x="3005136" y="6483318"/>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6" name="Slide Number Placeholder 5">
            <a:extLst>
              <a:ext uri="{FF2B5EF4-FFF2-40B4-BE49-F238E27FC236}">
                <a16:creationId xmlns:a16="http://schemas.microsoft.com/office/drawing/2014/main" id="{7BB40DA8-35E5-4077-DC18-5C952F91D1B1}"/>
              </a:ext>
            </a:extLst>
          </p:cNvPr>
          <p:cNvSpPr>
            <a:spLocks noGrp="1"/>
          </p:cNvSpPr>
          <p:nvPr>
            <p:ph type="sldNum" sz="quarter" idx="7"/>
          </p:nvPr>
        </p:nvSpPr>
        <p:spPr/>
        <p:txBody>
          <a:bodyPr/>
          <a:lstStyle/>
          <a:p>
            <a:pPr marL="38100">
              <a:lnSpc>
                <a:spcPct val="100000"/>
              </a:lnSpc>
            </a:pPr>
            <a:fld id="{81D60167-4931-47E6-BA6A-407CBD079E47}" type="slidenum">
              <a:rPr lang="en-US" spc="-5" smtClean="0"/>
              <a:t>2</a:t>
            </a:fld>
            <a:endParaRPr lang="en-US" spc="-5" dirty="0"/>
          </a:p>
        </p:txBody>
      </p:sp>
    </p:spTree>
    <p:extLst>
      <p:ext uri="{BB962C8B-B14F-4D97-AF65-F5344CB8AC3E}">
        <p14:creationId xmlns:p14="http://schemas.microsoft.com/office/powerpoint/2010/main" val="67316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A7AF-838F-04B6-5339-1BBA4CE9001B}"/>
              </a:ext>
            </a:extLst>
          </p:cNvPr>
          <p:cNvSpPr>
            <a:spLocks noGrp="1"/>
          </p:cNvSpPr>
          <p:nvPr>
            <p:ph type="title"/>
          </p:nvPr>
        </p:nvSpPr>
        <p:spPr>
          <a:xfrm>
            <a:off x="395427" y="203149"/>
            <a:ext cx="9891573" cy="711251"/>
          </a:xfrm>
        </p:spPr>
        <p:txBody>
          <a:bodyPr/>
          <a:lstStyle/>
          <a:p>
            <a:r>
              <a:rPr lang="en-US" dirty="0"/>
              <a:t>Diffusion of electrons and ions in gas</a:t>
            </a:r>
          </a:p>
        </p:txBody>
      </p:sp>
      <p:sp>
        <p:nvSpPr>
          <p:cNvPr id="4" name="Footer Placeholder 3">
            <a:extLst>
              <a:ext uri="{FF2B5EF4-FFF2-40B4-BE49-F238E27FC236}">
                <a16:creationId xmlns:a16="http://schemas.microsoft.com/office/drawing/2014/main" id="{B0E036DE-DD84-6CE5-BE78-00C8CDFEFA77}"/>
              </a:ext>
            </a:extLst>
          </p:cNvPr>
          <p:cNvSpPr>
            <a:spLocks noGrp="1"/>
          </p:cNvSpPr>
          <p:nvPr>
            <p:ph type="ftr" sz="quarter" idx="5"/>
          </p:nvPr>
        </p:nvSpPr>
        <p:spPr>
          <a:xfrm>
            <a:off x="2962275" y="6430972"/>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A165229-0894-76FD-25A2-E98B39CECAAD}"/>
              </a:ext>
            </a:extLst>
          </p:cNvPr>
          <p:cNvSpPr>
            <a:spLocks noGrp="1"/>
          </p:cNvSpPr>
          <p:nvPr>
            <p:ph type="sldNum" sz="quarter" idx="7"/>
          </p:nvPr>
        </p:nvSpPr>
        <p:spPr/>
        <p:txBody>
          <a:bodyPr/>
          <a:lstStyle/>
          <a:p>
            <a:pPr marL="38100">
              <a:lnSpc>
                <a:spcPct val="100000"/>
              </a:lnSpc>
            </a:pPr>
            <a:fld id="{81D60167-4931-47E6-BA6A-407CBD079E47}" type="slidenum">
              <a:rPr lang="en-US" spc="-5" smtClean="0"/>
              <a:t>20</a:t>
            </a:fld>
            <a:endParaRPr lang="en-US" spc="-5" dirty="0"/>
          </a:p>
        </p:txBody>
      </p:sp>
      <p:sp>
        <p:nvSpPr>
          <p:cNvPr id="6" name="CasellaDiTesto 6">
            <a:extLst>
              <a:ext uri="{FF2B5EF4-FFF2-40B4-BE49-F238E27FC236}">
                <a16:creationId xmlns:a16="http://schemas.microsoft.com/office/drawing/2014/main" id="{38A5292D-BBB5-9221-6F6C-0E801A52AF07}"/>
              </a:ext>
            </a:extLst>
          </p:cNvPr>
          <p:cNvSpPr txBox="1"/>
          <p:nvPr/>
        </p:nvSpPr>
        <p:spPr>
          <a:xfrm>
            <a:off x="107504" y="1268760"/>
            <a:ext cx="10941496" cy="3416320"/>
          </a:xfrm>
          <a:prstGeom prst="rect">
            <a:avLst/>
          </a:prstGeom>
          <a:noFill/>
        </p:spPr>
        <p:txBody>
          <a:bodyPr wrap="square" rtlCol="0">
            <a:spAutoFit/>
          </a:bodyPr>
          <a:lstStyle/>
          <a:p>
            <a:r>
              <a:rPr lang="en-GB" sz="2400" dirty="0">
                <a:solidFill>
                  <a:srgbClr val="00329E"/>
                </a:solidFill>
              </a:rPr>
              <a:t>After ionization, electrons and ions quickly lose their energy due to collisions with the gas molecules</a:t>
            </a:r>
            <a:r>
              <a:rPr lang="it-IT" sz="2400" dirty="0">
                <a:solidFill>
                  <a:srgbClr val="00329E"/>
                </a:solidFill>
              </a:rPr>
              <a:t> </a:t>
            </a:r>
            <a:r>
              <a:rPr lang="it-IT" sz="2400" dirty="0">
                <a:solidFill>
                  <a:prstClr val="black"/>
                </a:solidFill>
                <a:sym typeface="Wingdings" pitchFamily="2" charset="2"/>
              </a:rPr>
              <a:t> </a:t>
            </a:r>
            <a:r>
              <a:rPr lang="en-GB" sz="2400" dirty="0">
                <a:solidFill>
                  <a:srgbClr val="FF0000"/>
                </a:solidFill>
                <a:sym typeface="Wingdings" pitchFamily="2" charset="2"/>
              </a:rPr>
              <a:t>thermalize</a:t>
            </a:r>
            <a:endParaRPr lang="en-GB" sz="2400" dirty="0">
              <a:solidFill>
                <a:srgbClr val="FF0000"/>
              </a:solidFill>
            </a:endParaRPr>
          </a:p>
          <a:p>
            <a:pPr>
              <a:buFontTx/>
              <a:buChar char="-"/>
            </a:pPr>
            <a:r>
              <a:rPr lang="en-GB" sz="2400" dirty="0">
                <a:solidFill>
                  <a:srgbClr val="00329E"/>
                </a:solidFill>
              </a:rPr>
              <a:t>Electrons and ions energy (and velocity) distribution are well described by a Maxwell distribution</a:t>
            </a:r>
          </a:p>
          <a:p>
            <a:endParaRPr lang="en-GB" sz="2400" dirty="0">
              <a:solidFill>
                <a:srgbClr val="00329E"/>
              </a:solidFill>
            </a:endParaRPr>
          </a:p>
          <a:p>
            <a:endParaRPr lang="en-GB" sz="2400" dirty="0">
              <a:solidFill>
                <a:srgbClr val="00329E"/>
              </a:solidFill>
            </a:endParaRPr>
          </a:p>
          <a:p>
            <a:pPr>
              <a:buFontTx/>
              <a:buChar char="-"/>
            </a:pPr>
            <a:r>
              <a:rPr lang="en-GB" sz="2400" dirty="0">
                <a:solidFill>
                  <a:srgbClr val="00329E"/>
                </a:solidFill>
              </a:rPr>
              <a:t>Mean velocity according to Maxwell distribution: </a:t>
            </a:r>
          </a:p>
          <a:p>
            <a:pPr>
              <a:buFontTx/>
              <a:buChar char="-"/>
            </a:pPr>
            <a:endParaRPr lang="en-GB" sz="2400" dirty="0">
              <a:solidFill>
                <a:srgbClr val="00329E"/>
              </a:solidFill>
            </a:endParaRPr>
          </a:p>
          <a:p>
            <a:pPr>
              <a:buFontTx/>
              <a:buChar char="-"/>
            </a:pPr>
            <a:r>
              <a:rPr lang="en-GB" sz="2400" dirty="0">
                <a:solidFill>
                  <a:srgbClr val="00329E"/>
                </a:solidFill>
              </a:rPr>
              <a:t>Their average kinetic energy at room temperature </a:t>
            </a:r>
            <a:r>
              <a:rPr lang="en-GB" sz="2000" dirty="0">
                <a:solidFill>
                  <a:srgbClr val="00329E"/>
                </a:solidFill>
              </a:rPr>
              <a:t>is E ≈ 3/2 </a:t>
            </a:r>
            <a:r>
              <a:rPr lang="en-GB" sz="2000" dirty="0" err="1">
                <a:solidFill>
                  <a:srgbClr val="00329E"/>
                </a:solidFill>
              </a:rPr>
              <a:t>kT</a:t>
            </a:r>
            <a:r>
              <a:rPr lang="en-GB" sz="2000" dirty="0">
                <a:solidFill>
                  <a:srgbClr val="00329E"/>
                </a:solidFill>
              </a:rPr>
              <a:t> ≈ 26 </a:t>
            </a:r>
            <a:r>
              <a:rPr lang="en-GB" sz="2000" dirty="0" err="1">
                <a:solidFill>
                  <a:srgbClr val="00329E"/>
                </a:solidFill>
              </a:rPr>
              <a:t>meV</a:t>
            </a:r>
            <a:r>
              <a:rPr lang="en-GB" sz="2000" dirty="0">
                <a:solidFill>
                  <a:srgbClr val="00329E"/>
                </a:solidFill>
              </a:rPr>
              <a:t> </a:t>
            </a:r>
          </a:p>
        </p:txBody>
      </p:sp>
      <p:sp>
        <p:nvSpPr>
          <p:cNvPr id="7" name="Rectangle 3">
            <a:extLst>
              <a:ext uri="{FF2B5EF4-FFF2-40B4-BE49-F238E27FC236}">
                <a16:creationId xmlns:a16="http://schemas.microsoft.com/office/drawing/2014/main" id="{4436FEC5-70EA-05D4-8E06-52E9116B9230}"/>
              </a:ext>
            </a:extLst>
          </p:cNvPr>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solidFill>
                <a:prstClr val="black"/>
              </a:solidFill>
              <a:latin typeface="Arial" pitchFamily="34" charset="0"/>
              <a:cs typeface="Arial" pitchFamily="34" charset="0"/>
            </a:endParaRPr>
          </a:p>
        </p:txBody>
      </p:sp>
      <p:pic>
        <p:nvPicPr>
          <p:cNvPr id="9" name="Picture 1">
            <a:extLst>
              <a:ext uri="{FF2B5EF4-FFF2-40B4-BE49-F238E27FC236}">
                <a16:creationId xmlns:a16="http://schemas.microsoft.com/office/drawing/2014/main" id="{B73E0456-BD01-626A-9505-21D6E883B2C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987824" y="2492896"/>
            <a:ext cx="2190750" cy="590550"/>
          </a:xfrm>
          <a:prstGeom prst="rect">
            <a:avLst/>
          </a:prstGeom>
          <a:noFill/>
        </p:spPr>
      </p:pic>
      <p:pic>
        <p:nvPicPr>
          <p:cNvPr id="10" name="Picture 2">
            <a:extLst>
              <a:ext uri="{FF2B5EF4-FFF2-40B4-BE49-F238E27FC236}">
                <a16:creationId xmlns:a16="http://schemas.microsoft.com/office/drawing/2014/main" id="{9C3F5F2A-C20C-C2F5-55DA-30EBF518D3F2}"/>
              </a:ext>
            </a:extLst>
          </p:cNvPr>
          <p:cNvPicPr>
            <a:picLocks noChangeAspect="1" noChangeArrowheads="1"/>
          </p:cNvPicPr>
          <p:nvPr/>
        </p:nvPicPr>
        <p:blipFill>
          <a:blip r:embed="rId3" cstate="print"/>
          <a:srcRect/>
          <a:stretch>
            <a:fillRect/>
          </a:stretch>
        </p:blipFill>
        <p:spPr bwMode="auto">
          <a:xfrm>
            <a:off x="6781800" y="3276600"/>
            <a:ext cx="2819400" cy="942975"/>
          </a:xfrm>
          <a:prstGeom prst="rect">
            <a:avLst/>
          </a:prstGeom>
          <a:noFill/>
          <a:ln w="9525">
            <a:noFill/>
            <a:miter lim="800000"/>
            <a:headEnd/>
            <a:tailEnd/>
          </a:ln>
        </p:spPr>
      </p:pic>
    </p:spTree>
    <p:extLst>
      <p:ext uri="{BB962C8B-B14F-4D97-AF65-F5344CB8AC3E}">
        <p14:creationId xmlns:p14="http://schemas.microsoft.com/office/powerpoint/2010/main" val="2569306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7B01-67AE-CC69-D941-AC4C738FDB7A}"/>
              </a:ext>
            </a:extLst>
          </p:cNvPr>
          <p:cNvSpPr>
            <a:spLocks noGrp="1"/>
          </p:cNvSpPr>
          <p:nvPr>
            <p:ph type="title"/>
          </p:nvPr>
        </p:nvSpPr>
        <p:spPr>
          <a:xfrm>
            <a:off x="395427" y="203149"/>
            <a:ext cx="8672373" cy="666938"/>
          </a:xfrm>
        </p:spPr>
        <p:txBody>
          <a:bodyPr/>
          <a:lstStyle/>
          <a:p>
            <a:r>
              <a:rPr lang="en-US" dirty="0"/>
              <a:t>Diffusion of electrons and ions in gas</a:t>
            </a:r>
          </a:p>
        </p:txBody>
      </p:sp>
      <p:sp>
        <p:nvSpPr>
          <p:cNvPr id="4" name="Footer Placeholder 3">
            <a:extLst>
              <a:ext uri="{FF2B5EF4-FFF2-40B4-BE49-F238E27FC236}">
                <a16:creationId xmlns:a16="http://schemas.microsoft.com/office/drawing/2014/main" id="{1C2546AE-8916-2784-9BD4-34995FD4C155}"/>
              </a:ext>
            </a:extLst>
          </p:cNvPr>
          <p:cNvSpPr>
            <a:spLocks noGrp="1"/>
          </p:cNvSpPr>
          <p:nvPr>
            <p:ph type="ftr" sz="quarter" idx="5"/>
          </p:nvPr>
        </p:nvSpPr>
        <p:spPr>
          <a:xfrm>
            <a:off x="2967545" y="6478905"/>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98427C7D-15C0-F37D-5A48-F36E111A75F7}"/>
              </a:ext>
            </a:extLst>
          </p:cNvPr>
          <p:cNvSpPr>
            <a:spLocks noGrp="1"/>
          </p:cNvSpPr>
          <p:nvPr>
            <p:ph type="sldNum" sz="quarter" idx="7"/>
          </p:nvPr>
        </p:nvSpPr>
        <p:spPr/>
        <p:txBody>
          <a:bodyPr/>
          <a:lstStyle/>
          <a:p>
            <a:pPr marL="38100">
              <a:lnSpc>
                <a:spcPct val="100000"/>
              </a:lnSpc>
            </a:pPr>
            <a:fld id="{81D60167-4931-47E6-BA6A-407CBD079E47}" type="slidenum">
              <a:rPr lang="en-US" spc="-5" smtClean="0"/>
              <a:t>21</a:t>
            </a:fld>
            <a:endParaRPr lang="en-US" spc="-5" dirty="0"/>
          </a:p>
        </p:txBody>
      </p:sp>
      <p:pic>
        <p:nvPicPr>
          <p:cNvPr id="3" name="Picture 2">
            <a:extLst>
              <a:ext uri="{FF2B5EF4-FFF2-40B4-BE49-F238E27FC236}">
                <a16:creationId xmlns:a16="http://schemas.microsoft.com/office/drawing/2014/main" id="{64D7A24F-9C61-44B4-0A3E-A79C4432F497}"/>
              </a:ext>
            </a:extLst>
          </p:cNvPr>
          <p:cNvPicPr>
            <a:picLocks noChangeAspect="1" noChangeArrowheads="1"/>
          </p:cNvPicPr>
          <p:nvPr/>
        </p:nvPicPr>
        <p:blipFill>
          <a:blip r:embed="rId3" cstate="print"/>
          <a:srcRect/>
          <a:stretch>
            <a:fillRect/>
          </a:stretch>
        </p:blipFill>
        <p:spPr bwMode="auto">
          <a:xfrm>
            <a:off x="7544371" y="2727680"/>
            <a:ext cx="4386089" cy="2099961"/>
          </a:xfrm>
          <a:prstGeom prst="rect">
            <a:avLst/>
          </a:prstGeom>
          <a:noFill/>
          <a:ln w="9525">
            <a:noFill/>
            <a:miter lim="800000"/>
            <a:headEnd/>
            <a:tailEnd/>
          </a:ln>
        </p:spPr>
      </p:pic>
      <p:sp>
        <p:nvSpPr>
          <p:cNvPr id="9" name="CasellaDiTesto 14">
            <a:extLst>
              <a:ext uri="{FF2B5EF4-FFF2-40B4-BE49-F238E27FC236}">
                <a16:creationId xmlns:a16="http://schemas.microsoft.com/office/drawing/2014/main" id="{3998B27A-4A5C-526B-D928-532C4E29AF76}"/>
              </a:ext>
            </a:extLst>
          </p:cNvPr>
          <p:cNvSpPr txBox="1"/>
          <p:nvPr/>
        </p:nvSpPr>
        <p:spPr>
          <a:xfrm>
            <a:off x="130773" y="1267437"/>
            <a:ext cx="5050827" cy="1323439"/>
          </a:xfrm>
          <a:prstGeom prst="rect">
            <a:avLst/>
          </a:prstGeom>
          <a:noFill/>
        </p:spPr>
        <p:txBody>
          <a:bodyPr wrap="square" rtlCol="0">
            <a:spAutoFit/>
          </a:bodyPr>
          <a:lstStyle/>
          <a:p>
            <a:r>
              <a:rPr lang="en-GB" sz="2000" dirty="0">
                <a:solidFill>
                  <a:srgbClr val="000096"/>
                </a:solidFill>
              </a:rPr>
              <a:t>Diffusion processes in gases are well described by the kinetic theory of gases. After a time t from ionization, electrons (ions) density is well described by a Gaussian distribution:</a:t>
            </a:r>
          </a:p>
        </p:txBody>
      </p:sp>
      <p:sp>
        <p:nvSpPr>
          <p:cNvPr id="10" name="CasellaDiTesto 16">
            <a:extLst>
              <a:ext uri="{FF2B5EF4-FFF2-40B4-BE49-F238E27FC236}">
                <a16:creationId xmlns:a16="http://schemas.microsoft.com/office/drawing/2014/main" id="{032A0A2F-3845-114D-4EFB-ED55D6D9CD9E}"/>
              </a:ext>
            </a:extLst>
          </p:cNvPr>
          <p:cNvSpPr txBox="1"/>
          <p:nvPr/>
        </p:nvSpPr>
        <p:spPr>
          <a:xfrm>
            <a:off x="8879916" y="1197863"/>
            <a:ext cx="3181311" cy="707886"/>
          </a:xfrm>
          <a:prstGeom prst="rect">
            <a:avLst/>
          </a:prstGeom>
          <a:noFill/>
        </p:spPr>
        <p:txBody>
          <a:bodyPr wrap="square" rtlCol="0">
            <a:spAutoFit/>
          </a:bodyPr>
          <a:lstStyle/>
          <a:p>
            <a:r>
              <a:rPr lang="it-IT" sz="2000" dirty="0" err="1">
                <a:solidFill>
                  <a:prstClr val="black"/>
                </a:solidFill>
              </a:rPr>
              <a:t>whose</a:t>
            </a:r>
            <a:r>
              <a:rPr lang="it-IT" sz="2000" dirty="0">
                <a:solidFill>
                  <a:prstClr val="black"/>
                </a:solidFill>
              </a:rPr>
              <a:t> </a:t>
            </a:r>
            <a:r>
              <a:rPr lang="el-GR" sz="2000" dirty="0">
                <a:solidFill>
                  <a:prstClr val="black"/>
                </a:solidFill>
              </a:rPr>
              <a:t>σ</a:t>
            </a:r>
            <a:r>
              <a:rPr lang="it-IT" sz="2000" dirty="0">
                <a:solidFill>
                  <a:prstClr val="black"/>
                </a:solidFill>
              </a:rPr>
              <a:t> </a:t>
            </a:r>
            <a:r>
              <a:rPr lang="it-IT" sz="2000" dirty="0" err="1">
                <a:solidFill>
                  <a:prstClr val="black"/>
                </a:solidFill>
              </a:rPr>
              <a:t>is</a:t>
            </a:r>
            <a:r>
              <a:rPr lang="it-IT" sz="2000" dirty="0">
                <a:solidFill>
                  <a:prstClr val="black"/>
                </a:solidFill>
              </a:rPr>
              <a:t> </a:t>
            </a:r>
            <a:r>
              <a:rPr lang="it-IT" sz="2000" dirty="0" err="1">
                <a:solidFill>
                  <a:prstClr val="black"/>
                </a:solidFill>
              </a:rPr>
              <a:t>related</a:t>
            </a:r>
            <a:r>
              <a:rPr lang="it-IT" sz="2000" dirty="0">
                <a:solidFill>
                  <a:prstClr val="black"/>
                </a:solidFill>
              </a:rPr>
              <a:t> </a:t>
            </a:r>
            <a:r>
              <a:rPr lang="it-IT" sz="2000" dirty="0" err="1">
                <a:solidFill>
                  <a:prstClr val="black"/>
                </a:solidFill>
              </a:rPr>
              <a:t>to</a:t>
            </a:r>
            <a:r>
              <a:rPr lang="it-IT" sz="2000" dirty="0">
                <a:solidFill>
                  <a:prstClr val="black"/>
                </a:solidFill>
              </a:rPr>
              <a:t> the </a:t>
            </a:r>
            <a:r>
              <a:rPr lang="it-IT" sz="2000" dirty="0" err="1">
                <a:solidFill>
                  <a:srgbClr val="FF0000"/>
                </a:solidFill>
              </a:rPr>
              <a:t>diffusion</a:t>
            </a:r>
            <a:r>
              <a:rPr lang="it-IT" sz="2000" dirty="0">
                <a:solidFill>
                  <a:srgbClr val="FF0000"/>
                </a:solidFill>
              </a:rPr>
              <a:t> </a:t>
            </a:r>
            <a:r>
              <a:rPr lang="it-IT" sz="2000" dirty="0" err="1">
                <a:solidFill>
                  <a:srgbClr val="FF0000"/>
                </a:solidFill>
              </a:rPr>
              <a:t>coefficient</a:t>
            </a:r>
            <a:r>
              <a:rPr lang="it-IT" sz="2000" dirty="0">
                <a:solidFill>
                  <a:srgbClr val="FF0000"/>
                </a:solidFill>
              </a:rPr>
              <a:t> D </a:t>
            </a:r>
            <a:r>
              <a:rPr lang="it-IT" sz="2000" dirty="0" err="1">
                <a:solidFill>
                  <a:prstClr val="black"/>
                </a:solidFill>
              </a:rPr>
              <a:t>by</a:t>
            </a:r>
            <a:r>
              <a:rPr lang="it-IT" sz="2000" dirty="0">
                <a:solidFill>
                  <a:prstClr val="black"/>
                </a:solidFill>
              </a:rPr>
              <a:t>:</a:t>
            </a:r>
          </a:p>
        </p:txBody>
      </p:sp>
      <p:pic>
        <p:nvPicPr>
          <p:cNvPr id="11" name="Picture 4">
            <a:extLst>
              <a:ext uri="{FF2B5EF4-FFF2-40B4-BE49-F238E27FC236}">
                <a16:creationId xmlns:a16="http://schemas.microsoft.com/office/drawing/2014/main" id="{BD11AF9F-FE21-015A-C21D-12CC059E21B6}"/>
              </a:ext>
            </a:extLst>
          </p:cNvPr>
          <p:cNvPicPr>
            <a:picLocks noChangeAspect="1" noChangeArrowheads="1"/>
          </p:cNvPicPr>
          <p:nvPr/>
        </p:nvPicPr>
        <p:blipFill>
          <a:blip r:embed="rId4" cstate="print"/>
          <a:srcRect/>
          <a:stretch>
            <a:fillRect/>
          </a:stretch>
        </p:blipFill>
        <p:spPr bwMode="auto">
          <a:xfrm>
            <a:off x="9043307" y="1929156"/>
            <a:ext cx="1800200" cy="570250"/>
          </a:xfrm>
          <a:prstGeom prst="rect">
            <a:avLst/>
          </a:prstGeom>
          <a:noFill/>
          <a:ln w="9525">
            <a:noFill/>
            <a:miter lim="800000"/>
            <a:headEnd/>
            <a:tailEnd/>
          </a:ln>
        </p:spPr>
      </p:pic>
      <p:sp>
        <p:nvSpPr>
          <p:cNvPr id="12" name="CasellaDiTesto 18">
            <a:extLst>
              <a:ext uri="{FF2B5EF4-FFF2-40B4-BE49-F238E27FC236}">
                <a16:creationId xmlns:a16="http://schemas.microsoft.com/office/drawing/2014/main" id="{0B68665F-B069-D3DC-59BA-93E4CB8B9A25}"/>
              </a:ext>
            </a:extLst>
          </p:cNvPr>
          <p:cNvSpPr txBox="1"/>
          <p:nvPr/>
        </p:nvSpPr>
        <p:spPr>
          <a:xfrm>
            <a:off x="155266" y="3330714"/>
            <a:ext cx="7632847" cy="707886"/>
          </a:xfrm>
          <a:prstGeom prst="rect">
            <a:avLst/>
          </a:prstGeom>
          <a:noFill/>
        </p:spPr>
        <p:txBody>
          <a:bodyPr wrap="square" rtlCol="0">
            <a:spAutoFit/>
          </a:bodyPr>
          <a:lstStyle/>
          <a:p>
            <a:r>
              <a:rPr lang="en-GB" sz="2000" dirty="0">
                <a:solidFill>
                  <a:srgbClr val="000096"/>
                </a:solidFill>
              </a:rPr>
              <a:t>Diffusion takes place in 3D:</a:t>
            </a:r>
          </a:p>
          <a:p>
            <a:r>
              <a:rPr lang="en-GB" sz="2000" dirty="0">
                <a:solidFill>
                  <a:srgbClr val="000096"/>
                </a:solidFill>
              </a:rPr>
              <a:t>- considering diffusion just in one direction</a:t>
            </a:r>
            <a:r>
              <a:rPr lang="it-IT" sz="2000" dirty="0">
                <a:solidFill>
                  <a:srgbClr val="000096"/>
                </a:solidFill>
              </a:rPr>
              <a:t>:  </a:t>
            </a:r>
          </a:p>
        </p:txBody>
      </p:sp>
      <p:grpSp>
        <p:nvGrpSpPr>
          <p:cNvPr id="13" name="Gruppo 22">
            <a:extLst>
              <a:ext uri="{FF2B5EF4-FFF2-40B4-BE49-F238E27FC236}">
                <a16:creationId xmlns:a16="http://schemas.microsoft.com/office/drawing/2014/main" id="{839889EE-259C-F6BD-F8B9-D2C9A86E247D}"/>
              </a:ext>
            </a:extLst>
          </p:cNvPr>
          <p:cNvGrpSpPr/>
          <p:nvPr/>
        </p:nvGrpSpPr>
        <p:grpSpPr>
          <a:xfrm>
            <a:off x="5257800" y="1341243"/>
            <a:ext cx="3240360" cy="1217928"/>
            <a:chOff x="467544" y="3075168"/>
            <a:chExt cx="3240360" cy="1217928"/>
          </a:xfrm>
        </p:grpSpPr>
        <p:pic>
          <p:nvPicPr>
            <p:cNvPr id="14" name="Picture 3">
              <a:extLst>
                <a:ext uri="{FF2B5EF4-FFF2-40B4-BE49-F238E27FC236}">
                  <a16:creationId xmlns:a16="http://schemas.microsoft.com/office/drawing/2014/main" id="{88A84944-5C96-A497-81E9-3E5AB3A4CDB5}"/>
                </a:ext>
              </a:extLst>
            </p:cNvPr>
            <p:cNvPicPr>
              <a:picLocks noChangeAspect="1" noChangeArrowheads="1"/>
            </p:cNvPicPr>
            <p:nvPr/>
          </p:nvPicPr>
          <p:blipFill>
            <a:blip r:embed="rId5" cstate="print"/>
            <a:srcRect/>
            <a:stretch>
              <a:fillRect/>
            </a:stretch>
          </p:blipFill>
          <p:spPr bwMode="auto">
            <a:xfrm>
              <a:off x="467544" y="3075168"/>
              <a:ext cx="3240360" cy="1217928"/>
            </a:xfrm>
            <a:prstGeom prst="rect">
              <a:avLst/>
            </a:prstGeom>
            <a:noFill/>
            <a:ln w="9525">
              <a:noFill/>
              <a:miter lim="800000"/>
              <a:headEnd/>
              <a:tailEnd/>
            </a:ln>
          </p:spPr>
        </p:pic>
        <p:sp>
          <p:nvSpPr>
            <p:cNvPr id="15" name="CasellaDiTesto 20">
              <a:extLst>
                <a:ext uri="{FF2B5EF4-FFF2-40B4-BE49-F238E27FC236}">
                  <a16:creationId xmlns:a16="http://schemas.microsoft.com/office/drawing/2014/main" id="{8613B912-727E-3CDA-562D-465498DF988F}"/>
                </a:ext>
              </a:extLst>
            </p:cNvPr>
            <p:cNvSpPr txBox="1"/>
            <p:nvPr/>
          </p:nvSpPr>
          <p:spPr>
            <a:xfrm>
              <a:off x="563302" y="3704399"/>
              <a:ext cx="528564" cy="461665"/>
            </a:xfrm>
            <a:prstGeom prst="rect">
              <a:avLst/>
            </a:prstGeom>
            <a:solidFill>
              <a:schemeClr val="bg1"/>
            </a:solidFill>
          </p:spPr>
          <p:txBody>
            <a:bodyPr wrap="square" rtlCol="0">
              <a:spAutoFit/>
            </a:bodyPr>
            <a:lstStyle/>
            <a:p>
              <a:r>
                <a:rPr lang="it-IT" sz="2400" dirty="0">
                  <a:solidFill>
                    <a:prstClr val="black"/>
                  </a:solidFill>
                </a:rPr>
                <a:t>dr</a:t>
              </a:r>
            </a:p>
          </p:txBody>
        </p:sp>
        <p:sp>
          <p:nvSpPr>
            <p:cNvPr id="16" name="CasellaDiTesto 21">
              <a:extLst>
                <a:ext uri="{FF2B5EF4-FFF2-40B4-BE49-F238E27FC236}">
                  <a16:creationId xmlns:a16="http://schemas.microsoft.com/office/drawing/2014/main" id="{AAAAA6B4-7908-5F35-8E81-805EF3C23A1B}"/>
                </a:ext>
              </a:extLst>
            </p:cNvPr>
            <p:cNvSpPr txBox="1"/>
            <p:nvPr/>
          </p:nvSpPr>
          <p:spPr>
            <a:xfrm>
              <a:off x="2915816" y="3164718"/>
              <a:ext cx="528564" cy="461665"/>
            </a:xfrm>
            <a:prstGeom prst="rect">
              <a:avLst/>
            </a:prstGeom>
            <a:solidFill>
              <a:schemeClr val="bg1"/>
            </a:solidFill>
          </p:spPr>
          <p:txBody>
            <a:bodyPr wrap="square" rtlCol="0">
              <a:spAutoFit/>
            </a:bodyPr>
            <a:lstStyle/>
            <a:p>
              <a:r>
                <a:rPr lang="it-IT" sz="2400" dirty="0">
                  <a:solidFill>
                    <a:prstClr val="black"/>
                  </a:solidFill>
                </a:rPr>
                <a:t>r</a:t>
              </a:r>
              <a:r>
                <a:rPr lang="it-IT" sz="2400" baseline="30000" dirty="0">
                  <a:solidFill>
                    <a:prstClr val="black"/>
                  </a:solidFill>
                </a:rPr>
                <a:t>2</a:t>
              </a:r>
            </a:p>
          </p:txBody>
        </p:sp>
      </p:grpSp>
      <p:pic>
        <p:nvPicPr>
          <p:cNvPr id="17" name="Picture 5">
            <a:extLst>
              <a:ext uri="{FF2B5EF4-FFF2-40B4-BE49-F238E27FC236}">
                <a16:creationId xmlns:a16="http://schemas.microsoft.com/office/drawing/2014/main" id="{72D288E9-13A7-B6F6-3247-6AA79E3422FC}"/>
              </a:ext>
            </a:extLst>
          </p:cNvP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353558" y="3513762"/>
            <a:ext cx="1409700" cy="466725"/>
          </a:xfrm>
          <a:prstGeom prst="rect">
            <a:avLst/>
          </a:prstGeom>
          <a:noFill/>
        </p:spPr>
      </p:pic>
      <p:pic>
        <p:nvPicPr>
          <p:cNvPr id="18" name="Picture 8">
            <a:extLst>
              <a:ext uri="{FF2B5EF4-FFF2-40B4-BE49-F238E27FC236}">
                <a16:creationId xmlns:a16="http://schemas.microsoft.com/office/drawing/2014/main" id="{A02B0F7F-11EA-D78B-AF9C-F742969B8429}"/>
              </a:ext>
            </a:extLst>
          </p:cNvPr>
          <p:cNvPicPr>
            <a:picLocks noChangeAspect="1" noChangeArrowheads="1"/>
          </p:cNvPicPr>
          <p:nvPr/>
        </p:nvPicPr>
        <p:blipFill>
          <a:blip r:embed="rId7" cstate="print"/>
          <a:srcRect/>
          <a:stretch>
            <a:fillRect/>
          </a:stretch>
        </p:blipFill>
        <p:spPr bwMode="auto">
          <a:xfrm>
            <a:off x="168873" y="5127410"/>
            <a:ext cx="3423408" cy="1103327"/>
          </a:xfrm>
          <a:prstGeom prst="rect">
            <a:avLst/>
          </a:prstGeom>
          <a:noFill/>
          <a:ln w="9525">
            <a:noFill/>
            <a:miter lim="800000"/>
            <a:headEnd/>
            <a:tailEnd/>
          </a:ln>
        </p:spPr>
      </p:pic>
      <p:sp>
        <p:nvSpPr>
          <p:cNvPr id="19" name="CasellaDiTesto 27">
            <a:extLst>
              <a:ext uri="{FF2B5EF4-FFF2-40B4-BE49-F238E27FC236}">
                <a16:creationId xmlns:a16="http://schemas.microsoft.com/office/drawing/2014/main" id="{5C862249-BDF9-D4D9-DA9A-448D126E2F34}"/>
              </a:ext>
            </a:extLst>
          </p:cNvPr>
          <p:cNvSpPr txBox="1"/>
          <p:nvPr/>
        </p:nvSpPr>
        <p:spPr>
          <a:xfrm>
            <a:off x="261540" y="4661933"/>
            <a:ext cx="7316618" cy="461665"/>
          </a:xfrm>
          <a:prstGeom prst="rect">
            <a:avLst/>
          </a:prstGeom>
          <a:noFill/>
        </p:spPr>
        <p:txBody>
          <a:bodyPr wrap="none" rtlCol="0">
            <a:spAutoFit/>
          </a:bodyPr>
          <a:lstStyle/>
          <a:p>
            <a:r>
              <a:rPr lang="en-GB" sz="2400" dirty="0">
                <a:solidFill>
                  <a:srgbClr val="000096"/>
                </a:solidFill>
              </a:rPr>
              <a:t>Diffusion coefficient is given by the following expression:</a:t>
            </a:r>
          </a:p>
        </p:txBody>
      </p:sp>
      <p:sp>
        <p:nvSpPr>
          <p:cNvPr id="20" name="CasellaDiTesto 28">
            <a:extLst>
              <a:ext uri="{FF2B5EF4-FFF2-40B4-BE49-F238E27FC236}">
                <a16:creationId xmlns:a16="http://schemas.microsoft.com/office/drawing/2014/main" id="{A646C437-9240-A321-DF37-CDC2EFA9F9B7}"/>
              </a:ext>
            </a:extLst>
          </p:cNvPr>
          <p:cNvSpPr txBox="1"/>
          <p:nvPr/>
        </p:nvSpPr>
        <p:spPr>
          <a:xfrm>
            <a:off x="3896605" y="5262575"/>
            <a:ext cx="5181547" cy="707886"/>
          </a:xfrm>
          <a:prstGeom prst="rect">
            <a:avLst/>
          </a:prstGeom>
          <a:noFill/>
        </p:spPr>
        <p:txBody>
          <a:bodyPr wrap="none" rtlCol="0">
            <a:spAutoFit/>
          </a:bodyPr>
          <a:lstStyle/>
          <a:p>
            <a:r>
              <a:rPr lang="en-GB" sz="2000" dirty="0">
                <a:solidFill>
                  <a:prstClr val="black"/>
                </a:solidFill>
              </a:rPr>
              <a:t>D depends on gas temperature T and pressure P</a:t>
            </a:r>
          </a:p>
          <a:p>
            <a:r>
              <a:rPr lang="en-GB" sz="2000" dirty="0" err="1">
                <a:solidFill>
                  <a:prstClr val="black"/>
                </a:solidFill>
              </a:rPr>
              <a:t>λ</a:t>
            </a:r>
            <a:r>
              <a:rPr lang="en-GB" sz="2000" dirty="0">
                <a:solidFill>
                  <a:prstClr val="black"/>
                </a:solidFill>
              </a:rPr>
              <a:t> = electron (ion) mean free path in the gas</a:t>
            </a:r>
          </a:p>
        </p:txBody>
      </p:sp>
    </p:spTree>
    <p:extLst>
      <p:ext uri="{BB962C8B-B14F-4D97-AF65-F5344CB8AC3E}">
        <p14:creationId xmlns:p14="http://schemas.microsoft.com/office/powerpoint/2010/main" val="4281310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87B01-67AE-CC69-D941-AC4C738FDB7A}"/>
              </a:ext>
            </a:extLst>
          </p:cNvPr>
          <p:cNvSpPr>
            <a:spLocks noGrp="1"/>
          </p:cNvSpPr>
          <p:nvPr>
            <p:ph type="title"/>
          </p:nvPr>
        </p:nvSpPr>
        <p:spPr>
          <a:xfrm>
            <a:off x="395427" y="203149"/>
            <a:ext cx="8672373" cy="666938"/>
          </a:xfrm>
        </p:spPr>
        <p:txBody>
          <a:bodyPr/>
          <a:lstStyle/>
          <a:p>
            <a:r>
              <a:rPr lang="en-US" dirty="0"/>
              <a:t>Diffusion of electrons and ions in gas</a:t>
            </a:r>
          </a:p>
        </p:txBody>
      </p:sp>
      <p:sp>
        <p:nvSpPr>
          <p:cNvPr id="4" name="Footer Placeholder 3">
            <a:extLst>
              <a:ext uri="{FF2B5EF4-FFF2-40B4-BE49-F238E27FC236}">
                <a16:creationId xmlns:a16="http://schemas.microsoft.com/office/drawing/2014/main" id="{1C2546AE-8916-2784-9BD4-34995FD4C155}"/>
              </a:ext>
            </a:extLst>
          </p:cNvPr>
          <p:cNvSpPr>
            <a:spLocks noGrp="1"/>
          </p:cNvSpPr>
          <p:nvPr>
            <p:ph type="ftr" sz="quarter" idx="5"/>
          </p:nvPr>
        </p:nvSpPr>
        <p:spPr>
          <a:xfrm>
            <a:off x="2967545" y="6478905"/>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98427C7D-15C0-F37D-5A48-F36E111A75F7}"/>
              </a:ext>
            </a:extLst>
          </p:cNvPr>
          <p:cNvSpPr>
            <a:spLocks noGrp="1"/>
          </p:cNvSpPr>
          <p:nvPr>
            <p:ph type="sldNum" sz="quarter" idx="7"/>
          </p:nvPr>
        </p:nvSpPr>
        <p:spPr/>
        <p:txBody>
          <a:bodyPr/>
          <a:lstStyle/>
          <a:p>
            <a:pPr marL="38100">
              <a:lnSpc>
                <a:spcPct val="100000"/>
              </a:lnSpc>
            </a:pPr>
            <a:fld id="{81D60167-4931-47E6-BA6A-407CBD079E47}" type="slidenum">
              <a:rPr lang="en-US" spc="-5" smtClean="0"/>
              <a:t>22</a:t>
            </a:fld>
            <a:endParaRPr lang="en-US" spc="-5" dirty="0"/>
          </a:p>
        </p:txBody>
      </p:sp>
      <p:grpSp>
        <p:nvGrpSpPr>
          <p:cNvPr id="6" name="Group 5">
            <a:extLst>
              <a:ext uri="{FF2B5EF4-FFF2-40B4-BE49-F238E27FC236}">
                <a16:creationId xmlns:a16="http://schemas.microsoft.com/office/drawing/2014/main" id="{070FDCEF-3A0A-D0CB-EF2C-158B18159466}"/>
              </a:ext>
            </a:extLst>
          </p:cNvPr>
          <p:cNvGrpSpPr/>
          <p:nvPr/>
        </p:nvGrpSpPr>
        <p:grpSpPr>
          <a:xfrm>
            <a:off x="803854" y="1024189"/>
            <a:ext cx="9108535" cy="4496685"/>
            <a:chOff x="803854" y="1024189"/>
            <a:chExt cx="9108535" cy="4496685"/>
          </a:xfrm>
        </p:grpSpPr>
        <p:pic>
          <p:nvPicPr>
            <p:cNvPr id="7" name="Picture 9 1">
              <a:extLst>
                <a:ext uri="{FF2B5EF4-FFF2-40B4-BE49-F238E27FC236}">
                  <a16:creationId xmlns:a16="http://schemas.microsoft.com/office/drawing/2014/main" id="{91423EBE-5B4A-6C54-E93F-CA1435465D1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15681" y="1636482"/>
              <a:ext cx="989597" cy="521082"/>
            </a:xfrm>
            <a:prstGeom prst="rect">
              <a:avLst/>
            </a:prstGeom>
          </p:spPr>
        </p:pic>
        <p:sp>
          <p:nvSpPr>
            <p:cNvPr id="8" name="Textfeld 6">
              <a:extLst>
                <a:ext uri="{FF2B5EF4-FFF2-40B4-BE49-F238E27FC236}">
                  <a16:creationId xmlns:a16="http://schemas.microsoft.com/office/drawing/2014/main" id="{A4033278-1CA0-8A40-A682-7D0AF9422C0B}"/>
                </a:ext>
              </a:extLst>
            </p:cNvPr>
            <p:cNvSpPr txBox="1"/>
            <p:nvPr/>
          </p:nvSpPr>
          <p:spPr>
            <a:xfrm>
              <a:off x="803854" y="1024189"/>
              <a:ext cx="2792688"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000096"/>
                  </a:solidFill>
                </a:rPr>
                <a:t>From kinetic gas theory</a:t>
              </a:r>
              <a:r>
                <a:rPr lang="en-US" sz="2000" dirty="0">
                  <a:solidFill>
                    <a:srgbClr val="000096"/>
                  </a:solidFill>
                  <a:sym typeface="Wingdings 3" panose="05040102010807070707" pitchFamily="18" charset="2"/>
                </a:rPr>
                <a:t>:</a:t>
              </a:r>
              <a:endParaRPr lang="en-US" sz="2000" dirty="0">
                <a:solidFill>
                  <a:srgbClr val="000096"/>
                </a:solidFill>
              </a:endParaRPr>
            </a:p>
          </p:txBody>
        </p:sp>
        <p:pic>
          <p:nvPicPr>
            <p:cNvPr id="21" name="Picture 8" descr="latex-image-1.pdf">
              <a:extLst>
                <a:ext uri="{FF2B5EF4-FFF2-40B4-BE49-F238E27FC236}">
                  <a16:creationId xmlns:a16="http://schemas.microsoft.com/office/drawing/2014/main" id="{FD9F7D83-9182-601B-5A98-D93C3EAFD33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150456" y="2897869"/>
              <a:ext cx="1952275" cy="539012"/>
            </a:xfrm>
            <a:prstGeom prst="rect">
              <a:avLst/>
            </a:prstGeom>
          </p:spPr>
        </p:pic>
        <p:cxnSp>
          <p:nvCxnSpPr>
            <p:cNvPr id="22" name="Gerade Verbindung mit Pfeil 12">
              <a:extLst>
                <a:ext uri="{FF2B5EF4-FFF2-40B4-BE49-F238E27FC236}">
                  <a16:creationId xmlns:a16="http://schemas.microsoft.com/office/drawing/2014/main" id="{3E60097F-BCB2-8C79-0223-CB201B656FEC}"/>
                </a:ext>
              </a:extLst>
            </p:cNvPr>
            <p:cNvCxnSpPr/>
            <p:nvPr/>
          </p:nvCxnSpPr>
          <p:spPr>
            <a:xfrm flipV="1">
              <a:off x="3575720" y="2060849"/>
              <a:ext cx="432048" cy="713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16">
              <a:extLst>
                <a:ext uri="{FF2B5EF4-FFF2-40B4-BE49-F238E27FC236}">
                  <a16:creationId xmlns:a16="http://schemas.microsoft.com/office/drawing/2014/main" id="{B61B4937-3906-9D18-3CF8-A89AD1FB2618}"/>
                </a:ext>
              </a:extLst>
            </p:cNvPr>
            <p:cNvCxnSpPr/>
            <p:nvPr/>
          </p:nvCxnSpPr>
          <p:spPr>
            <a:xfrm flipH="1" flipV="1">
              <a:off x="4295802" y="2060849"/>
              <a:ext cx="720079" cy="713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Grafik 20">
              <a:extLst>
                <a:ext uri="{FF2B5EF4-FFF2-40B4-BE49-F238E27FC236}">
                  <a16:creationId xmlns:a16="http://schemas.microsoft.com/office/drawing/2014/main" id="{A991626A-200B-9ED3-FDEE-A8BDBD47C81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943872" y="1667630"/>
              <a:ext cx="1565576" cy="577893"/>
            </a:xfrm>
            <a:prstGeom prst="rect">
              <a:avLst/>
            </a:prstGeom>
          </p:spPr>
        </p:pic>
        <p:pic>
          <p:nvPicPr>
            <p:cNvPr id="25" name="Grafik 21">
              <a:extLst>
                <a:ext uri="{FF2B5EF4-FFF2-40B4-BE49-F238E27FC236}">
                  <a16:creationId xmlns:a16="http://schemas.microsoft.com/office/drawing/2014/main" id="{740C9BA2-B92C-A254-F88B-4E9654081FCE}"/>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4799856" y="2897870"/>
              <a:ext cx="663992" cy="548515"/>
            </a:xfrm>
            <a:prstGeom prst="rect">
              <a:avLst/>
            </a:prstGeom>
          </p:spPr>
        </p:pic>
        <p:sp>
          <p:nvSpPr>
            <p:cNvPr id="26" name="Rechteck 22">
              <a:extLst>
                <a:ext uri="{FF2B5EF4-FFF2-40B4-BE49-F238E27FC236}">
                  <a16:creationId xmlns:a16="http://schemas.microsoft.com/office/drawing/2014/main" id="{87696C86-263A-DAA2-182C-6D514504E973}"/>
                </a:ext>
              </a:extLst>
            </p:cNvPr>
            <p:cNvSpPr/>
            <p:nvPr/>
          </p:nvSpPr>
          <p:spPr>
            <a:xfrm>
              <a:off x="1343472" y="4300027"/>
              <a:ext cx="8568917" cy="1220847"/>
            </a:xfrm>
            <a:prstGeom prst="rect">
              <a:avLst/>
            </a:prstGeom>
          </p:spPr>
          <p:txBody>
            <a:bodyPr wrap="square">
              <a:spAutoFit/>
            </a:bodyPr>
            <a:lstStyle/>
            <a:p>
              <a:pPr marL="342900" indent="-342900" defTabSz="914400" fontAlgn="base">
                <a:spcBef>
                  <a:spcPct val="0"/>
                </a:spcBef>
                <a:spcAft>
                  <a:spcPct val="0"/>
                </a:spcAft>
                <a:buFont typeface="Arial" panose="020B0604020202020204" pitchFamily="34" charset="0"/>
                <a:buChar char="•"/>
              </a:pPr>
              <a:r>
                <a:rPr lang="en-GB" sz="2000" dirty="0">
                  <a:solidFill>
                    <a:srgbClr val="FF0000"/>
                  </a:solidFill>
                  <a:latin typeface="Calibri" panose="020F0502020204030204" pitchFamily="34" charset="0"/>
                  <a:cs typeface="Calibri" panose="020F0502020204030204" pitchFamily="34" charset="0"/>
                </a:rPr>
                <a:t>ions</a:t>
              </a:r>
              <a:r>
                <a:rPr lang="en-GB" sz="2000" dirty="0">
                  <a:solidFill>
                    <a:srgbClr val="000000"/>
                  </a:solidFill>
                  <a:latin typeface="Calibri" panose="020F0502020204030204" pitchFamily="34" charset="0"/>
                  <a:cs typeface="Calibri" panose="020F0502020204030204" pitchFamily="34" charset="0"/>
                </a:rPr>
                <a:t>: Diffusion is almost </a:t>
              </a:r>
              <a:r>
                <a:rPr lang="en-GB" sz="2000" u="sng" dirty="0">
                  <a:solidFill>
                    <a:srgbClr val="000000"/>
                  </a:solidFill>
                  <a:latin typeface="Calibri" panose="020F0502020204030204" pitchFamily="34" charset="0"/>
                  <a:cs typeface="Calibri" panose="020F0502020204030204" pitchFamily="34" charset="0"/>
                </a:rPr>
                <a:t>gas independent</a:t>
              </a:r>
              <a:r>
                <a:rPr lang="en-GB" sz="2000" dirty="0">
                  <a:solidFill>
                    <a:srgbClr val="000000"/>
                  </a:solidFill>
                  <a:latin typeface="Calibri" panose="020F0502020204030204" pitchFamily="34" charset="0"/>
                  <a:cs typeface="Calibri" panose="020F0502020204030204" pitchFamily="34" charset="0"/>
                </a:rPr>
                <a:t> (D ≈ 0.1cm</a:t>
              </a:r>
              <a:r>
                <a:rPr lang="en-GB" sz="2000" baseline="30000" dirty="0">
                  <a:solidFill>
                    <a:srgbClr val="000000"/>
                  </a:solidFill>
                  <a:latin typeface="Calibri" panose="020F0502020204030204" pitchFamily="34" charset="0"/>
                  <a:cs typeface="Calibri" panose="020F0502020204030204" pitchFamily="34" charset="0"/>
                </a:rPr>
                <a:t>2</a:t>
              </a:r>
              <a:r>
                <a:rPr lang="en-GB" sz="2000" dirty="0">
                  <a:solidFill>
                    <a:srgbClr val="000000"/>
                  </a:solidFill>
                  <a:latin typeface="Calibri" panose="020F0502020204030204" pitchFamily="34" charset="0"/>
                  <a:cs typeface="Calibri" panose="020F0502020204030204" pitchFamily="34" charset="0"/>
                </a:rPr>
                <a:t>/s):  </a:t>
              </a:r>
            </a:p>
            <a:p>
              <a:pPr defTabSz="914400" fontAlgn="base">
                <a:spcBef>
                  <a:spcPct val="0"/>
                </a:spcBef>
                <a:spcAft>
                  <a:spcPct val="0"/>
                </a:spcAft>
              </a:pPr>
              <a:r>
                <a:rPr lang="en-GB" sz="2000" dirty="0">
                  <a:solidFill>
                    <a:srgbClr val="000000"/>
                  </a:solidFill>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σ</a:t>
              </a:r>
              <a:r>
                <a:rPr lang="en-GB" sz="2000" baseline="-25000" dirty="0" err="1">
                  <a:solidFill>
                    <a:srgbClr val="000000"/>
                  </a:solidFill>
                  <a:latin typeface="Calibri" panose="020F0502020204030204" pitchFamily="34" charset="0"/>
                  <a:cs typeface="Calibri" panose="020F0502020204030204" pitchFamily="34" charset="0"/>
                </a:rPr>
                <a:t>x</a:t>
              </a:r>
              <a:r>
                <a:rPr lang="en-GB" sz="2000" dirty="0">
                  <a:solidFill>
                    <a:srgbClr val="000000"/>
                  </a:solidFill>
                  <a:latin typeface="Calibri" panose="020F0502020204030204" pitchFamily="34" charset="0"/>
                  <a:cs typeface="Calibri" panose="020F0502020204030204" pitchFamily="34" charset="0"/>
                </a:rPr>
                <a:t> ≈ 140 µm after 1 </a:t>
              </a:r>
              <a:r>
                <a:rPr lang="en-GB" sz="2000" dirty="0" err="1">
                  <a:solidFill>
                    <a:srgbClr val="000000"/>
                  </a:solidFill>
                  <a:latin typeface="Calibri" panose="020F0502020204030204" pitchFamily="34" charset="0"/>
                  <a:cs typeface="Calibri" panose="020F0502020204030204" pitchFamily="34" charset="0"/>
                </a:rPr>
                <a:t>ms</a:t>
              </a:r>
              <a:r>
                <a:rPr lang="en-GB" sz="2000" dirty="0">
                  <a:solidFill>
                    <a:srgbClr val="000000"/>
                  </a:solidFill>
                  <a:latin typeface="Calibri" panose="020F0502020204030204" pitchFamily="34" charset="0"/>
                  <a:cs typeface="Calibri" panose="020F0502020204030204" pitchFamily="34" charset="0"/>
                </a:rPr>
                <a:t> (typical)</a:t>
              </a:r>
            </a:p>
            <a:p>
              <a:pPr defTabSz="914400" fontAlgn="base">
                <a:spcBef>
                  <a:spcPct val="0"/>
                </a:spcBef>
                <a:spcAft>
                  <a:spcPct val="0"/>
                </a:spcAft>
              </a:pPr>
              <a:endParaRPr lang="en-GB" sz="2000" baseline="-25000" dirty="0">
                <a:solidFill>
                  <a:srgbClr val="000000"/>
                </a:solidFill>
                <a:latin typeface="Calibri" panose="020F0502020204030204" pitchFamily="34" charset="0"/>
                <a:cs typeface="Calibri" panose="020F0502020204030204" pitchFamily="34" charset="0"/>
              </a:endParaRPr>
            </a:p>
            <a:p>
              <a:pPr marL="342900" indent="-342900" defTabSz="914400" fontAlgn="base">
                <a:spcBef>
                  <a:spcPct val="0"/>
                </a:spcBef>
                <a:spcAft>
                  <a:spcPct val="0"/>
                </a:spcAft>
                <a:buFont typeface="Arial" panose="020B0604020202020204" pitchFamily="34" charset="0"/>
                <a:buChar char="•"/>
              </a:pPr>
              <a:r>
                <a:rPr lang="en-GB" sz="2000" dirty="0">
                  <a:solidFill>
                    <a:srgbClr val="0000FF"/>
                  </a:solidFill>
                  <a:latin typeface="Calibri" panose="020F0502020204030204" pitchFamily="34" charset="0"/>
                  <a:cs typeface="Calibri" panose="020F0502020204030204" pitchFamily="34" charset="0"/>
                </a:rPr>
                <a:t>electrons</a:t>
              </a:r>
              <a:r>
                <a:rPr lang="en-GB" sz="2000" dirty="0">
                  <a:solidFill>
                    <a:srgbClr val="000000"/>
                  </a:solidFill>
                  <a:latin typeface="Calibri" panose="020F0502020204030204" pitchFamily="34" charset="0"/>
                  <a:cs typeface="Calibri" panose="020F0502020204030204" pitchFamily="34" charset="0"/>
                </a:rPr>
                <a:t>: </a:t>
              </a:r>
              <a:r>
                <a:rPr lang="en-GB" sz="2000" u="sng" dirty="0">
                  <a:solidFill>
                    <a:srgbClr val="000000"/>
                  </a:solidFill>
                  <a:latin typeface="Calibri" panose="020F0502020204030204" pitchFamily="34" charset="0"/>
                  <a:cs typeface="Calibri" panose="020F0502020204030204" pitchFamily="34" charset="0"/>
                </a:rPr>
                <a:t>very</a:t>
              </a:r>
              <a:r>
                <a:rPr lang="en-GB" sz="2000" dirty="0">
                  <a:solidFill>
                    <a:srgbClr val="000000"/>
                  </a:solidFill>
                  <a:latin typeface="Calibri" panose="020F0502020204030204" pitchFamily="34" charset="0"/>
                  <a:cs typeface="Calibri" panose="020F0502020204030204" pitchFamily="34" charset="0"/>
                </a:rPr>
                <a:t> gas </a:t>
              </a:r>
              <a:r>
                <a:rPr lang="en-GB" sz="2000" u="sng" dirty="0">
                  <a:solidFill>
                    <a:srgbClr val="000000"/>
                  </a:solidFill>
                  <a:latin typeface="Calibri" panose="020F0502020204030204" pitchFamily="34" charset="0"/>
                  <a:cs typeface="Calibri" panose="020F0502020204030204" pitchFamily="34" charset="0"/>
                </a:rPr>
                <a:t>dependent</a:t>
              </a:r>
              <a:r>
                <a:rPr lang="en-GB" sz="2000" dirty="0">
                  <a:solidFill>
                    <a:srgbClr val="000000"/>
                  </a:solidFill>
                  <a:latin typeface="Calibri" panose="020F0502020204030204" pitchFamily="34" charset="0"/>
                  <a:cs typeface="Calibri" panose="020F0502020204030204" pitchFamily="34" charset="0"/>
                </a:rPr>
                <a:t>:    </a:t>
              </a:r>
              <a:r>
                <a:rPr lang="en-GB" sz="2000" dirty="0" err="1">
                  <a:solidFill>
                    <a:srgbClr val="000000"/>
                  </a:solidFill>
                  <a:latin typeface="Calibri" panose="020F0502020204030204" pitchFamily="34" charset="0"/>
                  <a:cs typeface="Calibri" panose="020F0502020204030204" pitchFamily="34" charset="0"/>
                </a:rPr>
                <a:t>σ</a:t>
              </a:r>
              <a:r>
                <a:rPr lang="en-GB" sz="2000" baseline="-25000" dirty="0" err="1">
                  <a:solidFill>
                    <a:srgbClr val="000000"/>
                  </a:solidFill>
                  <a:latin typeface="Calibri" panose="020F0502020204030204" pitchFamily="34" charset="0"/>
                  <a:cs typeface="Calibri" panose="020F0502020204030204" pitchFamily="34" charset="0"/>
                </a:rPr>
                <a:t>x</a:t>
              </a:r>
              <a:r>
                <a:rPr lang="en-GB" sz="2000" dirty="0">
                  <a:solidFill>
                    <a:srgbClr val="000000"/>
                  </a:solidFill>
                  <a:latin typeface="Calibri" panose="020F0502020204030204" pitchFamily="34" charset="0"/>
                  <a:cs typeface="Calibri" panose="020F0502020204030204" pitchFamily="34" charset="0"/>
                </a:rPr>
                <a:t> ≈ 100 µm to 1mm after 1 </a:t>
              </a:r>
              <a:r>
                <a:rPr lang="en-GB" sz="2000" dirty="0" err="1">
                  <a:solidFill>
                    <a:srgbClr val="000000"/>
                  </a:solidFill>
                  <a:latin typeface="Calibri" panose="020F0502020204030204" pitchFamily="34" charset="0"/>
                  <a:cs typeface="Calibri" panose="020F0502020204030204" pitchFamily="34" charset="0"/>
                </a:rPr>
                <a:t>ms</a:t>
              </a:r>
              <a:r>
                <a:rPr lang="en-GB" sz="2000" dirty="0">
                  <a:solidFill>
                    <a:srgbClr val="000000"/>
                  </a:solidFill>
                  <a:latin typeface="Calibri" panose="020F0502020204030204" pitchFamily="34" charset="0"/>
                  <a:cs typeface="Calibri" panose="020F0502020204030204" pitchFamily="34" charset="0"/>
                </a:rPr>
                <a:t> (typical)</a:t>
              </a:r>
            </a:p>
          </p:txBody>
        </p:sp>
      </p:grpSp>
    </p:spTree>
    <p:extLst>
      <p:ext uri="{BB962C8B-B14F-4D97-AF65-F5344CB8AC3E}">
        <p14:creationId xmlns:p14="http://schemas.microsoft.com/office/powerpoint/2010/main" val="1808861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CC896-6571-15F7-5D56-A1C1FE2D11CC}"/>
              </a:ext>
            </a:extLst>
          </p:cNvPr>
          <p:cNvSpPr>
            <a:spLocks noGrp="1"/>
          </p:cNvSpPr>
          <p:nvPr>
            <p:ph type="title"/>
          </p:nvPr>
        </p:nvSpPr>
        <p:spPr>
          <a:xfrm>
            <a:off x="395427" y="203149"/>
            <a:ext cx="10120173" cy="553998"/>
          </a:xfrm>
        </p:spPr>
        <p:txBody>
          <a:bodyPr/>
          <a:lstStyle/>
          <a:p>
            <a:r>
              <a:rPr lang="en-US" dirty="0"/>
              <a:t>Charge in gaseous medium</a:t>
            </a:r>
          </a:p>
        </p:txBody>
      </p:sp>
      <p:sp>
        <p:nvSpPr>
          <p:cNvPr id="4" name="Footer Placeholder 3">
            <a:extLst>
              <a:ext uri="{FF2B5EF4-FFF2-40B4-BE49-F238E27FC236}">
                <a16:creationId xmlns:a16="http://schemas.microsoft.com/office/drawing/2014/main" id="{856825C7-6A75-B282-4F06-2C9BFA1D7C76}"/>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8E9E2985-3770-A70A-E91B-9C98B8336D3A}"/>
              </a:ext>
            </a:extLst>
          </p:cNvPr>
          <p:cNvSpPr>
            <a:spLocks noGrp="1"/>
          </p:cNvSpPr>
          <p:nvPr>
            <p:ph type="sldNum" sz="quarter" idx="7"/>
          </p:nvPr>
        </p:nvSpPr>
        <p:spPr/>
        <p:txBody>
          <a:bodyPr/>
          <a:lstStyle/>
          <a:p>
            <a:pPr marL="38100">
              <a:lnSpc>
                <a:spcPct val="100000"/>
              </a:lnSpc>
            </a:pPr>
            <a:fld id="{81D60167-4931-47E6-BA6A-407CBD079E47}" type="slidenum">
              <a:rPr lang="en-US" spc="-5" smtClean="0"/>
              <a:t>23</a:t>
            </a:fld>
            <a:endParaRPr lang="en-US" spc="-5" dirty="0"/>
          </a:p>
        </p:txBody>
      </p:sp>
      <p:sp>
        <p:nvSpPr>
          <p:cNvPr id="7" name="TextBox 6">
            <a:extLst>
              <a:ext uri="{FF2B5EF4-FFF2-40B4-BE49-F238E27FC236}">
                <a16:creationId xmlns:a16="http://schemas.microsoft.com/office/drawing/2014/main" id="{0AD95629-2789-22F3-4DDF-34FC8A27989A}"/>
              </a:ext>
            </a:extLst>
          </p:cNvPr>
          <p:cNvSpPr txBox="1"/>
          <p:nvPr/>
        </p:nvSpPr>
        <p:spPr>
          <a:xfrm>
            <a:off x="414983" y="822268"/>
            <a:ext cx="10668000" cy="646331"/>
          </a:xfrm>
          <a:prstGeom prst="rect">
            <a:avLst/>
          </a:prstGeom>
          <a:noFill/>
        </p:spPr>
        <p:txBody>
          <a:bodyPr wrap="square">
            <a:spAutoFit/>
          </a:bodyPr>
          <a:lstStyle/>
          <a:p>
            <a:r>
              <a:rPr lang="en-US" b="1" dirty="0">
                <a:solidFill>
                  <a:srgbClr val="000096"/>
                </a:solidFill>
              </a:rPr>
              <a:t>Recombination:  </a:t>
            </a:r>
            <a:r>
              <a:rPr lang="en-US" dirty="0">
                <a:solidFill>
                  <a:srgbClr val="000096"/>
                </a:solidFill>
              </a:rPr>
              <a:t>process in which a positive ion recombines with a free electron. In the absence of an electric field, electrons are not accelerated and all free charge recombines.</a:t>
            </a:r>
          </a:p>
        </p:txBody>
      </p:sp>
      <p:sp>
        <p:nvSpPr>
          <p:cNvPr id="9" name="TextBox 8">
            <a:extLst>
              <a:ext uri="{FF2B5EF4-FFF2-40B4-BE49-F238E27FC236}">
                <a16:creationId xmlns:a16="http://schemas.microsoft.com/office/drawing/2014/main" id="{190F637E-2A9B-8437-6346-C1A9B2724BCE}"/>
              </a:ext>
            </a:extLst>
          </p:cNvPr>
          <p:cNvSpPr txBox="1"/>
          <p:nvPr/>
        </p:nvSpPr>
        <p:spPr>
          <a:xfrm>
            <a:off x="4267200" y="3071984"/>
            <a:ext cx="2132926" cy="590931"/>
          </a:xfrm>
          <a:prstGeom prst="rect">
            <a:avLst/>
          </a:prstGeom>
          <a:noFill/>
        </p:spPr>
        <p:txBody>
          <a:bodyPr wrap="square">
            <a:spAutoFit/>
          </a:bodyPr>
          <a:lstStyle/>
          <a:p>
            <a:pPr>
              <a:lnSpc>
                <a:spcPct val="90000"/>
              </a:lnSpc>
              <a:buFontTx/>
              <a:buNone/>
            </a:pPr>
            <a:r>
              <a:rPr lang="it-IT" altLang="en-US" sz="1800" i="1" dirty="0">
                <a:solidFill>
                  <a:srgbClr val="0033CC"/>
                </a:solidFill>
              </a:rPr>
              <a:t>X</a:t>
            </a:r>
            <a:r>
              <a:rPr lang="it-IT" altLang="en-US" sz="1800" i="1" baseline="30000" dirty="0">
                <a:solidFill>
                  <a:srgbClr val="0033CC"/>
                </a:solidFill>
              </a:rPr>
              <a:t>+</a:t>
            </a:r>
            <a:r>
              <a:rPr lang="it-IT" altLang="en-US" sz="1800" i="1" dirty="0">
                <a:solidFill>
                  <a:srgbClr val="0033CC"/>
                </a:solidFill>
              </a:rPr>
              <a:t> + e</a:t>
            </a:r>
            <a:r>
              <a:rPr lang="it-IT" altLang="en-US" sz="1800" i="1" baseline="30000" dirty="0">
                <a:solidFill>
                  <a:srgbClr val="0033CC"/>
                </a:solidFill>
              </a:rPr>
              <a:t>-</a:t>
            </a:r>
            <a:r>
              <a:rPr lang="it-IT" altLang="en-US" sz="1800" i="1" dirty="0">
                <a:solidFill>
                  <a:srgbClr val="0033CC"/>
                </a:solidFill>
              </a:rPr>
              <a:t> </a:t>
            </a:r>
            <a:r>
              <a:rPr lang="it-IT" altLang="en-US" sz="1800" i="1" dirty="0">
                <a:solidFill>
                  <a:srgbClr val="0033CC"/>
                </a:solidFill>
                <a:sym typeface="Monotype Sorts" pitchFamily="2" charset="2"/>
              </a:rPr>
              <a:t> X   </a:t>
            </a:r>
            <a:r>
              <a:rPr lang="it-IT" altLang="en-US" sz="1800" i="1" dirty="0">
                <a:solidFill>
                  <a:srgbClr val="0033CC"/>
                </a:solidFill>
              </a:rPr>
              <a:t>+ </a:t>
            </a:r>
            <a:r>
              <a:rPr lang="it-IT" altLang="en-US" sz="1800" i="1" dirty="0">
                <a:solidFill>
                  <a:srgbClr val="0033CC"/>
                </a:solidFill>
                <a:latin typeface="Symbol" pitchFamily="2" charset="2"/>
              </a:rPr>
              <a:t>g</a:t>
            </a:r>
            <a:endParaRPr lang="it-IT" altLang="en-US" sz="1800" i="1" dirty="0">
              <a:solidFill>
                <a:srgbClr val="0033CC"/>
              </a:solidFill>
            </a:endParaRPr>
          </a:p>
          <a:p>
            <a:pPr>
              <a:lnSpc>
                <a:spcPct val="90000"/>
              </a:lnSpc>
              <a:buFontTx/>
              <a:buNone/>
            </a:pPr>
            <a:r>
              <a:rPr lang="it-IT" altLang="en-US" sz="1800" i="1" dirty="0">
                <a:solidFill>
                  <a:srgbClr val="0033CC"/>
                </a:solidFill>
              </a:rPr>
              <a:t>X</a:t>
            </a:r>
            <a:r>
              <a:rPr lang="it-IT" altLang="en-US" sz="1800" i="1" baseline="30000" dirty="0">
                <a:solidFill>
                  <a:srgbClr val="0033CC"/>
                </a:solidFill>
              </a:rPr>
              <a:t>+</a:t>
            </a:r>
            <a:r>
              <a:rPr lang="it-IT" altLang="en-US" sz="1800" i="1" dirty="0">
                <a:solidFill>
                  <a:srgbClr val="0033CC"/>
                </a:solidFill>
              </a:rPr>
              <a:t> + Y</a:t>
            </a:r>
            <a:r>
              <a:rPr lang="it-IT" altLang="en-US" sz="1800" i="1" baseline="30000" dirty="0">
                <a:solidFill>
                  <a:srgbClr val="0033CC"/>
                </a:solidFill>
              </a:rPr>
              <a:t>-</a:t>
            </a:r>
            <a:r>
              <a:rPr lang="it-IT" altLang="en-US" sz="1800" i="1" dirty="0">
                <a:solidFill>
                  <a:srgbClr val="0033CC"/>
                </a:solidFill>
              </a:rPr>
              <a:t> </a:t>
            </a:r>
            <a:r>
              <a:rPr lang="it-IT" altLang="en-US" sz="1800" i="1" dirty="0">
                <a:solidFill>
                  <a:srgbClr val="0033CC"/>
                </a:solidFill>
                <a:sym typeface="Monotype Sorts" pitchFamily="2" charset="2"/>
              </a:rPr>
              <a:t> XY</a:t>
            </a:r>
            <a:r>
              <a:rPr lang="it-IT" altLang="en-US" sz="1800" i="1" dirty="0">
                <a:solidFill>
                  <a:srgbClr val="0033CC"/>
                </a:solidFill>
              </a:rPr>
              <a:t>+ </a:t>
            </a:r>
            <a:r>
              <a:rPr lang="it-IT" altLang="en-US" sz="1800" i="1" dirty="0">
                <a:solidFill>
                  <a:srgbClr val="0033CC"/>
                </a:solidFill>
                <a:latin typeface="Symbol" pitchFamily="2" charset="2"/>
              </a:rPr>
              <a:t>g</a:t>
            </a:r>
          </a:p>
        </p:txBody>
      </p:sp>
      <p:sp>
        <p:nvSpPr>
          <p:cNvPr id="11" name="TextBox 10">
            <a:extLst>
              <a:ext uri="{FF2B5EF4-FFF2-40B4-BE49-F238E27FC236}">
                <a16:creationId xmlns:a16="http://schemas.microsoft.com/office/drawing/2014/main" id="{7B7A0823-B56D-6B9C-12B1-A2EFFFF97ECD}"/>
              </a:ext>
            </a:extLst>
          </p:cNvPr>
          <p:cNvSpPr txBox="1"/>
          <p:nvPr/>
        </p:nvSpPr>
        <p:spPr>
          <a:xfrm>
            <a:off x="414983" y="3694604"/>
            <a:ext cx="11105378" cy="923330"/>
          </a:xfrm>
          <a:prstGeom prst="rect">
            <a:avLst/>
          </a:prstGeom>
          <a:noFill/>
        </p:spPr>
        <p:txBody>
          <a:bodyPr wrap="square">
            <a:spAutoFit/>
          </a:bodyPr>
          <a:lstStyle/>
          <a:p>
            <a:r>
              <a:rPr lang="en-US" b="1" dirty="0">
                <a:solidFill>
                  <a:srgbClr val="000096"/>
                </a:solidFill>
              </a:rPr>
              <a:t>Recombination and negative ions</a:t>
            </a:r>
            <a:endParaRPr lang="en-US" dirty="0">
              <a:solidFill>
                <a:srgbClr val="000096"/>
              </a:solidFill>
            </a:endParaRPr>
          </a:p>
          <a:p>
            <a:pPr>
              <a:buFont typeface="Arial" panose="020B0604020202020204" pitchFamily="34" charset="0"/>
              <a:buChar char="•"/>
            </a:pPr>
            <a:r>
              <a:rPr lang="en-US" dirty="0">
                <a:solidFill>
                  <a:srgbClr val="000096"/>
                </a:solidFill>
              </a:rPr>
              <a:t>Since we have only a small number of ion–electron pairs – on the order of O(100) – it is important not to lose them. </a:t>
            </a:r>
          </a:p>
          <a:p>
            <a:pPr>
              <a:buFont typeface="Arial" panose="020B0604020202020204" pitchFamily="34" charset="0"/>
              <a:buChar char="•"/>
            </a:pPr>
            <a:r>
              <a:rPr lang="en-US" dirty="0">
                <a:solidFill>
                  <a:srgbClr val="000096"/>
                </a:solidFill>
              </a:rPr>
              <a:t>However, several processes such as electron attachment and ion recombination generally lead to a loss of charge.</a:t>
            </a:r>
          </a:p>
        </p:txBody>
      </p:sp>
      <p:pic>
        <p:nvPicPr>
          <p:cNvPr id="13" name="Picture 12" descr="A diagram of a reaction&#10;&#10;Description automatically generated with medium confidence">
            <a:extLst>
              <a:ext uri="{FF2B5EF4-FFF2-40B4-BE49-F238E27FC236}">
                <a16:creationId xmlns:a16="http://schemas.microsoft.com/office/drawing/2014/main" id="{BC16ED4F-B2D6-167E-7506-A7D94A6D8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4617934"/>
            <a:ext cx="3070225" cy="1673067"/>
          </a:xfrm>
          <a:prstGeom prst="rect">
            <a:avLst/>
          </a:prstGeom>
        </p:spPr>
      </p:pic>
      <p:sp>
        <p:nvSpPr>
          <p:cNvPr id="14" name="TextBox 13">
            <a:extLst>
              <a:ext uri="{FF2B5EF4-FFF2-40B4-BE49-F238E27FC236}">
                <a16:creationId xmlns:a16="http://schemas.microsoft.com/office/drawing/2014/main" id="{6AE57ED7-0BFA-DFC1-891B-366845428E78}"/>
              </a:ext>
            </a:extLst>
          </p:cNvPr>
          <p:cNvSpPr txBox="1"/>
          <p:nvPr/>
        </p:nvSpPr>
        <p:spPr>
          <a:xfrm>
            <a:off x="6096000" y="3092629"/>
            <a:ext cx="2695866" cy="307777"/>
          </a:xfrm>
          <a:prstGeom prst="rect">
            <a:avLst/>
          </a:prstGeom>
          <a:noFill/>
        </p:spPr>
        <p:txBody>
          <a:bodyPr wrap="none" rtlCol="0">
            <a:spAutoFit/>
          </a:bodyPr>
          <a:lstStyle/>
          <a:p>
            <a:r>
              <a:rPr lang="en-US" sz="1400" dirty="0">
                <a:solidFill>
                  <a:srgbClr val="FF0000"/>
                </a:solidFill>
              </a:rPr>
              <a:t>recombination and emission of 1 </a:t>
            </a:r>
            <a:r>
              <a:rPr lang="el-GR" sz="1400" dirty="0">
                <a:solidFill>
                  <a:srgbClr val="FF0000"/>
                </a:solidFill>
              </a:rPr>
              <a:t>γ</a:t>
            </a:r>
            <a:endParaRPr lang="en-US" sz="1400" dirty="0">
              <a:solidFill>
                <a:srgbClr val="FF0000"/>
              </a:solidFill>
            </a:endParaRPr>
          </a:p>
        </p:txBody>
      </p:sp>
      <p:sp>
        <p:nvSpPr>
          <p:cNvPr id="16" name="TextBox 15">
            <a:extLst>
              <a:ext uri="{FF2B5EF4-FFF2-40B4-BE49-F238E27FC236}">
                <a16:creationId xmlns:a16="http://schemas.microsoft.com/office/drawing/2014/main" id="{883CB9A7-7C40-207C-1B83-7B9DDB801EC6}"/>
              </a:ext>
            </a:extLst>
          </p:cNvPr>
          <p:cNvSpPr txBox="1"/>
          <p:nvPr/>
        </p:nvSpPr>
        <p:spPr>
          <a:xfrm>
            <a:off x="6096000" y="3340673"/>
            <a:ext cx="3392716" cy="307777"/>
          </a:xfrm>
          <a:prstGeom prst="rect">
            <a:avLst/>
          </a:prstGeom>
          <a:noFill/>
        </p:spPr>
        <p:txBody>
          <a:bodyPr wrap="square">
            <a:spAutoFit/>
          </a:bodyPr>
          <a:lstStyle/>
          <a:p>
            <a:r>
              <a:rPr lang="en-US" sz="1400" dirty="0">
                <a:solidFill>
                  <a:srgbClr val="FF0000"/>
                </a:solidFill>
              </a:rPr>
              <a:t>molecular ions</a:t>
            </a:r>
          </a:p>
        </p:txBody>
      </p:sp>
      <p:sp>
        <p:nvSpPr>
          <p:cNvPr id="18" name="TextBox 17">
            <a:extLst>
              <a:ext uri="{FF2B5EF4-FFF2-40B4-BE49-F238E27FC236}">
                <a16:creationId xmlns:a16="http://schemas.microsoft.com/office/drawing/2014/main" id="{A29B06D8-ADE8-FA40-E60C-7FACFEF0DA19}"/>
              </a:ext>
            </a:extLst>
          </p:cNvPr>
          <p:cNvSpPr txBox="1"/>
          <p:nvPr/>
        </p:nvSpPr>
        <p:spPr>
          <a:xfrm>
            <a:off x="414984" y="1562688"/>
            <a:ext cx="11105377" cy="1323439"/>
          </a:xfrm>
          <a:prstGeom prst="rect">
            <a:avLst/>
          </a:prstGeom>
          <a:noFill/>
        </p:spPr>
        <p:txBody>
          <a:bodyPr wrap="square">
            <a:spAutoFit/>
          </a:bodyPr>
          <a:lstStyle/>
          <a:p>
            <a:r>
              <a:rPr lang="en-US" sz="1600" i="1" dirty="0">
                <a:solidFill>
                  <a:srgbClr val="000096"/>
                </a:solidFill>
              </a:rPr>
              <a:t>Collisions between positive ions and free electrons may result in recombination in which the electron is captured by the positive ion and returns it to a state of charge neutrality.</a:t>
            </a:r>
          </a:p>
          <a:p>
            <a:r>
              <a:rPr lang="en-US" sz="1600" i="1" dirty="0">
                <a:solidFill>
                  <a:srgbClr val="000096"/>
                </a:solidFill>
              </a:rPr>
              <a:t>Alternatively, the positive ion may undergo a collision with a negative ion in which the extra electron is transferred to the positive ion and both ions are neutralized. In either case, the charge represented by the original pair is lost and cannot contribute further to the signal in detectors based on collection of the ionization charge.</a:t>
            </a:r>
          </a:p>
        </p:txBody>
      </p:sp>
    </p:spTree>
    <p:extLst>
      <p:ext uri="{BB962C8B-B14F-4D97-AF65-F5344CB8AC3E}">
        <p14:creationId xmlns:p14="http://schemas.microsoft.com/office/powerpoint/2010/main" val="489708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478B7-E937-3A2B-A0A3-6D75D13BD65E}"/>
              </a:ext>
            </a:extLst>
          </p:cNvPr>
          <p:cNvSpPr>
            <a:spLocks noGrp="1"/>
          </p:cNvSpPr>
          <p:nvPr>
            <p:ph type="title"/>
          </p:nvPr>
        </p:nvSpPr>
        <p:spPr>
          <a:xfrm>
            <a:off x="395427" y="203150"/>
            <a:ext cx="7300773" cy="851268"/>
          </a:xfrm>
        </p:spPr>
        <p:txBody>
          <a:bodyPr/>
          <a:lstStyle/>
          <a:p>
            <a:r>
              <a:rPr lang="en-US" dirty="0"/>
              <a:t>Charge in gaseous medium</a:t>
            </a:r>
          </a:p>
        </p:txBody>
      </p:sp>
      <p:sp>
        <p:nvSpPr>
          <p:cNvPr id="3" name="Text Placeholder 2">
            <a:extLst>
              <a:ext uri="{FF2B5EF4-FFF2-40B4-BE49-F238E27FC236}">
                <a16:creationId xmlns:a16="http://schemas.microsoft.com/office/drawing/2014/main" id="{D3BA387C-661B-4315-24FC-0268E7B23480}"/>
              </a:ext>
            </a:extLst>
          </p:cNvPr>
          <p:cNvSpPr>
            <a:spLocks noGrp="1"/>
          </p:cNvSpPr>
          <p:nvPr>
            <p:ph type="body" idx="1"/>
          </p:nvPr>
        </p:nvSpPr>
        <p:spPr>
          <a:xfrm>
            <a:off x="328575" y="1371600"/>
            <a:ext cx="11392001" cy="4431983"/>
          </a:xfrm>
        </p:spPr>
        <p:txBody>
          <a:bodyPr/>
          <a:lstStyle/>
          <a:p>
            <a:pPr marL="285750" indent="-285750">
              <a:buFont typeface="Arial" panose="020B0604020202020204" pitchFamily="34" charset="0"/>
              <a:buChar char="•"/>
            </a:pPr>
            <a:r>
              <a:rPr lang="en-US" dirty="0">
                <a:solidFill>
                  <a:srgbClr val="000096"/>
                </a:solidFill>
              </a:rPr>
              <a:t>There are two general types of recombination loss: </a:t>
            </a:r>
            <a:r>
              <a:rPr lang="en-US" b="1" dirty="0">
                <a:solidFill>
                  <a:srgbClr val="FF0000"/>
                </a:solidFill>
              </a:rPr>
              <a:t>columnar recombination</a:t>
            </a:r>
            <a:r>
              <a:rPr lang="en-US" dirty="0">
                <a:solidFill>
                  <a:srgbClr val="00329E"/>
                </a:solidFill>
              </a:rPr>
              <a:t> </a:t>
            </a:r>
            <a:r>
              <a:rPr lang="en-US" dirty="0">
                <a:solidFill>
                  <a:srgbClr val="000096"/>
                </a:solidFill>
              </a:rPr>
              <a:t>and</a:t>
            </a:r>
            <a:r>
              <a:rPr lang="en-US" dirty="0">
                <a:solidFill>
                  <a:srgbClr val="00329E"/>
                </a:solidFill>
              </a:rPr>
              <a:t> </a:t>
            </a:r>
            <a:r>
              <a:rPr lang="en-US" b="1" dirty="0">
                <a:solidFill>
                  <a:srgbClr val="FF0000"/>
                </a:solidFill>
              </a:rPr>
              <a:t>volume recombination</a:t>
            </a:r>
            <a:r>
              <a:rPr lang="en-US" dirty="0">
                <a:solidFill>
                  <a:srgbClr val="00329E"/>
                </a:solidFill>
              </a:rPr>
              <a:t>. </a:t>
            </a:r>
          </a:p>
          <a:p>
            <a:pPr marL="285750" indent="-285750">
              <a:buFont typeface="Arial" panose="020B0604020202020204" pitchFamily="34" charset="0"/>
              <a:buChar char="•"/>
            </a:pPr>
            <a:endParaRPr lang="en-US" dirty="0">
              <a:solidFill>
                <a:srgbClr val="00329E"/>
              </a:solidFill>
            </a:endParaRPr>
          </a:p>
          <a:p>
            <a:pPr marL="285750" indent="-285750">
              <a:buFont typeface="Arial" panose="020B0604020202020204" pitchFamily="34" charset="0"/>
              <a:buChar char="•"/>
            </a:pPr>
            <a:r>
              <a:rPr lang="en-US" dirty="0">
                <a:solidFill>
                  <a:srgbClr val="000096"/>
                </a:solidFill>
              </a:rPr>
              <a:t>The first type (</a:t>
            </a:r>
            <a:r>
              <a:rPr lang="en-US" b="1" dirty="0">
                <a:solidFill>
                  <a:srgbClr val="FF0000"/>
                </a:solidFill>
              </a:rPr>
              <a:t>sometimes also called initial recombination</a:t>
            </a:r>
            <a:r>
              <a:rPr lang="en-US" dirty="0">
                <a:solidFill>
                  <a:srgbClr val="000096"/>
                </a:solidFill>
              </a:rPr>
              <a:t>) arises from the fact that ion pairs are first formed in a column along the track of the ionizing particle. The local density of ion pairs is therefore high along the track until the ion pairs are caused to drift or diffuse away from their point of formation. Columnar recombination is most severe for densely ionizing particles such as incident heavy nuclei with high Z compared with fast electrons that deposit their energy over a much longer track. This loss mechanism is dependent only on the local conditions along individual tracks and does not depend on the rate at which such tracks are formed within the detector volume</a:t>
            </a:r>
            <a:r>
              <a:rPr lang="en-US" dirty="0">
                <a:solidFill>
                  <a:srgbClr val="00329E"/>
                </a:solidFill>
              </a:rPr>
              <a:t>.</a:t>
            </a:r>
          </a:p>
          <a:p>
            <a:pPr marL="285750" indent="-285750">
              <a:buFont typeface="Arial" panose="020B0604020202020204" pitchFamily="34" charset="0"/>
              <a:buChar char="•"/>
            </a:pPr>
            <a:endParaRPr lang="en-US" dirty="0">
              <a:solidFill>
                <a:srgbClr val="00329E"/>
              </a:solidFill>
            </a:endParaRPr>
          </a:p>
          <a:p>
            <a:pPr marL="285750" indent="-285750">
              <a:buFont typeface="Arial" panose="020B0604020202020204" pitchFamily="34" charset="0"/>
              <a:buChar char="•"/>
            </a:pPr>
            <a:r>
              <a:rPr lang="en-US" dirty="0">
                <a:solidFill>
                  <a:srgbClr val="000096"/>
                </a:solidFill>
              </a:rPr>
              <a:t>In contrast, </a:t>
            </a:r>
            <a:r>
              <a:rPr lang="en-US" b="1" dirty="0">
                <a:solidFill>
                  <a:srgbClr val="FF0000"/>
                </a:solidFill>
              </a:rPr>
              <a:t>volume recombination </a:t>
            </a:r>
            <a:r>
              <a:rPr lang="en-US" dirty="0">
                <a:solidFill>
                  <a:srgbClr val="000096"/>
                </a:solidFill>
              </a:rPr>
              <a:t>is due to encounters between ions and/or electrons after they have left the immediate location of the track. Impurities are important and since many tracks are typically formed over the time it takes for ions to drift to the collecting electrodes, it is possible for ions and/or electrons from independent tracks to collide and recombine. Volume recombination therefore increases in importance with irradiation rate.</a:t>
            </a:r>
          </a:p>
          <a:p>
            <a:pPr marL="285750" indent="-285750">
              <a:buFont typeface="Arial" panose="020B0604020202020204" pitchFamily="34" charset="0"/>
              <a:buChar char="•"/>
            </a:pPr>
            <a:endParaRPr lang="en-US" dirty="0">
              <a:solidFill>
                <a:srgbClr val="00329E"/>
              </a:solidFill>
            </a:endParaRPr>
          </a:p>
          <a:p>
            <a:pPr marL="285750" indent="-285750">
              <a:buFont typeface="Arial" panose="020B0604020202020204" pitchFamily="34" charset="0"/>
              <a:buChar char="•"/>
            </a:pPr>
            <a:r>
              <a:rPr lang="en-US" b="1" dirty="0">
                <a:solidFill>
                  <a:srgbClr val="FF0000"/>
                </a:solidFill>
              </a:rPr>
              <a:t>Charge separation and collection should be as rapid as possible </a:t>
            </a:r>
            <a:r>
              <a:rPr lang="en-US" dirty="0">
                <a:solidFill>
                  <a:srgbClr val="000096"/>
                </a:solidFill>
              </a:rPr>
              <a:t>in order to minimize recombination, and high electric fields are indicated for this purpose.</a:t>
            </a:r>
          </a:p>
        </p:txBody>
      </p:sp>
      <p:sp>
        <p:nvSpPr>
          <p:cNvPr id="4" name="Footer Placeholder 3">
            <a:extLst>
              <a:ext uri="{FF2B5EF4-FFF2-40B4-BE49-F238E27FC236}">
                <a16:creationId xmlns:a16="http://schemas.microsoft.com/office/drawing/2014/main" id="{A3504927-6FCC-E205-8579-04155ADC57F3}"/>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A42B8229-9041-F0A0-C672-17E02DF46ADA}"/>
              </a:ext>
            </a:extLst>
          </p:cNvPr>
          <p:cNvSpPr>
            <a:spLocks noGrp="1"/>
          </p:cNvSpPr>
          <p:nvPr>
            <p:ph type="sldNum" sz="quarter" idx="7"/>
          </p:nvPr>
        </p:nvSpPr>
        <p:spPr/>
        <p:txBody>
          <a:bodyPr/>
          <a:lstStyle/>
          <a:p>
            <a:pPr marL="38100">
              <a:lnSpc>
                <a:spcPct val="100000"/>
              </a:lnSpc>
            </a:pPr>
            <a:fld id="{81D60167-4931-47E6-BA6A-407CBD079E47}" type="slidenum">
              <a:rPr lang="en-US" spc="-5" smtClean="0"/>
              <a:t>24</a:t>
            </a:fld>
            <a:endParaRPr lang="en-US" spc="-5" dirty="0"/>
          </a:p>
        </p:txBody>
      </p:sp>
    </p:spTree>
    <p:extLst>
      <p:ext uri="{BB962C8B-B14F-4D97-AF65-F5344CB8AC3E}">
        <p14:creationId xmlns:p14="http://schemas.microsoft.com/office/powerpoint/2010/main" val="1985481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5722F4-F979-368A-6ACA-CF88FDDE2501}"/>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73BA0083-0227-00BB-2665-40C31E3E7B0A}"/>
              </a:ext>
            </a:extLst>
          </p:cNvPr>
          <p:cNvSpPr>
            <a:spLocks noGrp="1"/>
          </p:cNvSpPr>
          <p:nvPr>
            <p:ph type="sldNum" sz="quarter" idx="7"/>
          </p:nvPr>
        </p:nvSpPr>
        <p:spPr/>
        <p:txBody>
          <a:bodyPr/>
          <a:lstStyle/>
          <a:p>
            <a:pPr marL="38100">
              <a:lnSpc>
                <a:spcPct val="100000"/>
              </a:lnSpc>
            </a:pPr>
            <a:fld id="{81D60167-4931-47E6-BA6A-407CBD079E47}" type="slidenum">
              <a:rPr lang="en-US" spc="-5" smtClean="0"/>
              <a:t>25</a:t>
            </a:fld>
            <a:endParaRPr lang="en-US" spc="-5" dirty="0"/>
          </a:p>
        </p:txBody>
      </p:sp>
      <p:sp>
        <p:nvSpPr>
          <p:cNvPr id="6" name="Title 1">
            <a:extLst>
              <a:ext uri="{FF2B5EF4-FFF2-40B4-BE49-F238E27FC236}">
                <a16:creationId xmlns:a16="http://schemas.microsoft.com/office/drawing/2014/main" id="{A21F600D-ADE3-D870-6CA6-E230CF62F42B}"/>
              </a:ext>
            </a:extLst>
          </p:cNvPr>
          <p:cNvSpPr txBox="1">
            <a:spLocks/>
          </p:cNvSpPr>
          <p:nvPr/>
        </p:nvSpPr>
        <p:spPr>
          <a:xfrm>
            <a:off x="395427" y="203149"/>
            <a:ext cx="10120173" cy="553998"/>
          </a:xfrm>
          <a:prstGeom prst="rect">
            <a:avLst/>
          </a:prstGeom>
        </p:spPr>
        <p:txBody>
          <a:bodyPr wrap="square" lIns="0" tIns="0" rIns="0" bIns="0">
            <a:spAutoFit/>
          </a:bodyPr>
          <a:lstStyle>
            <a:lvl1pPr>
              <a:defRPr sz="3600" b="1" i="0">
                <a:solidFill>
                  <a:srgbClr val="00339F"/>
                </a:solidFill>
                <a:latin typeface="Arial"/>
                <a:ea typeface="+mj-ea"/>
                <a:cs typeface="Arial"/>
              </a:defRPr>
            </a:lvl1pPr>
          </a:lstStyle>
          <a:p>
            <a:r>
              <a:rPr lang="en-US" kern="0"/>
              <a:t>Charge in gaseous medium</a:t>
            </a:r>
            <a:endParaRPr lang="en-US" kern="0" dirty="0"/>
          </a:p>
        </p:txBody>
      </p:sp>
      <p:sp>
        <p:nvSpPr>
          <p:cNvPr id="8" name="TextBox 7">
            <a:extLst>
              <a:ext uri="{FF2B5EF4-FFF2-40B4-BE49-F238E27FC236}">
                <a16:creationId xmlns:a16="http://schemas.microsoft.com/office/drawing/2014/main" id="{53C31B19-5D78-0DDD-4265-49F9EA871B8A}"/>
              </a:ext>
            </a:extLst>
          </p:cNvPr>
          <p:cNvSpPr txBox="1"/>
          <p:nvPr/>
        </p:nvSpPr>
        <p:spPr>
          <a:xfrm>
            <a:off x="228600" y="830070"/>
            <a:ext cx="11201400" cy="2215991"/>
          </a:xfrm>
          <a:prstGeom prst="rect">
            <a:avLst/>
          </a:prstGeom>
          <a:noFill/>
        </p:spPr>
        <p:txBody>
          <a:bodyPr wrap="square">
            <a:spAutoFit/>
          </a:bodyPr>
          <a:lstStyle/>
          <a:p>
            <a:r>
              <a:rPr lang="en-US" b="1" dirty="0">
                <a:solidFill>
                  <a:srgbClr val="00329E"/>
                </a:solidFill>
              </a:rPr>
              <a:t>Electronegative atoms</a:t>
            </a:r>
            <a:endParaRPr lang="en-US" dirty="0">
              <a:solidFill>
                <a:srgbClr val="00329E"/>
              </a:solidFill>
            </a:endParaRPr>
          </a:p>
          <a:p>
            <a:pPr>
              <a:buFont typeface="Arial" panose="020B0604020202020204" pitchFamily="34" charset="0"/>
              <a:buChar char="•"/>
            </a:pPr>
            <a:r>
              <a:rPr lang="en-US" dirty="0">
                <a:solidFill>
                  <a:srgbClr val="00329E"/>
                </a:solidFill>
              </a:rPr>
              <a:t>Electronegative atoms can capture a free electron, forming negative ions. These atoms have an almost full outer shell, so the addition of an electron results in an energy release. </a:t>
            </a:r>
          </a:p>
          <a:p>
            <a:endParaRPr lang="en-US" sz="600" dirty="0">
              <a:solidFill>
                <a:srgbClr val="00329E"/>
              </a:solidFill>
            </a:endParaRPr>
          </a:p>
          <a:p>
            <a:pPr>
              <a:buFont typeface="Arial" panose="020B0604020202020204" pitchFamily="34" charset="0"/>
              <a:buChar char="•"/>
            </a:pPr>
            <a:r>
              <a:rPr lang="en-US" dirty="0">
                <a:solidFill>
                  <a:srgbClr val="00329E"/>
                </a:solidFill>
              </a:rPr>
              <a:t>The released energy is known as </a:t>
            </a:r>
            <a:r>
              <a:rPr lang="en-US" b="1" dirty="0">
                <a:solidFill>
                  <a:srgbClr val="00329E"/>
                </a:solidFill>
              </a:rPr>
              <a:t>electron affinity</a:t>
            </a:r>
            <a:r>
              <a:rPr lang="en-US" dirty="0">
                <a:solidFill>
                  <a:srgbClr val="00329E"/>
                </a:solidFill>
              </a:rPr>
              <a:t>. The presence of electronegative atoms reduces the ion–electron collection efficiency by capturing electrons before they can reach the readout electrodes. </a:t>
            </a:r>
          </a:p>
          <a:p>
            <a:pPr>
              <a:buFont typeface="Arial" panose="020B0604020202020204" pitchFamily="34" charset="0"/>
              <a:buChar char="•"/>
            </a:pPr>
            <a:endParaRPr lang="en-US" sz="600" dirty="0">
              <a:solidFill>
                <a:srgbClr val="00329E"/>
              </a:solidFill>
            </a:endParaRPr>
          </a:p>
          <a:p>
            <a:pPr>
              <a:buFont typeface="Arial" panose="020B0604020202020204" pitchFamily="34" charset="0"/>
              <a:buChar char="•"/>
            </a:pPr>
            <a:r>
              <a:rPr lang="en-US" b="1" dirty="0">
                <a:solidFill>
                  <a:srgbClr val="00329E"/>
                </a:solidFill>
              </a:rPr>
              <a:t>Electronegative gases:</a:t>
            </a:r>
            <a:r>
              <a:rPr lang="en-US" dirty="0">
                <a:solidFill>
                  <a:srgbClr val="00329E"/>
                </a:solidFill>
              </a:rPr>
              <a:t> O₂, H₂O, CO₂, SF₆ (→ filters for H₂O and O₂ are required). </a:t>
            </a:r>
          </a:p>
          <a:p>
            <a:pPr>
              <a:buFont typeface="Arial" panose="020B0604020202020204" pitchFamily="34" charset="0"/>
              <a:buChar char="•"/>
            </a:pPr>
            <a:r>
              <a:rPr lang="en-US" b="1" dirty="0">
                <a:solidFill>
                  <a:srgbClr val="00329E"/>
                </a:solidFill>
              </a:rPr>
              <a:t>Non-electronegative gases (negative electron affinity):</a:t>
            </a:r>
            <a:r>
              <a:rPr lang="en-US" dirty="0">
                <a:solidFill>
                  <a:srgbClr val="00329E"/>
                </a:solidFill>
              </a:rPr>
              <a:t> He, Ne, </a:t>
            </a:r>
            <a:r>
              <a:rPr lang="en-US" dirty="0" err="1">
                <a:solidFill>
                  <a:srgbClr val="00329E"/>
                </a:solidFill>
              </a:rPr>
              <a:t>Ar</a:t>
            </a:r>
            <a:r>
              <a:rPr lang="en-US" dirty="0">
                <a:solidFill>
                  <a:srgbClr val="00329E"/>
                </a:solidFill>
              </a:rPr>
              <a:t>, Xe, Kr (noble gases).</a:t>
            </a:r>
          </a:p>
        </p:txBody>
      </p:sp>
      <p:pic>
        <p:nvPicPr>
          <p:cNvPr id="9" name="Picture 6">
            <a:extLst>
              <a:ext uri="{FF2B5EF4-FFF2-40B4-BE49-F238E27FC236}">
                <a16:creationId xmlns:a16="http://schemas.microsoft.com/office/drawing/2014/main" id="{C3C1D15D-5BC9-293E-3B43-AD845CFC920C}"/>
              </a:ext>
            </a:extLst>
          </p:cNvPr>
          <p:cNvPicPr>
            <a:picLocks noChangeAspect="1" noChangeArrowheads="1"/>
          </p:cNvPicPr>
          <p:nvPr/>
        </p:nvPicPr>
        <p:blipFill>
          <a:blip r:embed="rId2" cstate="print"/>
          <a:srcRect/>
          <a:stretch>
            <a:fillRect/>
          </a:stretch>
        </p:blipFill>
        <p:spPr bwMode="auto">
          <a:xfrm>
            <a:off x="6705600" y="3108183"/>
            <a:ext cx="4294054" cy="3124200"/>
          </a:xfrm>
          <a:prstGeom prst="rect">
            <a:avLst/>
          </a:prstGeom>
          <a:noFill/>
        </p:spPr>
      </p:pic>
      <p:sp>
        <p:nvSpPr>
          <p:cNvPr id="10" name="CasellaDiTesto 14">
            <a:extLst>
              <a:ext uri="{FF2B5EF4-FFF2-40B4-BE49-F238E27FC236}">
                <a16:creationId xmlns:a16="http://schemas.microsoft.com/office/drawing/2014/main" id="{A499A661-0E92-812C-EF5E-F4F3DB8D4423}"/>
              </a:ext>
            </a:extLst>
          </p:cNvPr>
          <p:cNvSpPr txBox="1"/>
          <p:nvPr/>
        </p:nvSpPr>
        <p:spPr>
          <a:xfrm>
            <a:off x="1295400" y="4008563"/>
            <a:ext cx="4937613" cy="1323439"/>
          </a:xfrm>
          <a:prstGeom prst="rect">
            <a:avLst/>
          </a:prstGeom>
          <a:noFill/>
        </p:spPr>
        <p:txBody>
          <a:bodyPr wrap="square" rtlCol="0">
            <a:spAutoFit/>
          </a:bodyPr>
          <a:lstStyle/>
          <a:p>
            <a:pPr lvl="0"/>
            <a:r>
              <a:rPr lang="en-GB" sz="2000" dirty="0">
                <a:solidFill>
                  <a:srgbClr val="00329E"/>
                </a:solidFill>
              </a:rPr>
              <a:t>Fraction of electrons surviving after a drift of 20 cm in two gas mixtures, as a function of the contamination of O</a:t>
            </a:r>
            <a:r>
              <a:rPr lang="en-GB" sz="2000" baseline="-25000" dirty="0">
                <a:solidFill>
                  <a:srgbClr val="00329E"/>
                </a:solidFill>
              </a:rPr>
              <a:t>2</a:t>
            </a:r>
            <a:r>
              <a:rPr lang="en-GB" sz="2000" dirty="0">
                <a:solidFill>
                  <a:srgbClr val="00329E"/>
                </a:solidFill>
              </a:rPr>
              <a:t>, under the action of E = 200 V/cm</a:t>
            </a:r>
          </a:p>
        </p:txBody>
      </p:sp>
    </p:spTree>
    <p:extLst>
      <p:ext uri="{BB962C8B-B14F-4D97-AF65-F5344CB8AC3E}">
        <p14:creationId xmlns:p14="http://schemas.microsoft.com/office/powerpoint/2010/main" val="1706899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A2B092B-8721-CC0C-02A1-F1FB51AF64AD}"/>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3D8B5F7C-47FD-4144-2D5A-3DDB60C78A0B}"/>
              </a:ext>
            </a:extLst>
          </p:cNvPr>
          <p:cNvSpPr>
            <a:spLocks noGrp="1"/>
          </p:cNvSpPr>
          <p:nvPr>
            <p:ph type="sldNum" sz="quarter" idx="7"/>
          </p:nvPr>
        </p:nvSpPr>
        <p:spPr/>
        <p:txBody>
          <a:bodyPr/>
          <a:lstStyle/>
          <a:p>
            <a:pPr marL="38100">
              <a:lnSpc>
                <a:spcPct val="100000"/>
              </a:lnSpc>
            </a:pPr>
            <a:fld id="{81D60167-4931-47E6-BA6A-407CBD079E47}" type="slidenum">
              <a:rPr lang="en-US" spc="-5" smtClean="0"/>
              <a:t>26</a:t>
            </a:fld>
            <a:endParaRPr lang="en-US" spc="-5" dirty="0"/>
          </a:p>
        </p:txBody>
      </p:sp>
      <p:sp>
        <p:nvSpPr>
          <p:cNvPr id="6" name="Title 1">
            <a:extLst>
              <a:ext uri="{FF2B5EF4-FFF2-40B4-BE49-F238E27FC236}">
                <a16:creationId xmlns:a16="http://schemas.microsoft.com/office/drawing/2014/main" id="{0405D6F4-2161-B295-5E9C-F8063E6E4AEF}"/>
              </a:ext>
            </a:extLst>
          </p:cNvPr>
          <p:cNvSpPr>
            <a:spLocks noGrp="1"/>
          </p:cNvSpPr>
          <p:nvPr>
            <p:ph type="title"/>
          </p:nvPr>
        </p:nvSpPr>
        <p:spPr>
          <a:xfrm>
            <a:off x="395427" y="203149"/>
            <a:ext cx="8977173" cy="574675"/>
          </a:xfrm>
        </p:spPr>
        <p:txBody>
          <a:bodyPr/>
          <a:lstStyle/>
          <a:p>
            <a:r>
              <a:rPr lang="en-US" dirty="0"/>
              <a:t>Charge transport in gaseous medium</a:t>
            </a:r>
          </a:p>
        </p:txBody>
      </p:sp>
      <p:sp>
        <p:nvSpPr>
          <p:cNvPr id="8" name="TextBox 7">
            <a:extLst>
              <a:ext uri="{FF2B5EF4-FFF2-40B4-BE49-F238E27FC236}">
                <a16:creationId xmlns:a16="http://schemas.microsoft.com/office/drawing/2014/main" id="{C2FA0867-864E-12FB-504B-DA41FBE65DF4}"/>
              </a:ext>
            </a:extLst>
          </p:cNvPr>
          <p:cNvSpPr txBox="1"/>
          <p:nvPr/>
        </p:nvSpPr>
        <p:spPr>
          <a:xfrm>
            <a:off x="395427" y="968684"/>
            <a:ext cx="11600561" cy="646331"/>
          </a:xfrm>
          <a:prstGeom prst="rect">
            <a:avLst/>
          </a:prstGeom>
          <a:noFill/>
        </p:spPr>
        <p:txBody>
          <a:bodyPr wrap="square">
            <a:spAutoFit/>
          </a:bodyPr>
          <a:lstStyle/>
          <a:p>
            <a:r>
              <a:rPr lang="en-US" b="1" dirty="0">
                <a:solidFill>
                  <a:srgbClr val="FF0000"/>
                </a:solidFill>
              </a:rPr>
              <a:t>Charge separation and collection should be as rapid as possible </a:t>
            </a:r>
            <a:r>
              <a:rPr lang="en-US" dirty="0">
                <a:solidFill>
                  <a:srgbClr val="00329E"/>
                </a:solidFill>
              </a:rPr>
              <a:t>in order to minimize recombination, and high electric fields are indicated for this purpose.</a:t>
            </a:r>
          </a:p>
        </p:txBody>
      </p:sp>
      <p:grpSp>
        <p:nvGrpSpPr>
          <p:cNvPr id="9" name="Group 8">
            <a:extLst>
              <a:ext uri="{FF2B5EF4-FFF2-40B4-BE49-F238E27FC236}">
                <a16:creationId xmlns:a16="http://schemas.microsoft.com/office/drawing/2014/main" id="{B70E8784-1263-B81F-AF5A-0DFD5A8D2843}"/>
              </a:ext>
            </a:extLst>
          </p:cNvPr>
          <p:cNvGrpSpPr/>
          <p:nvPr/>
        </p:nvGrpSpPr>
        <p:grpSpPr>
          <a:xfrm>
            <a:off x="1752600" y="1615015"/>
            <a:ext cx="6934196" cy="4386580"/>
            <a:chOff x="434339" y="1176020"/>
            <a:chExt cx="8720157" cy="5028566"/>
          </a:xfrm>
        </p:grpSpPr>
        <p:grpSp>
          <p:nvGrpSpPr>
            <p:cNvPr id="10" name="object 3">
              <a:extLst>
                <a:ext uri="{FF2B5EF4-FFF2-40B4-BE49-F238E27FC236}">
                  <a16:creationId xmlns:a16="http://schemas.microsoft.com/office/drawing/2014/main" id="{947D3282-1C73-6672-268C-35BBDFBC29A5}"/>
                </a:ext>
              </a:extLst>
            </p:cNvPr>
            <p:cNvGrpSpPr/>
            <p:nvPr/>
          </p:nvGrpSpPr>
          <p:grpSpPr>
            <a:xfrm>
              <a:off x="609600" y="1343026"/>
              <a:ext cx="6976109" cy="4861560"/>
              <a:chOff x="609600" y="1343026"/>
              <a:chExt cx="6976109" cy="4861560"/>
            </a:xfrm>
          </p:grpSpPr>
          <p:pic>
            <p:nvPicPr>
              <p:cNvPr id="33" name="object 4">
                <a:extLst>
                  <a:ext uri="{FF2B5EF4-FFF2-40B4-BE49-F238E27FC236}">
                    <a16:creationId xmlns:a16="http://schemas.microsoft.com/office/drawing/2014/main" id="{27E1CF6A-B505-4811-7F6A-C19C8F3096E2}"/>
                  </a:ext>
                </a:extLst>
              </p:cNvPr>
              <p:cNvPicPr/>
              <p:nvPr/>
            </p:nvPicPr>
            <p:blipFill>
              <a:blip r:embed="rId2" cstate="print"/>
              <a:stretch>
                <a:fillRect/>
              </a:stretch>
            </p:blipFill>
            <p:spPr>
              <a:xfrm>
                <a:off x="715689" y="1663831"/>
                <a:ext cx="6869438" cy="4540659"/>
              </a:xfrm>
              <a:prstGeom prst="rect">
                <a:avLst/>
              </a:prstGeom>
            </p:spPr>
          </p:pic>
          <p:sp>
            <p:nvSpPr>
              <p:cNvPr id="34" name="object 5">
                <a:extLst>
                  <a:ext uri="{FF2B5EF4-FFF2-40B4-BE49-F238E27FC236}">
                    <a16:creationId xmlns:a16="http://schemas.microsoft.com/office/drawing/2014/main" id="{64DF72FD-ECC2-6D67-7430-83D91C59862A}"/>
                  </a:ext>
                </a:extLst>
              </p:cNvPr>
              <p:cNvSpPr/>
              <p:nvPr/>
            </p:nvSpPr>
            <p:spPr>
              <a:xfrm>
                <a:off x="609600" y="1600199"/>
                <a:ext cx="2743200" cy="685800"/>
              </a:xfrm>
              <a:custGeom>
                <a:avLst/>
                <a:gdLst/>
                <a:ahLst/>
                <a:cxnLst/>
                <a:rect l="l" t="t" r="r" b="b"/>
                <a:pathLst>
                  <a:path w="2743200" h="685800">
                    <a:moveTo>
                      <a:pt x="809625" y="0"/>
                    </a:moveTo>
                    <a:lnTo>
                      <a:pt x="0" y="0"/>
                    </a:lnTo>
                    <a:lnTo>
                      <a:pt x="0" y="685800"/>
                    </a:lnTo>
                    <a:lnTo>
                      <a:pt x="809625" y="685800"/>
                    </a:lnTo>
                    <a:lnTo>
                      <a:pt x="809625" y="0"/>
                    </a:lnTo>
                    <a:close/>
                  </a:path>
                  <a:path w="2743200" h="685800">
                    <a:moveTo>
                      <a:pt x="2743200" y="0"/>
                    </a:moveTo>
                    <a:lnTo>
                      <a:pt x="866775" y="0"/>
                    </a:lnTo>
                    <a:lnTo>
                      <a:pt x="866775" y="685800"/>
                    </a:lnTo>
                    <a:lnTo>
                      <a:pt x="2743200" y="685800"/>
                    </a:lnTo>
                    <a:lnTo>
                      <a:pt x="2743200" y="0"/>
                    </a:lnTo>
                    <a:close/>
                  </a:path>
                </a:pathLst>
              </a:custGeom>
              <a:solidFill>
                <a:srgbClr val="FFFFFF"/>
              </a:solidFill>
            </p:spPr>
            <p:txBody>
              <a:bodyPr wrap="square" lIns="0" tIns="0" rIns="0" bIns="0" rtlCol="0"/>
              <a:lstStyle/>
              <a:p>
                <a:endParaRPr/>
              </a:p>
            </p:txBody>
          </p:sp>
          <p:sp>
            <p:nvSpPr>
              <p:cNvPr id="35" name="object 6">
                <a:extLst>
                  <a:ext uri="{FF2B5EF4-FFF2-40B4-BE49-F238E27FC236}">
                    <a16:creationId xmlns:a16="http://schemas.microsoft.com/office/drawing/2014/main" id="{03DC7B94-2B6F-6E55-4577-2F385D39A207}"/>
                  </a:ext>
                </a:extLst>
              </p:cNvPr>
              <p:cNvSpPr/>
              <p:nvPr/>
            </p:nvSpPr>
            <p:spPr>
              <a:xfrm>
                <a:off x="1447800" y="1371601"/>
                <a:ext cx="0" cy="4038600"/>
              </a:xfrm>
              <a:custGeom>
                <a:avLst/>
                <a:gdLst/>
                <a:ahLst/>
                <a:cxnLst/>
                <a:rect l="l" t="t" r="r" b="b"/>
                <a:pathLst>
                  <a:path h="4038600">
                    <a:moveTo>
                      <a:pt x="0" y="0"/>
                    </a:moveTo>
                    <a:lnTo>
                      <a:pt x="0" y="4038599"/>
                    </a:lnTo>
                  </a:path>
                </a:pathLst>
              </a:custGeom>
              <a:ln w="57149">
                <a:solidFill>
                  <a:srgbClr val="000000"/>
                </a:solidFill>
              </a:ln>
            </p:spPr>
            <p:txBody>
              <a:bodyPr wrap="square" lIns="0" tIns="0" rIns="0" bIns="0" rtlCol="0"/>
              <a:lstStyle/>
              <a:p>
                <a:endParaRPr/>
              </a:p>
            </p:txBody>
          </p:sp>
          <p:sp>
            <p:nvSpPr>
              <p:cNvPr id="36" name="object 7">
                <a:extLst>
                  <a:ext uri="{FF2B5EF4-FFF2-40B4-BE49-F238E27FC236}">
                    <a16:creationId xmlns:a16="http://schemas.microsoft.com/office/drawing/2014/main" id="{31AC94D5-1655-EC35-B8C5-7D546E9F2C42}"/>
                  </a:ext>
                </a:extLst>
              </p:cNvPr>
              <p:cNvSpPr/>
              <p:nvPr/>
            </p:nvSpPr>
            <p:spPr>
              <a:xfrm>
                <a:off x="914400" y="2590800"/>
                <a:ext cx="533400" cy="0"/>
              </a:xfrm>
              <a:custGeom>
                <a:avLst/>
                <a:gdLst/>
                <a:ahLst/>
                <a:cxnLst/>
                <a:rect l="l" t="t" r="r" b="b"/>
                <a:pathLst>
                  <a:path w="533400">
                    <a:moveTo>
                      <a:pt x="533399" y="0"/>
                    </a:moveTo>
                    <a:lnTo>
                      <a:pt x="0" y="1"/>
                    </a:lnTo>
                  </a:path>
                </a:pathLst>
              </a:custGeom>
              <a:ln w="9524">
                <a:solidFill>
                  <a:srgbClr val="000000"/>
                </a:solidFill>
              </a:ln>
            </p:spPr>
            <p:txBody>
              <a:bodyPr wrap="square" lIns="0" tIns="0" rIns="0" bIns="0" rtlCol="0"/>
              <a:lstStyle/>
              <a:p>
                <a:endParaRPr/>
              </a:p>
            </p:txBody>
          </p:sp>
          <p:sp>
            <p:nvSpPr>
              <p:cNvPr id="37" name="object 8">
                <a:extLst>
                  <a:ext uri="{FF2B5EF4-FFF2-40B4-BE49-F238E27FC236}">
                    <a16:creationId xmlns:a16="http://schemas.microsoft.com/office/drawing/2014/main" id="{1D09588D-46CE-D27A-AF95-EE1B1A9CC7B8}"/>
                  </a:ext>
                </a:extLst>
              </p:cNvPr>
              <p:cNvSpPr/>
              <p:nvPr/>
            </p:nvSpPr>
            <p:spPr>
              <a:xfrm>
                <a:off x="914399" y="1752600"/>
                <a:ext cx="0" cy="838200"/>
              </a:xfrm>
              <a:custGeom>
                <a:avLst/>
                <a:gdLst/>
                <a:ahLst/>
                <a:cxnLst/>
                <a:rect l="l" t="t" r="r" b="b"/>
                <a:pathLst>
                  <a:path h="838200">
                    <a:moveTo>
                      <a:pt x="0" y="838199"/>
                    </a:moveTo>
                    <a:lnTo>
                      <a:pt x="0" y="0"/>
                    </a:lnTo>
                  </a:path>
                </a:pathLst>
              </a:custGeom>
              <a:ln w="9524">
                <a:solidFill>
                  <a:srgbClr val="000000"/>
                </a:solidFill>
              </a:ln>
            </p:spPr>
            <p:txBody>
              <a:bodyPr wrap="square" lIns="0" tIns="0" rIns="0" bIns="0" rtlCol="0"/>
              <a:lstStyle/>
              <a:p>
                <a:endParaRPr/>
              </a:p>
            </p:txBody>
          </p:sp>
          <p:pic>
            <p:nvPicPr>
              <p:cNvPr id="38" name="object 9">
                <a:extLst>
                  <a:ext uri="{FF2B5EF4-FFF2-40B4-BE49-F238E27FC236}">
                    <a16:creationId xmlns:a16="http://schemas.microsoft.com/office/drawing/2014/main" id="{CA73DA35-7A60-A1C3-93FC-C7F78C6DF525}"/>
                  </a:ext>
                </a:extLst>
              </p:cNvPr>
              <p:cNvPicPr/>
              <p:nvPr/>
            </p:nvPicPr>
            <p:blipFill>
              <a:blip r:embed="rId3" cstate="print"/>
              <a:stretch>
                <a:fillRect/>
              </a:stretch>
            </p:blipFill>
            <p:spPr>
              <a:xfrm>
                <a:off x="909637" y="1671638"/>
                <a:ext cx="85724" cy="85724"/>
              </a:xfrm>
              <a:prstGeom prst="rect">
                <a:avLst/>
              </a:prstGeom>
            </p:spPr>
          </p:pic>
        </p:grpSp>
        <p:sp>
          <p:nvSpPr>
            <p:cNvPr id="11" name="object 10">
              <a:extLst>
                <a:ext uri="{FF2B5EF4-FFF2-40B4-BE49-F238E27FC236}">
                  <a16:creationId xmlns:a16="http://schemas.microsoft.com/office/drawing/2014/main" id="{05654DDB-1756-A6E5-46D1-A65148BD98D3}"/>
                </a:ext>
              </a:extLst>
            </p:cNvPr>
            <p:cNvSpPr/>
            <p:nvPr/>
          </p:nvSpPr>
          <p:spPr>
            <a:xfrm>
              <a:off x="7924798" y="1447801"/>
              <a:ext cx="0" cy="3962400"/>
            </a:xfrm>
            <a:custGeom>
              <a:avLst/>
              <a:gdLst/>
              <a:ahLst/>
              <a:cxnLst/>
              <a:rect l="l" t="t" r="r" b="b"/>
              <a:pathLst>
                <a:path h="3962400">
                  <a:moveTo>
                    <a:pt x="0" y="0"/>
                  </a:moveTo>
                  <a:lnTo>
                    <a:pt x="0" y="3962399"/>
                  </a:lnTo>
                </a:path>
              </a:pathLst>
            </a:custGeom>
            <a:ln w="57149">
              <a:solidFill>
                <a:srgbClr val="000000"/>
              </a:solidFill>
            </a:ln>
          </p:spPr>
          <p:txBody>
            <a:bodyPr wrap="square" lIns="0" tIns="0" rIns="0" bIns="0" rtlCol="0"/>
            <a:lstStyle/>
            <a:p>
              <a:endParaRPr/>
            </a:p>
          </p:txBody>
        </p:sp>
        <p:sp>
          <p:nvSpPr>
            <p:cNvPr id="12" name="object 11">
              <a:extLst>
                <a:ext uri="{FF2B5EF4-FFF2-40B4-BE49-F238E27FC236}">
                  <a16:creationId xmlns:a16="http://schemas.microsoft.com/office/drawing/2014/main" id="{43E8DAF6-CBE7-EE18-BFD9-E456993270A3}"/>
                </a:ext>
              </a:extLst>
            </p:cNvPr>
            <p:cNvSpPr txBox="1"/>
            <p:nvPr/>
          </p:nvSpPr>
          <p:spPr>
            <a:xfrm>
              <a:off x="434339" y="1480820"/>
              <a:ext cx="402590" cy="299720"/>
            </a:xfrm>
            <a:prstGeom prst="rect">
              <a:avLst/>
            </a:prstGeom>
          </p:spPr>
          <p:txBody>
            <a:bodyPr vert="horz" wrap="square" lIns="0" tIns="12700" rIns="0" bIns="0" rtlCol="0">
              <a:spAutoFit/>
            </a:bodyPr>
            <a:lstStyle/>
            <a:p>
              <a:pPr marL="38100">
                <a:lnSpc>
                  <a:spcPct val="100000"/>
                </a:lnSpc>
                <a:spcBef>
                  <a:spcPts val="100"/>
                </a:spcBef>
              </a:pPr>
              <a:r>
                <a:rPr sz="1800" dirty="0">
                  <a:latin typeface="Arial MT"/>
                  <a:cs typeface="Arial MT"/>
                </a:rPr>
                <a:t>-U</a:t>
              </a:r>
              <a:r>
                <a:rPr sz="1800" baseline="-20833" dirty="0">
                  <a:latin typeface="Arial MT"/>
                  <a:cs typeface="Arial MT"/>
                </a:rPr>
                <a:t>0</a:t>
              </a:r>
              <a:endParaRPr sz="1800" baseline="-20833">
                <a:latin typeface="Arial MT"/>
                <a:cs typeface="Arial MT"/>
              </a:endParaRPr>
            </a:p>
          </p:txBody>
        </p:sp>
        <p:sp>
          <p:nvSpPr>
            <p:cNvPr id="13" name="object 12">
              <a:extLst>
                <a:ext uri="{FF2B5EF4-FFF2-40B4-BE49-F238E27FC236}">
                  <a16:creationId xmlns:a16="http://schemas.microsoft.com/office/drawing/2014/main" id="{950E053D-AD8C-E7B5-06C4-E18E6641FCF6}"/>
                </a:ext>
              </a:extLst>
            </p:cNvPr>
            <p:cNvSpPr txBox="1"/>
            <p:nvPr/>
          </p:nvSpPr>
          <p:spPr>
            <a:xfrm>
              <a:off x="1006454" y="3779605"/>
              <a:ext cx="451555" cy="1359911"/>
            </a:xfrm>
            <a:prstGeom prst="rect">
              <a:avLst/>
            </a:prstGeom>
          </p:spPr>
          <p:txBody>
            <a:bodyPr vert="vert270" wrap="square" lIns="0" tIns="0" rIns="0" bIns="0" rtlCol="0">
              <a:spAutoFit/>
            </a:bodyPr>
            <a:lstStyle/>
            <a:p>
              <a:pPr marL="12700">
                <a:lnSpc>
                  <a:spcPts val="2755"/>
                </a:lnSpc>
              </a:pPr>
              <a:r>
                <a:rPr sz="2400" spc="-5" dirty="0">
                  <a:latin typeface="Arial MT"/>
                  <a:cs typeface="Arial MT"/>
                </a:rPr>
                <a:t>cathode</a:t>
              </a:r>
              <a:endParaRPr sz="2400" dirty="0">
                <a:latin typeface="Arial MT"/>
                <a:cs typeface="Arial MT"/>
              </a:endParaRPr>
            </a:p>
          </p:txBody>
        </p:sp>
        <p:sp>
          <p:nvSpPr>
            <p:cNvPr id="14" name="object 13">
              <a:extLst>
                <a:ext uri="{FF2B5EF4-FFF2-40B4-BE49-F238E27FC236}">
                  <a16:creationId xmlns:a16="http://schemas.microsoft.com/office/drawing/2014/main" id="{40742D22-0404-FDEC-3F5A-3026E8912647}"/>
                </a:ext>
              </a:extLst>
            </p:cNvPr>
            <p:cNvSpPr txBox="1"/>
            <p:nvPr/>
          </p:nvSpPr>
          <p:spPr>
            <a:xfrm>
              <a:off x="7935892" y="4041667"/>
              <a:ext cx="451555" cy="1065716"/>
            </a:xfrm>
            <a:prstGeom prst="rect">
              <a:avLst/>
            </a:prstGeom>
          </p:spPr>
          <p:txBody>
            <a:bodyPr vert="vert270" wrap="square" lIns="0" tIns="0" rIns="0" bIns="0" rtlCol="0">
              <a:spAutoFit/>
            </a:bodyPr>
            <a:lstStyle/>
            <a:p>
              <a:pPr marL="12700">
                <a:lnSpc>
                  <a:spcPts val="2755"/>
                </a:lnSpc>
              </a:pPr>
              <a:r>
                <a:rPr sz="2400" dirty="0">
                  <a:latin typeface="Arial MT"/>
                  <a:cs typeface="Arial MT"/>
                </a:rPr>
                <a:t>anode</a:t>
              </a:r>
            </a:p>
          </p:txBody>
        </p:sp>
        <p:grpSp>
          <p:nvGrpSpPr>
            <p:cNvPr id="15" name="object 14">
              <a:extLst>
                <a:ext uri="{FF2B5EF4-FFF2-40B4-BE49-F238E27FC236}">
                  <a16:creationId xmlns:a16="http://schemas.microsoft.com/office/drawing/2014/main" id="{44F29AF1-EDD2-AF90-27E7-6F7A4D99137B}"/>
                </a:ext>
              </a:extLst>
            </p:cNvPr>
            <p:cNvGrpSpPr/>
            <p:nvPr/>
          </p:nvGrpSpPr>
          <p:grpSpPr>
            <a:xfrm>
              <a:off x="7924798" y="1219200"/>
              <a:ext cx="995680" cy="1300480"/>
              <a:chOff x="7924798" y="1219200"/>
              <a:chExt cx="995680" cy="1300480"/>
            </a:xfrm>
          </p:grpSpPr>
          <p:sp>
            <p:nvSpPr>
              <p:cNvPr id="23" name="object 15">
                <a:extLst>
                  <a:ext uri="{FF2B5EF4-FFF2-40B4-BE49-F238E27FC236}">
                    <a16:creationId xmlns:a16="http://schemas.microsoft.com/office/drawing/2014/main" id="{52A3A668-313C-D2DB-79D2-4F8A0C494E96}"/>
                  </a:ext>
                </a:extLst>
              </p:cNvPr>
              <p:cNvSpPr/>
              <p:nvPr/>
            </p:nvSpPr>
            <p:spPr>
              <a:xfrm>
                <a:off x="7924798" y="2514600"/>
                <a:ext cx="381000" cy="0"/>
              </a:xfrm>
              <a:custGeom>
                <a:avLst/>
                <a:gdLst/>
                <a:ahLst/>
                <a:cxnLst/>
                <a:rect l="l" t="t" r="r" b="b"/>
                <a:pathLst>
                  <a:path w="381000">
                    <a:moveTo>
                      <a:pt x="0" y="0"/>
                    </a:moveTo>
                    <a:lnTo>
                      <a:pt x="380999" y="1"/>
                    </a:lnTo>
                  </a:path>
                </a:pathLst>
              </a:custGeom>
              <a:ln w="9524">
                <a:solidFill>
                  <a:srgbClr val="000000"/>
                </a:solidFill>
              </a:ln>
            </p:spPr>
            <p:txBody>
              <a:bodyPr wrap="square" lIns="0" tIns="0" rIns="0" bIns="0" rtlCol="0"/>
              <a:lstStyle/>
              <a:p>
                <a:endParaRPr/>
              </a:p>
            </p:txBody>
          </p:sp>
          <p:sp>
            <p:nvSpPr>
              <p:cNvPr id="24" name="object 16">
                <a:extLst>
                  <a:ext uri="{FF2B5EF4-FFF2-40B4-BE49-F238E27FC236}">
                    <a16:creationId xmlns:a16="http://schemas.microsoft.com/office/drawing/2014/main" id="{213E7915-7094-BE03-BD42-8C8118EDFF6D}"/>
                  </a:ext>
                </a:extLst>
              </p:cNvPr>
              <p:cNvSpPr/>
              <p:nvPr/>
            </p:nvSpPr>
            <p:spPr>
              <a:xfrm>
                <a:off x="8305798" y="1905000"/>
                <a:ext cx="0" cy="609600"/>
              </a:xfrm>
              <a:custGeom>
                <a:avLst/>
                <a:gdLst/>
                <a:ahLst/>
                <a:cxnLst/>
                <a:rect l="l" t="t" r="r" b="b"/>
                <a:pathLst>
                  <a:path h="609600">
                    <a:moveTo>
                      <a:pt x="0" y="609599"/>
                    </a:moveTo>
                    <a:lnTo>
                      <a:pt x="0" y="0"/>
                    </a:lnTo>
                  </a:path>
                </a:pathLst>
              </a:custGeom>
              <a:ln w="9524">
                <a:solidFill>
                  <a:srgbClr val="000000"/>
                </a:solidFill>
              </a:ln>
            </p:spPr>
            <p:txBody>
              <a:bodyPr wrap="square" lIns="0" tIns="0" rIns="0" bIns="0" rtlCol="0"/>
              <a:lstStyle/>
              <a:p>
                <a:endParaRPr/>
              </a:p>
            </p:txBody>
          </p:sp>
          <p:sp>
            <p:nvSpPr>
              <p:cNvPr id="25" name="object 17">
                <a:extLst>
                  <a:ext uri="{FF2B5EF4-FFF2-40B4-BE49-F238E27FC236}">
                    <a16:creationId xmlns:a16="http://schemas.microsoft.com/office/drawing/2014/main" id="{BEB76BAA-7BDD-4985-873C-384ADA63569F}"/>
                  </a:ext>
                </a:extLst>
              </p:cNvPr>
              <p:cNvSpPr/>
              <p:nvPr/>
            </p:nvSpPr>
            <p:spPr>
              <a:xfrm>
                <a:off x="8305798" y="2209800"/>
                <a:ext cx="152400" cy="0"/>
              </a:xfrm>
              <a:custGeom>
                <a:avLst/>
                <a:gdLst/>
                <a:ahLst/>
                <a:cxnLst/>
                <a:rect l="l" t="t" r="r" b="b"/>
                <a:pathLst>
                  <a:path w="152400">
                    <a:moveTo>
                      <a:pt x="0" y="0"/>
                    </a:moveTo>
                    <a:lnTo>
                      <a:pt x="152399" y="1"/>
                    </a:lnTo>
                  </a:path>
                </a:pathLst>
              </a:custGeom>
              <a:ln w="9524">
                <a:solidFill>
                  <a:srgbClr val="000000"/>
                </a:solidFill>
              </a:ln>
            </p:spPr>
            <p:txBody>
              <a:bodyPr wrap="square" lIns="0" tIns="0" rIns="0" bIns="0" rtlCol="0"/>
              <a:lstStyle/>
              <a:p>
                <a:endParaRPr/>
              </a:p>
            </p:txBody>
          </p:sp>
          <p:sp>
            <p:nvSpPr>
              <p:cNvPr id="26" name="object 18">
                <a:extLst>
                  <a:ext uri="{FF2B5EF4-FFF2-40B4-BE49-F238E27FC236}">
                    <a16:creationId xmlns:a16="http://schemas.microsoft.com/office/drawing/2014/main" id="{59DE58B7-27BE-65A4-A224-7D6C65BECC49}"/>
                  </a:ext>
                </a:extLst>
              </p:cNvPr>
              <p:cNvSpPr/>
              <p:nvPr/>
            </p:nvSpPr>
            <p:spPr>
              <a:xfrm>
                <a:off x="8458198" y="2133600"/>
                <a:ext cx="304800" cy="152400"/>
              </a:xfrm>
              <a:custGeom>
                <a:avLst/>
                <a:gdLst/>
                <a:ahLst/>
                <a:cxnLst/>
                <a:rect l="l" t="t" r="r" b="b"/>
                <a:pathLst>
                  <a:path w="304800" h="152400">
                    <a:moveTo>
                      <a:pt x="0" y="0"/>
                    </a:moveTo>
                    <a:lnTo>
                      <a:pt x="304799" y="0"/>
                    </a:lnTo>
                    <a:lnTo>
                      <a:pt x="304799" y="152399"/>
                    </a:lnTo>
                    <a:lnTo>
                      <a:pt x="0" y="152399"/>
                    </a:lnTo>
                    <a:lnTo>
                      <a:pt x="0" y="0"/>
                    </a:lnTo>
                    <a:close/>
                  </a:path>
                </a:pathLst>
              </a:custGeom>
              <a:ln w="9524">
                <a:solidFill>
                  <a:srgbClr val="000000"/>
                </a:solidFill>
              </a:ln>
            </p:spPr>
            <p:txBody>
              <a:bodyPr wrap="square" lIns="0" tIns="0" rIns="0" bIns="0" rtlCol="0"/>
              <a:lstStyle/>
              <a:p>
                <a:endParaRPr/>
              </a:p>
            </p:txBody>
          </p:sp>
          <p:sp>
            <p:nvSpPr>
              <p:cNvPr id="27" name="object 19">
                <a:extLst>
                  <a:ext uri="{FF2B5EF4-FFF2-40B4-BE49-F238E27FC236}">
                    <a16:creationId xmlns:a16="http://schemas.microsoft.com/office/drawing/2014/main" id="{CFC5B16A-1588-4F47-3E45-6A74980AC626}"/>
                  </a:ext>
                </a:extLst>
              </p:cNvPr>
              <p:cNvSpPr/>
              <p:nvPr/>
            </p:nvSpPr>
            <p:spPr>
              <a:xfrm>
                <a:off x="8762998" y="2209800"/>
                <a:ext cx="152400" cy="0"/>
              </a:xfrm>
              <a:custGeom>
                <a:avLst/>
                <a:gdLst/>
                <a:ahLst/>
                <a:cxnLst/>
                <a:rect l="l" t="t" r="r" b="b"/>
                <a:pathLst>
                  <a:path w="152400">
                    <a:moveTo>
                      <a:pt x="0" y="0"/>
                    </a:moveTo>
                    <a:lnTo>
                      <a:pt x="152399" y="1"/>
                    </a:lnTo>
                  </a:path>
                </a:pathLst>
              </a:custGeom>
              <a:ln w="9524">
                <a:solidFill>
                  <a:srgbClr val="000000"/>
                </a:solidFill>
              </a:ln>
            </p:spPr>
            <p:txBody>
              <a:bodyPr wrap="square" lIns="0" tIns="0" rIns="0" bIns="0" rtlCol="0"/>
              <a:lstStyle/>
              <a:p>
                <a:endParaRPr/>
              </a:p>
            </p:txBody>
          </p:sp>
          <p:sp>
            <p:nvSpPr>
              <p:cNvPr id="28" name="object 20">
                <a:extLst>
                  <a:ext uri="{FF2B5EF4-FFF2-40B4-BE49-F238E27FC236}">
                    <a16:creationId xmlns:a16="http://schemas.microsoft.com/office/drawing/2014/main" id="{ED362B96-D8A2-A4D6-57F4-EACB876968E1}"/>
                  </a:ext>
                </a:extLst>
              </p:cNvPr>
              <p:cNvSpPr/>
              <p:nvPr/>
            </p:nvSpPr>
            <p:spPr>
              <a:xfrm>
                <a:off x="8915398" y="2057400"/>
                <a:ext cx="0" cy="304800"/>
              </a:xfrm>
              <a:custGeom>
                <a:avLst/>
                <a:gdLst/>
                <a:ahLst/>
                <a:cxnLst/>
                <a:rect l="l" t="t" r="r" b="b"/>
                <a:pathLst>
                  <a:path h="304800">
                    <a:moveTo>
                      <a:pt x="0" y="0"/>
                    </a:moveTo>
                    <a:lnTo>
                      <a:pt x="0" y="304799"/>
                    </a:lnTo>
                  </a:path>
                </a:pathLst>
              </a:custGeom>
              <a:ln w="9524">
                <a:solidFill>
                  <a:srgbClr val="000000"/>
                </a:solidFill>
              </a:ln>
            </p:spPr>
            <p:txBody>
              <a:bodyPr wrap="square" lIns="0" tIns="0" rIns="0" bIns="0" rtlCol="0"/>
              <a:lstStyle/>
              <a:p>
                <a:endParaRPr/>
              </a:p>
            </p:txBody>
          </p:sp>
          <p:sp>
            <p:nvSpPr>
              <p:cNvPr id="29" name="object 21">
                <a:extLst>
                  <a:ext uri="{FF2B5EF4-FFF2-40B4-BE49-F238E27FC236}">
                    <a16:creationId xmlns:a16="http://schemas.microsoft.com/office/drawing/2014/main" id="{F63D6905-6F3C-EFB7-3A76-020050297F82}"/>
                  </a:ext>
                </a:extLst>
              </p:cNvPr>
              <p:cNvSpPr/>
              <p:nvPr/>
            </p:nvSpPr>
            <p:spPr>
              <a:xfrm>
                <a:off x="8153398" y="1600200"/>
                <a:ext cx="304800" cy="304800"/>
              </a:xfrm>
              <a:custGeom>
                <a:avLst/>
                <a:gdLst/>
                <a:ahLst/>
                <a:cxnLst/>
                <a:rect l="l" t="t" r="r" b="b"/>
                <a:pathLst>
                  <a:path w="304800" h="304800">
                    <a:moveTo>
                      <a:pt x="152400" y="0"/>
                    </a:moveTo>
                    <a:lnTo>
                      <a:pt x="0" y="304800"/>
                    </a:lnTo>
                    <a:lnTo>
                      <a:pt x="304800" y="304800"/>
                    </a:lnTo>
                    <a:lnTo>
                      <a:pt x="152400" y="0"/>
                    </a:lnTo>
                    <a:close/>
                  </a:path>
                </a:pathLst>
              </a:custGeom>
              <a:solidFill>
                <a:srgbClr val="C6E6E9"/>
              </a:solidFill>
            </p:spPr>
            <p:txBody>
              <a:bodyPr wrap="square" lIns="0" tIns="0" rIns="0" bIns="0" rtlCol="0"/>
              <a:lstStyle/>
              <a:p>
                <a:endParaRPr/>
              </a:p>
            </p:txBody>
          </p:sp>
          <p:sp>
            <p:nvSpPr>
              <p:cNvPr id="30" name="object 22">
                <a:extLst>
                  <a:ext uri="{FF2B5EF4-FFF2-40B4-BE49-F238E27FC236}">
                    <a16:creationId xmlns:a16="http://schemas.microsoft.com/office/drawing/2014/main" id="{F17C00BE-D44E-F990-7A29-55DBC6E04042}"/>
                  </a:ext>
                </a:extLst>
              </p:cNvPr>
              <p:cNvSpPr/>
              <p:nvPr/>
            </p:nvSpPr>
            <p:spPr>
              <a:xfrm>
                <a:off x="8153398" y="1600200"/>
                <a:ext cx="304800" cy="304800"/>
              </a:xfrm>
              <a:custGeom>
                <a:avLst/>
                <a:gdLst/>
                <a:ahLst/>
                <a:cxnLst/>
                <a:rect l="l" t="t" r="r" b="b"/>
                <a:pathLst>
                  <a:path w="304800" h="304800">
                    <a:moveTo>
                      <a:pt x="0" y="304799"/>
                    </a:moveTo>
                    <a:lnTo>
                      <a:pt x="152399" y="0"/>
                    </a:lnTo>
                    <a:lnTo>
                      <a:pt x="304800" y="304799"/>
                    </a:lnTo>
                    <a:lnTo>
                      <a:pt x="0" y="304799"/>
                    </a:lnTo>
                    <a:close/>
                  </a:path>
                </a:pathLst>
              </a:custGeom>
              <a:ln w="9524">
                <a:solidFill>
                  <a:srgbClr val="000000"/>
                </a:solidFill>
              </a:ln>
            </p:spPr>
            <p:txBody>
              <a:bodyPr wrap="square" lIns="0" tIns="0" rIns="0" bIns="0" rtlCol="0"/>
              <a:lstStyle/>
              <a:p>
                <a:endParaRPr/>
              </a:p>
            </p:txBody>
          </p:sp>
          <p:sp>
            <p:nvSpPr>
              <p:cNvPr id="31" name="object 23">
                <a:extLst>
                  <a:ext uri="{FF2B5EF4-FFF2-40B4-BE49-F238E27FC236}">
                    <a16:creationId xmlns:a16="http://schemas.microsoft.com/office/drawing/2014/main" id="{356E9C79-6187-0CE7-1072-177CCBCE8641}"/>
                  </a:ext>
                </a:extLst>
              </p:cNvPr>
              <p:cNvSpPr/>
              <p:nvPr/>
            </p:nvSpPr>
            <p:spPr>
              <a:xfrm>
                <a:off x="8305798" y="1244600"/>
                <a:ext cx="0" cy="355600"/>
              </a:xfrm>
              <a:custGeom>
                <a:avLst/>
                <a:gdLst/>
                <a:ahLst/>
                <a:cxnLst/>
                <a:rect l="l" t="t" r="r" b="b"/>
                <a:pathLst>
                  <a:path h="355600">
                    <a:moveTo>
                      <a:pt x="0" y="355599"/>
                    </a:moveTo>
                    <a:lnTo>
                      <a:pt x="0" y="0"/>
                    </a:lnTo>
                  </a:path>
                </a:pathLst>
              </a:custGeom>
              <a:ln w="9524">
                <a:solidFill>
                  <a:srgbClr val="000000"/>
                </a:solidFill>
              </a:ln>
            </p:spPr>
            <p:txBody>
              <a:bodyPr wrap="square" lIns="0" tIns="0" rIns="0" bIns="0" rtlCol="0"/>
              <a:lstStyle/>
              <a:p>
                <a:endParaRPr/>
              </a:p>
            </p:txBody>
          </p:sp>
          <p:sp>
            <p:nvSpPr>
              <p:cNvPr id="32" name="object 24">
                <a:extLst>
                  <a:ext uri="{FF2B5EF4-FFF2-40B4-BE49-F238E27FC236}">
                    <a16:creationId xmlns:a16="http://schemas.microsoft.com/office/drawing/2014/main" id="{7EE2AF41-0B50-EF04-31A2-8FEE96FB9AA3}"/>
                  </a:ext>
                </a:extLst>
              </p:cNvPr>
              <p:cNvSpPr/>
              <p:nvPr/>
            </p:nvSpPr>
            <p:spPr>
              <a:xfrm>
                <a:off x="8267698" y="1219200"/>
                <a:ext cx="76200" cy="76200"/>
              </a:xfrm>
              <a:custGeom>
                <a:avLst/>
                <a:gdLst/>
                <a:ahLst/>
                <a:cxnLst/>
                <a:rect l="l" t="t" r="r" b="b"/>
                <a:pathLst>
                  <a:path w="76200" h="76200">
                    <a:moveTo>
                      <a:pt x="38100" y="0"/>
                    </a:moveTo>
                    <a:lnTo>
                      <a:pt x="0" y="76200"/>
                    </a:lnTo>
                    <a:lnTo>
                      <a:pt x="76200" y="76200"/>
                    </a:lnTo>
                    <a:lnTo>
                      <a:pt x="38100" y="0"/>
                    </a:lnTo>
                    <a:close/>
                  </a:path>
                </a:pathLst>
              </a:custGeom>
              <a:solidFill>
                <a:srgbClr val="000000"/>
              </a:solidFill>
            </p:spPr>
            <p:txBody>
              <a:bodyPr wrap="square" lIns="0" tIns="0" rIns="0" bIns="0" rtlCol="0"/>
              <a:lstStyle/>
              <a:p>
                <a:endParaRPr/>
              </a:p>
            </p:txBody>
          </p:sp>
        </p:grpSp>
        <p:sp>
          <p:nvSpPr>
            <p:cNvPr id="16" name="object 25">
              <a:extLst>
                <a:ext uri="{FF2B5EF4-FFF2-40B4-BE49-F238E27FC236}">
                  <a16:creationId xmlns:a16="http://schemas.microsoft.com/office/drawing/2014/main" id="{6F29AE04-B63A-B1F1-31E5-CC65E86A82F7}"/>
                </a:ext>
              </a:extLst>
            </p:cNvPr>
            <p:cNvSpPr/>
            <p:nvPr/>
          </p:nvSpPr>
          <p:spPr>
            <a:xfrm>
              <a:off x="8991598" y="2133600"/>
              <a:ext cx="0" cy="152400"/>
            </a:xfrm>
            <a:custGeom>
              <a:avLst/>
              <a:gdLst/>
              <a:ahLst/>
              <a:cxnLst/>
              <a:rect l="l" t="t" r="r" b="b"/>
              <a:pathLst>
                <a:path h="152400">
                  <a:moveTo>
                    <a:pt x="0" y="0"/>
                  </a:moveTo>
                  <a:lnTo>
                    <a:pt x="0" y="152399"/>
                  </a:lnTo>
                </a:path>
              </a:pathLst>
            </a:custGeom>
            <a:ln w="9524">
              <a:solidFill>
                <a:srgbClr val="000000"/>
              </a:solidFill>
            </a:ln>
          </p:spPr>
          <p:txBody>
            <a:bodyPr wrap="square" lIns="0" tIns="0" rIns="0" bIns="0" rtlCol="0"/>
            <a:lstStyle/>
            <a:p>
              <a:endParaRPr/>
            </a:p>
          </p:txBody>
        </p:sp>
        <p:sp>
          <p:nvSpPr>
            <p:cNvPr id="17" name="object 26">
              <a:extLst>
                <a:ext uri="{FF2B5EF4-FFF2-40B4-BE49-F238E27FC236}">
                  <a16:creationId xmlns:a16="http://schemas.microsoft.com/office/drawing/2014/main" id="{BA186BC5-1A44-A861-8C91-E5FE049BA280}"/>
                </a:ext>
              </a:extLst>
            </p:cNvPr>
            <p:cNvSpPr txBox="1"/>
            <p:nvPr/>
          </p:nvSpPr>
          <p:spPr>
            <a:xfrm>
              <a:off x="8460739" y="1593533"/>
              <a:ext cx="693757" cy="332239"/>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Amp</a:t>
              </a:r>
            </a:p>
          </p:txBody>
        </p:sp>
        <p:sp>
          <p:nvSpPr>
            <p:cNvPr id="18" name="object 27">
              <a:extLst>
                <a:ext uri="{FF2B5EF4-FFF2-40B4-BE49-F238E27FC236}">
                  <a16:creationId xmlns:a16="http://schemas.microsoft.com/office/drawing/2014/main" id="{9E6AAFB1-2B07-E37F-A62D-51E6751F93FC}"/>
                </a:ext>
              </a:extLst>
            </p:cNvPr>
            <p:cNvSpPr txBox="1"/>
            <p:nvPr/>
          </p:nvSpPr>
          <p:spPr>
            <a:xfrm>
              <a:off x="8521065" y="2279333"/>
              <a:ext cx="1905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R</a:t>
              </a:r>
            </a:p>
          </p:txBody>
        </p:sp>
        <p:grpSp>
          <p:nvGrpSpPr>
            <p:cNvPr id="19" name="object 28">
              <a:extLst>
                <a:ext uri="{FF2B5EF4-FFF2-40B4-BE49-F238E27FC236}">
                  <a16:creationId xmlns:a16="http://schemas.microsoft.com/office/drawing/2014/main" id="{B5EDA90F-75F1-CBB0-FF4B-8993650D5060}"/>
                </a:ext>
              </a:extLst>
            </p:cNvPr>
            <p:cNvGrpSpPr/>
            <p:nvPr/>
          </p:nvGrpSpPr>
          <p:grpSpPr>
            <a:xfrm>
              <a:off x="1600200" y="1485900"/>
              <a:ext cx="6172200" cy="76200"/>
              <a:chOff x="1600200" y="1485900"/>
              <a:chExt cx="6172200" cy="76200"/>
            </a:xfrm>
          </p:grpSpPr>
          <p:sp>
            <p:nvSpPr>
              <p:cNvPr id="21" name="object 29">
                <a:extLst>
                  <a:ext uri="{FF2B5EF4-FFF2-40B4-BE49-F238E27FC236}">
                    <a16:creationId xmlns:a16="http://schemas.microsoft.com/office/drawing/2014/main" id="{D381B26D-DE34-77BA-FB74-DCCB1BB3A6F6}"/>
                  </a:ext>
                </a:extLst>
              </p:cNvPr>
              <p:cNvSpPr/>
              <p:nvPr/>
            </p:nvSpPr>
            <p:spPr>
              <a:xfrm>
                <a:off x="1625599" y="1524000"/>
                <a:ext cx="6121400" cy="0"/>
              </a:xfrm>
              <a:custGeom>
                <a:avLst/>
                <a:gdLst/>
                <a:ahLst/>
                <a:cxnLst/>
                <a:rect l="l" t="t" r="r" b="b"/>
                <a:pathLst>
                  <a:path w="6121400">
                    <a:moveTo>
                      <a:pt x="0" y="0"/>
                    </a:moveTo>
                    <a:lnTo>
                      <a:pt x="6121399" y="0"/>
                    </a:lnTo>
                  </a:path>
                </a:pathLst>
              </a:custGeom>
              <a:ln w="9524">
                <a:solidFill>
                  <a:srgbClr val="000000"/>
                </a:solidFill>
              </a:ln>
            </p:spPr>
            <p:txBody>
              <a:bodyPr wrap="square" lIns="0" tIns="0" rIns="0" bIns="0" rtlCol="0"/>
              <a:lstStyle/>
              <a:p>
                <a:endParaRPr/>
              </a:p>
            </p:txBody>
          </p:sp>
          <p:sp>
            <p:nvSpPr>
              <p:cNvPr id="22" name="object 30">
                <a:extLst>
                  <a:ext uri="{FF2B5EF4-FFF2-40B4-BE49-F238E27FC236}">
                    <a16:creationId xmlns:a16="http://schemas.microsoft.com/office/drawing/2014/main" id="{7DF2B2BF-79B4-BD5D-FDDD-65680456D370}"/>
                  </a:ext>
                </a:extLst>
              </p:cNvPr>
              <p:cNvSpPr/>
              <p:nvPr/>
            </p:nvSpPr>
            <p:spPr>
              <a:xfrm>
                <a:off x="1600200" y="1485899"/>
                <a:ext cx="6172200" cy="76200"/>
              </a:xfrm>
              <a:custGeom>
                <a:avLst/>
                <a:gdLst/>
                <a:ahLst/>
                <a:cxnLst/>
                <a:rect l="l" t="t" r="r" b="b"/>
                <a:pathLst>
                  <a:path w="6172200" h="76200">
                    <a:moveTo>
                      <a:pt x="76200" y="0"/>
                    </a:moveTo>
                    <a:lnTo>
                      <a:pt x="0" y="38100"/>
                    </a:lnTo>
                    <a:lnTo>
                      <a:pt x="76200" y="76200"/>
                    </a:lnTo>
                    <a:lnTo>
                      <a:pt x="76200" y="0"/>
                    </a:lnTo>
                    <a:close/>
                  </a:path>
                  <a:path w="6172200" h="76200">
                    <a:moveTo>
                      <a:pt x="6172200" y="38100"/>
                    </a:moveTo>
                    <a:lnTo>
                      <a:pt x="6096000" y="0"/>
                    </a:lnTo>
                    <a:lnTo>
                      <a:pt x="6096000" y="76200"/>
                    </a:lnTo>
                    <a:lnTo>
                      <a:pt x="6172200" y="38100"/>
                    </a:lnTo>
                    <a:close/>
                  </a:path>
                </a:pathLst>
              </a:custGeom>
              <a:solidFill>
                <a:srgbClr val="000000"/>
              </a:solidFill>
            </p:spPr>
            <p:txBody>
              <a:bodyPr wrap="square" lIns="0" tIns="0" rIns="0" bIns="0" rtlCol="0"/>
              <a:lstStyle/>
              <a:p>
                <a:endParaRPr/>
              </a:p>
            </p:txBody>
          </p:sp>
        </p:grpSp>
        <p:sp>
          <p:nvSpPr>
            <p:cNvPr id="20" name="object 31">
              <a:extLst>
                <a:ext uri="{FF2B5EF4-FFF2-40B4-BE49-F238E27FC236}">
                  <a16:creationId xmlns:a16="http://schemas.microsoft.com/office/drawing/2014/main" id="{7E81BD5D-3DD9-C2FF-134E-21AFC966E918}"/>
                </a:ext>
              </a:extLst>
            </p:cNvPr>
            <p:cNvSpPr txBox="1"/>
            <p:nvPr/>
          </p:nvSpPr>
          <p:spPr>
            <a:xfrm>
              <a:off x="4482465" y="1176020"/>
              <a:ext cx="1530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MT"/>
                  <a:cs typeface="Arial MT"/>
                </a:rPr>
                <a:t>L</a:t>
              </a:r>
              <a:endParaRPr sz="1800">
                <a:latin typeface="Arial MT"/>
                <a:cs typeface="Arial MT"/>
              </a:endParaRPr>
            </a:p>
          </p:txBody>
        </p:sp>
      </p:grpSp>
    </p:spTree>
    <p:extLst>
      <p:ext uri="{BB962C8B-B14F-4D97-AF65-F5344CB8AC3E}">
        <p14:creationId xmlns:p14="http://schemas.microsoft.com/office/powerpoint/2010/main" val="2858424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6007D-7E1B-A343-E54D-728697BBE83B}"/>
              </a:ext>
            </a:extLst>
          </p:cNvPr>
          <p:cNvSpPr>
            <a:spLocks noGrp="1"/>
          </p:cNvSpPr>
          <p:nvPr>
            <p:ph type="title"/>
          </p:nvPr>
        </p:nvSpPr>
        <p:spPr>
          <a:xfrm>
            <a:off x="395427" y="203149"/>
            <a:ext cx="4328973" cy="1107996"/>
          </a:xfrm>
        </p:spPr>
        <p:txBody>
          <a:bodyPr/>
          <a:lstStyle/>
          <a:p>
            <a:r>
              <a:rPr lang="en-US" dirty="0"/>
              <a:t>Drift in electric field</a:t>
            </a:r>
          </a:p>
        </p:txBody>
      </p:sp>
      <p:sp>
        <p:nvSpPr>
          <p:cNvPr id="4" name="Footer Placeholder 3">
            <a:extLst>
              <a:ext uri="{FF2B5EF4-FFF2-40B4-BE49-F238E27FC236}">
                <a16:creationId xmlns:a16="http://schemas.microsoft.com/office/drawing/2014/main" id="{83D648F7-8034-6528-070B-C3A1ABAD2980}"/>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1E789A74-1F9D-2152-9BCC-ED3E63CEC9BD}"/>
              </a:ext>
            </a:extLst>
          </p:cNvPr>
          <p:cNvSpPr>
            <a:spLocks noGrp="1"/>
          </p:cNvSpPr>
          <p:nvPr>
            <p:ph type="sldNum" sz="quarter" idx="7"/>
          </p:nvPr>
        </p:nvSpPr>
        <p:spPr/>
        <p:txBody>
          <a:bodyPr/>
          <a:lstStyle/>
          <a:p>
            <a:pPr marL="38100">
              <a:lnSpc>
                <a:spcPct val="100000"/>
              </a:lnSpc>
            </a:pPr>
            <a:fld id="{81D60167-4931-47E6-BA6A-407CBD079E47}" type="slidenum">
              <a:rPr lang="en-US" spc="-5" smtClean="0"/>
              <a:t>27</a:t>
            </a:fld>
            <a:endParaRPr lang="en-US" spc="-5" dirty="0"/>
          </a:p>
        </p:txBody>
      </p:sp>
      <p:sp>
        <p:nvSpPr>
          <p:cNvPr id="6" name="CasellaDiTesto 12">
            <a:extLst>
              <a:ext uri="{FF2B5EF4-FFF2-40B4-BE49-F238E27FC236}">
                <a16:creationId xmlns:a16="http://schemas.microsoft.com/office/drawing/2014/main" id="{CA4B3188-89FD-0C88-3CD8-ED50AA52399F}"/>
              </a:ext>
            </a:extLst>
          </p:cNvPr>
          <p:cNvSpPr txBox="1"/>
          <p:nvPr/>
        </p:nvSpPr>
        <p:spPr>
          <a:xfrm>
            <a:off x="304800" y="1090887"/>
            <a:ext cx="6473999" cy="1107996"/>
          </a:xfrm>
          <a:prstGeom prst="rect">
            <a:avLst/>
          </a:prstGeom>
          <a:noFill/>
        </p:spPr>
        <p:txBody>
          <a:bodyPr wrap="square" rtlCol="0">
            <a:spAutoFit/>
          </a:bodyPr>
          <a:lstStyle/>
          <a:p>
            <a:r>
              <a:rPr lang="en-GB" sz="2200" dirty="0">
                <a:solidFill>
                  <a:srgbClr val="000096"/>
                </a:solidFill>
              </a:rPr>
              <a:t>When an electric field is applied, the electron-ion pairs drift along the electric field lines, and this motion </a:t>
            </a:r>
            <a:r>
              <a:rPr lang="en-GB" sz="2200" dirty="0">
                <a:solidFill>
                  <a:srgbClr val="FF0000"/>
                </a:solidFill>
              </a:rPr>
              <a:t>is superimposed to the chaotic thermal motion.</a:t>
            </a:r>
          </a:p>
        </p:txBody>
      </p:sp>
      <p:pic>
        <p:nvPicPr>
          <p:cNvPr id="7" name="Picture 2">
            <a:extLst>
              <a:ext uri="{FF2B5EF4-FFF2-40B4-BE49-F238E27FC236}">
                <a16:creationId xmlns:a16="http://schemas.microsoft.com/office/drawing/2014/main" id="{CD7FAB5E-635E-90FB-3534-DCF6539CEBA0}"/>
              </a:ext>
            </a:extLst>
          </p:cNvPr>
          <p:cNvPicPr>
            <a:picLocks noChangeAspect="1" noChangeArrowheads="1"/>
          </p:cNvPicPr>
          <p:nvPr/>
        </p:nvPicPr>
        <p:blipFill>
          <a:blip r:embed="rId2" cstate="print"/>
          <a:srcRect/>
          <a:stretch>
            <a:fillRect/>
          </a:stretch>
        </p:blipFill>
        <p:spPr bwMode="auto">
          <a:xfrm>
            <a:off x="8099979" y="1328885"/>
            <a:ext cx="2327899" cy="3938440"/>
          </a:xfrm>
          <a:prstGeom prst="rect">
            <a:avLst/>
          </a:prstGeom>
          <a:noFill/>
          <a:ln w="9525">
            <a:noFill/>
            <a:miter lim="800000"/>
            <a:headEnd/>
            <a:tailEnd/>
          </a:ln>
        </p:spPr>
      </p:pic>
      <p:sp>
        <p:nvSpPr>
          <p:cNvPr id="13" name="CasellaDiTesto 20">
            <a:extLst>
              <a:ext uri="{FF2B5EF4-FFF2-40B4-BE49-F238E27FC236}">
                <a16:creationId xmlns:a16="http://schemas.microsoft.com/office/drawing/2014/main" id="{00895D18-58B3-DD88-0A72-52A54259612C}"/>
              </a:ext>
            </a:extLst>
          </p:cNvPr>
          <p:cNvSpPr txBox="1"/>
          <p:nvPr/>
        </p:nvSpPr>
        <p:spPr>
          <a:xfrm>
            <a:off x="395427" y="2303328"/>
            <a:ext cx="6667212" cy="1323439"/>
          </a:xfrm>
          <a:prstGeom prst="rect">
            <a:avLst/>
          </a:prstGeom>
          <a:noFill/>
        </p:spPr>
        <p:txBody>
          <a:bodyPr wrap="square" rtlCol="0">
            <a:spAutoFit/>
          </a:bodyPr>
          <a:lstStyle/>
          <a:p>
            <a:pPr marL="342900" indent="-342900">
              <a:buFont typeface="Courier New" panose="02070309020205020404" pitchFamily="49" charset="0"/>
              <a:buChar char="o"/>
            </a:pPr>
            <a:r>
              <a:rPr lang="en-US" sz="2000" dirty="0">
                <a:solidFill>
                  <a:srgbClr val="000096"/>
                </a:solidFill>
              </a:rPr>
              <a:t>Acceleration is interrupted by collisions with gas atoms</a:t>
            </a:r>
          </a:p>
          <a:p>
            <a:pPr marL="342900" indent="-342900">
              <a:buFont typeface="Courier New" panose="02070309020205020404" pitchFamily="49" charset="0"/>
              <a:buChar char="o"/>
            </a:pPr>
            <a:r>
              <a:rPr lang="en-US" sz="2000" dirty="0">
                <a:solidFill>
                  <a:srgbClr val="000096"/>
                </a:solidFill>
              </a:rPr>
              <a:t>This limits the drift velocity → mean drift velocity </a:t>
            </a:r>
            <a:r>
              <a:rPr lang="en-US" sz="2000" dirty="0" err="1">
                <a:solidFill>
                  <a:srgbClr val="000096"/>
                </a:solidFill>
              </a:rPr>
              <a:t>v</a:t>
            </a:r>
            <a:r>
              <a:rPr lang="en-US" sz="2000" baseline="-25000" dirty="0" err="1">
                <a:solidFill>
                  <a:srgbClr val="000096"/>
                </a:solidFill>
              </a:rPr>
              <a:t>D</a:t>
            </a:r>
            <a:endParaRPr lang="en-US" sz="2000" baseline="-25000" dirty="0">
              <a:solidFill>
                <a:srgbClr val="000096"/>
              </a:solidFill>
            </a:endParaRPr>
          </a:p>
          <a:p>
            <a:pPr marL="342900" indent="-342900">
              <a:buFont typeface="Courier New" panose="02070309020205020404" pitchFamily="49" charset="0"/>
              <a:buChar char="o"/>
            </a:pPr>
            <a:r>
              <a:rPr lang="en-US" sz="2000" dirty="0">
                <a:solidFill>
                  <a:srgbClr val="000096"/>
                </a:solidFill>
              </a:rPr>
              <a:t>The drift velocity is roughly proportional to the time between two subsequent collisions</a:t>
            </a:r>
          </a:p>
        </p:txBody>
      </p:sp>
      <p:sp>
        <p:nvSpPr>
          <p:cNvPr id="15" name="TextBox 14">
            <a:extLst>
              <a:ext uri="{FF2B5EF4-FFF2-40B4-BE49-F238E27FC236}">
                <a16:creationId xmlns:a16="http://schemas.microsoft.com/office/drawing/2014/main" id="{97364F82-B4F0-2F60-54E6-96BF046EE384}"/>
              </a:ext>
            </a:extLst>
          </p:cNvPr>
          <p:cNvSpPr txBox="1"/>
          <p:nvPr/>
        </p:nvSpPr>
        <p:spPr>
          <a:xfrm>
            <a:off x="494480" y="3669424"/>
            <a:ext cx="6094638" cy="369332"/>
          </a:xfrm>
          <a:prstGeom prst="rect">
            <a:avLst/>
          </a:prstGeom>
          <a:noFill/>
        </p:spPr>
        <p:txBody>
          <a:bodyPr wrap="square">
            <a:spAutoFit/>
          </a:bodyPr>
          <a:lstStyle/>
          <a:p>
            <a:r>
              <a:rPr lang="en-US" dirty="0">
                <a:solidFill>
                  <a:srgbClr val="000096"/>
                </a:solidFill>
              </a:rPr>
              <a:t>The mean drift velocity </a:t>
            </a:r>
            <a:r>
              <a:rPr lang="en-US" dirty="0" err="1">
                <a:solidFill>
                  <a:srgbClr val="000096"/>
                </a:solidFill>
              </a:rPr>
              <a:t>v</a:t>
            </a:r>
            <a:r>
              <a:rPr lang="en-US" baseline="-25000" dirty="0" err="1">
                <a:solidFill>
                  <a:srgbClr val="000096"/>
                </a:solidFill>
              </a:rPr>
              <a:t>D</a:t>
            </a:r>
            <a:r>
              <a:rPr lang="en-US" dirty="0">
                <a:solidFill>
                  <a:srgbClr val="000096"/>
                </a:solidFill>
              </a:rPr>
              <a:t> is</a:t>
            </a:r>
          </a:p>
        </p:txBody>
      </p:sp>
      <p:sp>
        <p:nvSpPr>
          <p:cNvPr id="18" name="object 3">
            <a:extLst>
              <a:ext uri="{FF2B5EF4-FFF2-40B4-BE49-F238E27FC236}">
                <a16:creationId xmlns:a16="http://schemas.microsoft.com/office/drawing/2014/main" id="{4AC3938C-496F-62F5-466C-09F617B9C292}"/>
              </a:ext>
            </a:extLst>
          </p:cNvPr>
          <p:cNvSpPr txBox="1"/>
          <p:nvPr/>
        </p:nvSpPr>
        <p:spPr>
          <a:xfrm>
            <a:off x="799059" y="4545009"/>
            <a:ext cx="676275" cy="289823"/>
          </a:xfrm>
          <a:prstGeom prst="rect">
            <a:avLst/>
          </a:prstGeom>
        </p:spPr>
        <p:txBody>
          <a:bodyPr vert="horz" wrap="square" lIns="0" tIns="12700" rIns="0" bIns="0" rtlCol="0">
            <a:spAutoFit/>
          </a:bodyPr>
          <a:lstStyle/>
          <a:p>
            <a:pPr marL="12700">
              <a:lnSpc>
                <a:spcPct val="100000"/>
              </a:lnSpc>
              <a:spcBef>
                <a:spcPts val="100"/>
              </a:spcBef>
            </a:pPr>
            <a:r>
              <a:rPr spc="-70" dirty="0">
                <a:solidFill>
                  <a:srgbClr val="000096"/>
                </a:solidFill>
                <a:cs typeface="Trebuchet MS"/>
              </a:rPr>
              <a:t>where</a:t>
            </a:r>
            <a:endParaRPr dirty="0">
              <a:solidFill>
                <a:srgbClr val="000096"/>
              </a:solidFill>
              <a:cs typeface="Trebuchet MS"/>
            </a:endParaRPr>
          </a:p>
        </p:txBody>
      </p:sp>
      <p:pic>
        <p:nvPicPr>
          <p:cNvPr id="19" name="object 8">
            <a:extLst>
              <a:ext uri="{FF2B5EF4-FFF2-40B4-BE49-F238E27FC236}">
                <a16:creationId xmlns:a16="http://schemas.microsoft.com/office/drawing/2014/main" id="{76EE706C-0453-953C-416A-6D09279F1C73}"/>
              </a:ext>
            </a:extLst>
          </p:cNvPr>
          <p:cNvPicPr/>
          <p:nvPr/>
        </p:nvPicPr>
        <p:blipFill>
          <a:blip r:embed="rId3" cstate="print"/>
          <a:stretch>
            <a:fillRect/>
          </a:stretch>
        </p:blipFill>
        <p:spPr>
          <a:xfrm>
            <a:off x="800964" y="3999257"/>
            <a:ext cx="4122420" cy="617219"/>
          </a:xfrm>
          <a:prstGeom prst="rect">
            <a:avLst/>
          </a:prstGeom>
        </p:spPr>
      </p:pic>
      <p:pic>
        <p:nvPicPr>
          <p:cNvPr id="20" name="object 9">
            <a:extLst>
              <a:ext uri="{FF2B5EF4-FFF2-40B4-BE49-F238E27FC236}">
                <a16:creationId xmlns:a16="http://schemas.microsoft.com/office/drawing/2014/main" id="{A50AFB60-DBE6-954D-2415-71957703EA48}"/>
              </a:ext>
            </a:extLst>
          </p:cNvPr>
          <p:cNvPicPr/>
          <p:nvPr/>
        </p:nvPicPr>
        <p:blipFill>
          <a:blip r:embed="rId4" cstate="print"/>
          <a:stretch>
            <a:fillRect/>
          </a:stretch>
        </p:blipFill>
        <p:spPr>
          <a:xfrm>
            <a:off x="885825" y="4841047"/>
            <a:ext cx="4399788" cy="1513331"/>
          </a:xfrm>
          <a:prstGeom prst="rect">
            <a:avLst/>
          </a:prstGeom>
        </p:spPr>
      </p:pic>
      <p:sp>
        <p:nvSpPr>
          <p:cNvPr id="21" name="object 4">
            <a:extLst>
              <a:ext uri="{FF2B5EF4-FFF2-40B4-BE49-F238E27FC236}">
                <a16:creationId xmlns:a16="http://schemas.microsoft.com/office/drawing/2014/main" id="{3E38FBE3-AFC6-97AC-B24C-E7F80B154241}"/>
              </a:ext>
            </a:extLst>
          </p:cNvPr>
          <p:cNvSpPr txBox="1"/>
          <p:nvPr/>
        </p:nvSpPr>
        <p:spPr>
          <a:xfrm>
            <a:off x="6087836" y="6000203"/>
            <a:ext cx="3358515" cy="289823"/>
          </a:xfrm>
          <a:prstGeom prst="rect">
            <a:avLst/>
          </a:prstGeom>
        </p:spPr>
        <p:txBody>
          <a:bodyPr vert="horz" wrap="square" lIns="0" tIns="12700" rIns="0" bIns="0" rtlCol="0">
            <a:spAutoFit/>
          </a:bodyPr>
          <a:lstStyle/>
          <a:p>
            <a:pPr marL="12700">
              <a:lnSpc>
                <a:spcPct val="100000"/>
              </a:lnSpc>
              <a:spcBef>
                <a:spcPts val="100"/>
              </a:spcBef>
            </a:pPr>
            <a:r>
              <a:rPr i="1" spc="-130" dirty="0">
                <a:solidFill>
                  <a:srgbClr val="000096"/>
                </a:solidFill>
                <a:cs typeface="Trebuchet MS"/>
              </a:rPr>
              <a:t>and</a:t>
            </a:r>
            <a:r>
              <a:rPr i="1" spc="-35" dirty="0">
                <a:solidFill>
                  <a:srgbClr val="000096"/>
                </a:solidFill>
                <a:cs typeface="Trebuchet MS"/>
              </a:rPr>
              <a:t> </a:t>
            </a:r>
            <a:r>
              <a:rPr i="1" spc="-145" dirty="0">
                <a:solidFill>
                  <a:srgbClr val="000096"/>
                </a:solidFill>
                <a:cs typeface="Trebuchet MS"/>
              </a:rPr>
              <a:t>typical</a:t>
            </a:r>
            <a:r>
              <a:rPr i="1" spc="-55" dirty="0">
                <a:solidFill>
                  <a:srgbClr val="000096"/>
                </a:solidFill>
                <a:cs typeface="Trebuchet MS"/>
              </a:rPr>
              <a:t> </a:t>
            </a:r>
            <a:r>
              <a:rPr i="1" spc="-130" dirty="0">
                <a:solidFill>
                  <a:srgbClr val="000096"/>
                </a:solidFill>
                <a:cs typeface="Trebuchet MS"/>
              </a:rPr>
              <a:t>values</a:t>
            </a:r>
            <a:r>
              <a:rPr i="1" spc="-15" dirty="0">
                <a:solidFill>
                  <a:srgbClr val="000096"/>
                </a:solidFill>
                <a:cs typeface="Trebuchet MS"/>
              </a:rPr>
              <a:t> </a:t>
            </a:r>
            <a:r>
              <a:rPr i="1" spc="-70" dirty="0">
                <a:solidFill>
                  <a:srgbClr val="000096"/>
                </a:solidFill>
                <a:cs typeface="Trebuchet MS"/>
              </a:rPr>
              <a:t>10-</a:t>
            </a:r>
            <a:r>
              <a:rPr i="1" spc="-50" dirty="0">
                <a:solidFill>
                  <a:srgbClr val="000096"/>
                </a:solidFill>
                <a:cs typeface="Trebuchet MS"/>
              </a:rPr>
              <a:t>100</a:t>
            </a:r>
            <a:r>
              <a:rPr i="1" spc="-65" dirty="0">
                <a:solidFill>
                  <a:srgbClr val="000096"/>
                </a:solidFill>
                <a:cs typeface="Trebuchet MS"/>
              </a:rPr>
              <a:t> </a:t>
            </a:r>
            <a:r>
              <a:rPr i="1" spc="-145" dirty="0">
                <a:solidFill>
                  <a:srgbClr val="000096"/>
                </a:solidFill>
                <a:cs typeface="Cambria Math"/>
              </a:rPr>
              <a:t>𝝻</a:t>
            </a:r>
            <a:r>
              <a:rPr i="1" spc="-145" dirty="0">
                <a:solidFill>
                  <a:srgbClr val="000096"/>
                </a:solidFill>
                <a:cs typeface="Trebuchet MS"/>
              </a:rPr>
              <a:t>m/ns.</a:t>
            </a:r>
            <a:endParaRPr i="1" dirty="0">
              <a:solidFill>
                <a:srgbClr val="000096"/>
              </a:solidFill>
              <a:cs typeface="Trebuchet MS"/>
            </a:endParaRPr>
          </a:p>
        </p:txBody>
      </p:sp>
    </p:spTree>
    <p:extLst>
      <p:ext uri="{BB962C8B-B14F-4D97-AF65-F5344CB8AC3E}">
        <p14:creationId xmlns:p14="http://schemas.microsoft.com/office/powerpoint/2010/main" val="3094223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242B4-3A34-447F-EB7D-603A2DE4B7E2}"/>
              </a:ext>
            </a:extLst>
          </p:cNvPr>
          <p:cNvSpPr>
            <a:spLocks noGrp="1"/>
          </p:cNvSpPr>
          <p:nvPr>
            <p:ph type="title"/>
          </p:nvPr>
        </p:nvSpPr>
        <p:spPr>
          <a:xfrm>
            <a:off x="395427" y="203149"/>
            <a:ext cx="5243373" cy="558851"/>
          </a:xfrm>
        </p:spPr>
        <p:txBody>
          <a:bodyPr/>
          <a:lstStyle/>
          <a:p>
            <a:r>
              <a:rPr lang="en-US" dirty="0"/>
              <a:t>Drift in electric field</a:t>
            </a:r>
          </a:p>
        </p:txBody>
      </p:sp>
      <p:sp>
        <p:nvSpPr>
          <p:cNvPr id="4" name="Footer Placeholder 3">
            <a:extLst>
              <a:ext uri="{FF2B5EF4-FFF2-40B4-BE49-F238E27FC236}">
                <a16:creationId xmlns:a16="http://schemas.microsoft.com/office/drawing/2014/main" id="{53D5F1B5-88C8-D8FD-F18A-8B4D0F0E1759}"/>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F0B2F8BC-F8B1-F4FE-4DF4-24878BC2AB15}"/>
              </a:ext>
            </a:extLst>
          </p:cNvPr>
          <p:cNvSpPr>
            <a:spLocks noGrp="1"/>
          </p:cNvSpPr>
          <p:nvPr>
            <p:ph type="sldNum" sz="quarter" idx="7"/>
          </p:nvPr>
        </p:nvSpPr>
        <p:spPr/>
        <p:txBody>
          <a:bodyPr/>
          <a:lstStyle/>
          <a:p>
            <a:pPr marL="38100">
              <a:lnSpc>
                <a:spcPct val="100000"/>
              </a:lnSpc>
            </a:pPr>
            <a:fld id="{81D60167-4931-47E6-BA6A-407CBD079E47}" type="slidenum">
              <a:rPr lang="en-US" spc="-5" smtClean="0"/>
              <a:t>28</a:t>
            </a:fld>
            <a:endParaRPr lang="en-US" spc="-5" dirty="0"/>
          </a:p>
        </p:txBody>
      </p:sp>
      <p:sp>
        <p:nvSpPr>
          <p:cNvPr id="6" name="CasellaDiTesto 12">
            <a:extLst>
              <a:ext uri="{FF2B5EF4-FFF2-40B4-BE49-F238E27FC236}">
                <a16:creationId xmlns:a16="http://schemas.microsoft.com/office/drawing/2014/main" id="{37030916-FAF6-C163-05DF-8AA692BFC8F5}"/>
              </a:ext>
            </a:extLst>
          </p:cNvPr>
          <p:cNvSpPr txBox="1"/>
          <p:nvPr/>
        </p:nvSpPr>
        <p:spPr>
          <a:xfrm>
            <a:off x="76200" y="848735"/>
            <a:ext cx="11432479" cy="1631216"/>
          </a:xfrm>
          <a:prstGeom prst="rect">
            <a:avLst/>
          </a:prstGeom>
          <a:noFill/>
        </p:spPr>
        <p:txBody>
          <a:bodyPr wrap="square" rtlCol="0">
            <a:spAutoFit/>
          </a:bodyPr>
          <a:lstStyle/>
          <a:p>
            <a:pPr marL="342900" indent="-342900">
              <a:buFont typeface="Arial" panose="020B0604020202020204" pitchFamily="34" charset="0"/>
              <a:buChar char="•"/>
            </a:pPr>
            <a:r>
              <a:rPr lang="en-GB" sz="2000" dirty="0" err="1">
                <a:solidFill>
                  <a:srgbClr val="00329E"/>
                </a:solidFill>
              </a:rPr>
              <a:t>v</a:t>
            </a:r>
            <a:r>
              <a:rPr lang="en-GB" sz="2000" baseline="-25000" dirty="0" err="1">
                <a:solidFill>
                  <a:srgbClr val="00329E"/>
                </a:solidFill>
              </a:rPr>
              <a:t>d</a:t>
            </a:r>
            <a:r>
              <a:rPr lang="en-GB" sz="2000" dirty="0">
                <a:solidFill>
                  <a:srgbClr val="00329E"/>
                </a:solidFill>
              </a:rPr>
              <a:t> is just </a:t>
            </a:r>
            <a:r>
              <a:rPr lang="en-GB" sz="2000" dirty="0">
                <a:solidFill>
                  <a:srgbClr val="FF0000"/>
                </a:solidFill>
              </a:rPr>
              <a:t>the average velocity </a:t>
            </a:r>
            <a:r>
              <a:rPr lang="en-GB" sz="2000" dirty="0">
                <a:solidFill>
                  <a:srgbClr val="00329E"/>
                </a:solidFill>
              </a:rPr>
              <a:t>in the direction of the electric field; a random thermal movement is superimposed </a:t>
            </a:r>
            <a:r>
              <a:rPr lang="en-GB" sz="2000" dirty="0">
                <a:solidFill>
                  <a:srgbClr val="00329E"/>
                </a:solidFill>
                <a:sym typeface="Wingdings" pitchFamily="2" charset="2"/>
              </a:rPr>
              <a:t> diffusion while drifting</a:t>
            </a:r>
            <a:endParaRPr lang="en-GB" sz="2000" dirty="0">
              <a:solidFill>
                <a:srgbClr val="00329E"/>
              </a:solidFill>
            </a:endParaRPr>
          </a:p>
          <a:p>
            <a:pPr marL="342900" indent="-342900">
              <a:buFont typeface="Arial" panose="020B0604020202020204" pitchFamily="34" charset="0"/>
              <a:buChar char="•"/>
            </a:pPr>
            <a:r>
              <a:rPr lang="en-GB" sz="2000" dirty="0">
                <a:solidFill>
                  <a:srgbClr val="000096"/>
                </a:solidFill>
              </a:rPr>
              <a:t>While drifting, electrons </a:t>
            </a:r>
            <a:r>
              <a:rPr lang="en-GB" sz="2000" dirty="0">
                <a:solidFill>
                  <a:srgbClr val="FF0000"/>
                </a:solidFill>
              </a:rPr>
              <a:t>can undergo several processes </a:t>
            </a:r>
            <a:r>
              <a:rPr lang="en-GB" sz="2000" dirty="0">
                <a:solidFill>
                  <a:srgbClr val="000096"/>
                </a:solidFill>
              </a:rPr>
              <a:t>(excitation, ionization, and others), whose cross section depends in complicated ways on the electron kinetic energy due to quantum mechanical effects and the structure of the molecules of the gas.</a:t>
            </a:r>
          </a:p>
        </p:txBody>
      </p:sp>
      <p:pic>
        <p:nvPicPr>
          <p:cNvPr id="7" name="Segnaposto contenuto 24">
            <a:extLst>
              <a:ext uri="{FF2B5EF4-FFF2-40B4-BE49-F238E27FC236}">
                <a16:creationId xmlns:a16="http://schemas.microsoft.com/office/drawing/2014/main" id="{651FB999-787F-B9BC-C0A2-73B58AEE7087}"/>
              </a:ext>
            </a:extLst>
          </p:cNvPr>
          <p:cNvPicPr>
            <a:picLocks noChangeAspect="1"/>
          </p:cNvPicPr>
          <p:nvPr/>
        </p:nvPicPr>
        <p:blipFill>
          <a:blip r:embed="rId2" cstate="print"/>
          <a:stretch>
            <a:fillRect/>
          </a:stretch>
        </p:blipFill>
        <p:spPr>
          <a:xfrm>
            <a:off x="1676400" y="2895600"/>
            <a:ext cx="3040448" cy="3179440"/>
          </a:xfrm>
          <a:prstGeom prst="rect">
            <a:avLst/>
          </a:prstGeom>
        </p:spPr>
      </p:pic>
      <p:pic>
        <p:nvPicPr>
          <p:cNvPr id="8" name="Segnaposto contenuto 25">
            <a:extLst>
              <a:ext uri="{FF2B5EF4-FFF2-40B4-BE49-F238E27FC236}">
                <a16:creationId xmlns:a16="http://schemas.microsoft.com/office/drawing/2014/main" id="{B5A56B72-A017-EE1C-4F19-90CF7082B620}"/>
              </a:ext>
            </a:extLst>
          </p:cNvPr>
          <p:cNvPicPr>
            <a:picLocks noChangeAspect="1"/>
          </p:cNvPicPr>
          <p:nvPr/>
        </p:nvPicPr>
        <p:blipFill>
          <a:blip r:embed="rId3" cstate="print"/>
          <a:stretch>
            <a:fillRect/>
          </a:stretch>
        </p:blipFill>
        <p:spPr>
          <a:xfrm>
            <a:off x="5768000" y="2965449"/>
            <a:ext cx="3223600" cy="3179440"/>
          </a:xfrm>
          <a:prstGeom prst="rect">
            <a:avLst/>
          </a:prstGeom>
        </p:spPr>
      </p:pic>
      <p:sp>
        <p:nvSpPr>
          <p:cNvPr id="10" name="TextBox 9">
            <a:extLst>
              <a:ext uri="{FF2B5EF4-FFF2-40B4-BE49-F238E27FC236}">
                <a16:creationId xmlns:a16="http://schemas.microsoft.com/office/drawing/2014/main" id="{A8089B56-B4CE-9F64-FD18-4C31FA952B85}"/>
              </a:ext>
            </a:extLst>
          </p:cNvPr>
          <p:cNvSpPr txBox="1"/>
          <p:nvPr/>
        </p:nvSpPr>
        <p:spPr>
          <a:xfrm>
            <a:off x="990600" y="2571294"/>
            <a:ext cx="9296400" cy="369332"/>
          </a:xfrm>
          <a:prstGeom prst="rect">
            <a:avLst/>
          </a:prstGeom>
          <a:noFill/>
        </p:spPr>
        <p:txBody>
          <a:bodyPr wrap="square">
            <a:spAutoFit/>
          </a:bodyPr>
          <a:lstStyle/>
          <a:p>
            <a:r>
              <a:rPr lang="en-US" dirty="0" err="1"/>
              <a:t>Ramsauer</a:t>
            </a:r>
            <a:r>
              <a:rPr lang="en-US" dirty="0"/>
              <a:t> cross section (collisions) for electrons in </a:t>
            </a:r>
            <a:r>
              <a:rPr lang="en-US" dirty="0" err="1"/>
              <a:t>Ar</a:t>
            </a:r>
            <a:r>
              <a:rPr lang="en-US" dirty="0"/>
              <a:t> and CO</a:t>
            </a:r>
            <a:r>
              <a:rPr lang="en-US" baseline="-25000" dirty="0"/>
              <a:t>2</a:t>
            </a:r>
            <a:r>
              <a:rPr lang="en-US" dirty="0"/>
              <a:t> as a function of their energy</a:t>
            </a:r>
          </a:p>
        </p:txBody>
      </p:sp>
    </p:spTree>
    <p:extLst>
      <p:ext uri="{BB962C8B-B14F-4D97-AF65-F5344CB8AC3E}">
        <p14:creationId xmlns:p14="http://schemas.microsoft.com/office/powerpoint/2010/main" val="587583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8954C-4973-75A0-F344-C2918A9AB555}"/>
              </a:ext>
            </a:extLst>
          </p:cNvPr>
          <p:cNvSpPr>
            <a:spLocks noGrp="1"/>
          </p:cNvSpPr>
          <p:nvPr>
            <p:ph type="title"/>
          </p:nvPr>
        </p:nvSpPr>
        <p:spPr>
          <a:xfrm>
            <a:off x="395427" y="203149"/>
            <a:ext cx="6181725" cy="1107996"/>
          </a:xfrm>
        </p:spPr>
        <p:txBody>
          <a:bodyPr/>
          <a:lstStyle/>
          <a:p>
            <a:r>
              <a:rPr lang="en-US" dirty="0"/>
              <a:t>Drift in electric field</a:t>
            </a:r>
          </a:p>
        </p:txBody>
      </p:sp>
      <p:sp>
        <p:nvSpPr>
          <p:cNvPr id="4" name="Footer Placeholder 3">
            <a:extLst>
              <a:ext uri="{FF2B5EF4-FFF2-40B4-BE49-F238E27FC236}">
                <a16:creationId xmlns:a16="http://schemas.microsoft.com/office/drawing/2014/main" id="{BDB5C053-026F-FCC8-0B0C-5E55FACA61DA}"/>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503D406F-488F-BBAE-9B18-34CABFAEF97F}"/>
              </a:ext>
            </a:extLst>
          </p:cNvPr>
          <p:cNvSpPr>
            <a:spLocks noGrp="1"/>
          </p:cNvSpPr>
          <p:nvPr>
            <p:ph type="sldNum" sz="quarter" idx="7"/>
          </p:nvPr>
        </p:nvSpPr>
        <p:spPr/>
        <p:txBody>
          <a:bodyPr/>
          <a:lstStyle/>
          <a:p>
            <a:pPr marL="38100">
              <a:lnSpc>
                <a:spcPct val="100000"/>
              </a:lnSpc>
            </a:pPr>
            <a:fld id="{81D60167-4931-47E6-BA6A-407CBD079E47}" type="slidenum">
              <a:rPr lang="en-US" spc="-5" smtClean="0"/>
              <a:t>29</a:t>
            </a:fld>
            <a:endParaRPr lang="en-US" spc="-5" dirty="0"/>
          </a:p>
        </p:txBody>
      </p:sp>
      <p:pic>
        <p:nvPicPr>
          <p:cNvPr id="6" name="Immagine 15">
            <a:extLst>
              <a:ext uri="{FF2B5EF4-FFF2-40B4-BE49-F238E27FC236}">
                <a16:creationId xmlns:a16="http://schemas.microsoft.com/office/drawing/2014/main" id="{4E5F9DF4-2952-8748-6223-EC8B6DE5482E}"/>
              </a:ext>
            </a:extLst>
          </p:cNvPr>
          <p:cNvPicPr/>
          <p:nvPr/>
        </p:nvPicPr>
        <p:blipFill>
          <a:blip r:embed="rId3" cstate="print"/>
          <a:srcRect/>
          <a:stretch>
            <a:fillRect/>
          </a:stretch>
        </p:blipFill>
        <p:spPr bwMode="auto">
          <a:xfrm>
            <a:off x="8382000" y="376447"/>
            <a:ext cx="3096344" cy="1156206"/>
          </a:xfrm>
          <a:prstGeom prst="rect">
            <a:avLst/>
          </a:prstGeom>
          <a:noFill/>
        </p:spPr>
      </p:pic>
      <p:sp>
        <p:nvSpPr>
          <p:cNvPr id="7" name="CasellaDiTesto 16">
            <a:extLst>
              <a:ext uri="{FF2B5EF4-FFF2-40B4-BE49-F238E27FC236}">
                <a16:creationId xmlns:a16="http://schemas.microsoft.com/office/drawing/2014/main" id="{6635DC48-5257-171F-BEE4-4B94AAB131FB}"/>
              </a:ext>
            </a:extLst>
          </p:cNvPr>
          <p:cNvSpPr txBox="1"/>
          <p:nvPr/>
        </p:nvSpPr>
        <p:spPr>
          <a:xfrm>
            <a:off x="370934" y="1066800"/>
            <a:ext cx="8610600" cy="1107996"/>
          </a:xfrm>
          <a:prstGeom prst="rect">
            <a:avLst/>
          </a:prstGeom>
          <a:noFill/>
        </p:spPr>
        <p:txBody>
          <a:bodyPr wrap="square" rtlCol="0">
            <a:spAutoFit/>
          </a:bodyPr>
          <a:lstStyle/>
          <a:p>
            <a:r>
              <a:rPr lang="en-GB" sz="2200" dirty="0">
                <a:solidFill>
                  <a:srgbClr val="00329E"/>
                </a:solidFill>
              </a:rPr>
              <a:t>Drift in direction of E-field superimposed to statistical diffusion</a:t>
            </a:r>
          </a:p>
          <a:p>
            <a:pPr marL="342900" indent="-342900">
              <a:buFont typeface="Courier New" panose="02070309020205020404" pitchFamily="49" charset="0"/>
              <a:buChar char="o"/>
            </a:pPr>
            <a:r>
              <a:rPr lang="en-GB" sz="2200" dirty="0">
                <a:solidFill>
                  <a:srgbClr val="00329E"/>
                </a:solidFill>
              </a:rPr>
              <a:t>Extra velocity</a:t>
            </a:r>
            <a:r>
              <a:rPr lang="en-GB" sz="2200" dirty="0"/>
              <a:t> </a:t>
            </a:r>
            <a:r>
              <a:rPr lang="en-GB" sz="2200" dirty="0">
                <a:solidFill>
                  <a:srgbClr val="FF0000"/>
                </a:solidFill>
              </a:rPr>
              <a:t>influences longitudinal diffusion</a:t>
            </a:r>
          </a:p>
          <a:p>
            <a:pPr marL="342900" indent="-342900">
              <a:buFont typeface="Courier New" panose="02070309020205020404" pitchFamily="49" charset="0"/>
              <a:buChar char="o"/>
            </a:pPr>
            <a:r>
              <a:rPr lang="en-GB" sz="2200" dirty="0">
                <a:solidFill>
                  <a:srgbClr val="00329E"/>
                </a:solidFill>
              </a:rPr>
              <a:t>Transverse diffusion not affected</a:t>
            </a:r>
          </a:p>
        </p:txBody>
      </p:sp>
      <p:sp>
        <p:nvSpPr>
          <p:cNvPr id="8" name="CasellaDiTesto 17">
            <a:extLst>
              <a:ext uri="{FF2B5EF4-FFF2-40B4-BE49-F238E27FC236}">
                <a16:creationId xmlns:a16="http://schemas.microsoft.com/office/drawing/2014/main" id="{C03AB362-EAAA-B7A6-3CF1-3F86237D8BAA}"/>
              </a:ext>
            </a:extLst>
          </p:cNvPr>
          <p:cNvSpPr txBox="1"/>
          <p:nvPr/>
        </p:nvSpPr>
        <p:spPr>
          <a:xfrm>
            <a:off x="7860196" y="1552330"/>
            <a:ext cx="4139952" cy="646331"/>
          </a:xfrm>
          <a:prstGeom prst="rect">
            <a:avLst/>
          </a:prstGeom>
          <a:noFill/>
        </p:spPr>
        <p:txBody>
          <a:bodyPr wrap="square" rtlCol="0">
            <a:spAutoFit/>
          </a:bodyPr>
          <a:lstStyle/>
          <a:p>
            <a:r>
              <a:rPr lang="en-US" dirty="0"/>
              <a:t>Drifting induces a  reduced diffusion in the longitudinal </a:t>
            </a:r>
            <a:r>
              <a:rPr lang="it-IT" dirty="0" err="1"/>
              <a:t>direction</a:t>
            </a:r>
            <a:endParaRPr lang="it-IT" dirty="0"/>
          </a:p>
        </p:txBody>
      </p:sp>
      <p:pic>
        <p:nvPicPr>
          <p:cNvPr id="5122" name="Picture 2">
            <a:extLst>
              <a:ext uri="{FF2B5EF4-FFF2-40B4-BE49-F238E27FC236}">
                <a16:creationId xmlns:a16="http://schemas.microsoft.com/office/drawing/2014/main" id="{BACE62A7-DEC8-5411-93AF-45D37998E8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68580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a:extLst>
              <a:ext uri="{FF2B5EF4-FFF2-40B4-BE49-F238E27FC236}">
                <a16:creationId xmlns:a16="http://schemas.microsoft.com/office/drawing/2014/main" id="{3910094D-936D-64A4-ACDA-111520106C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365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5E67D079-D7D5-2BB8-1E54-2E26F8826D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136525"/>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a:extLst>
              <a:ext uri="{FF2B5EF4-FFF2-40B4-BE49-F238E27FC236}">
                <a16:creationId xmlns:a16="http://schemas.microsoft.com/office/drawing/2014/main" id="{13029532-E11B-5E5C-AB6C-F129E56F2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411163"/>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1E4AABF-C407-DD8E-9008-EA45C8D856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0" y="68580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a:extLst>
              <a:ext uri="{FF2B5EF4-FFF2-40B4-BE49-F238E27FC236}">
                <a16:creationId xmlns:a16="http://schemas.microsoft.com/office/drawing/2014/main" id="{30474772-E61B-D5E9-FC2D-116C979E59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68580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7AF01249-0A36-533B-AE81-DE02122CF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685800"/>
            <a:ext cx="12700" cy="12700"/>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a:extLst>
              <a:ext uri="{FF2B5EF4-FFF2-40B4-BE49-F238E27FC236}">
                <a16:creationId xmlns:a16="http://schemas.microsoft.com/office/drawing/2014/main" id="{7BF4C89F-EF9E-216C-BFA2-C8E9B82F6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500" y="685800"/>
            <a:ext cx="12700" cy="127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31E09641-EBB5-76C8-EDE7-88C748B6CCC5}"/>
              </a:ext>
            </a:extLst>
          </p:cNvPr>
          <p:cNvSpPr txBox="1"/>
          <p:nvPr/>
        </p:nvSpPr>
        <p:spPr>
          <a:xfrm>
            <a:off x="317500" y="2358430"/>
            <a:ext cx="6094638" cy="369332"/>
          </a:xfrm>
          <a:prstGeom prst="rect">
            <a:avLst/>
          </a:prstGeom>
          <a:noFill/>
        </p:spPr>
        <p:txBody>
          <a:bodyPr wrap="square">
            <a:spAutoFit/>
          </a:bodyPr>
          <a:lstStyle/>
          <a:p>
            <a:r>
              <a:rPr lang="en-US" b="1" dirty="0">
                <a:solidFill>
                  <a:srgbClr val="000096"/>
                </a:solidFill>
              </a:rPr>
              <a:t>Key Aspects of Electron Drift in Gases:</a:t>
            </a:r>
            <a:endParaRPr lang="en-US" dirty="0">
              <a:solidFill>
                <a:srgbClr val="000096"/>
              </a:solidFill>
            </a:endParaRPr>
          </a:p>
        </p:txBody>
      </p:sp>
      <p:sp>
        <p:nvSpPr>
          <p:cNvPr id="18" name="TextBox 17">
            <a:extLst>
              <a:ext uri="{FF2B5EF4-FFF2-40B4-BE49-F238E27FC236}">
                <a16:creationId xmlns:a16="http://schemas.microsoft.com/office/drawing/2014/main" id="{A669DF1C-DC02-DACB-91EE-B3146DFA1C3B}"/>
              </a:ext>
            </a:extLst>
          </p:cNvPr>
          <p:cNvSpPr txBox="1"/>
          <p:nvPr/>
        </p:nvSpPr>
        <p:spPr>
          <a:xfrm>
            <a:off x="348361" y="2890975"/>
            <a:ext cx="11480800" cy="3139321"/>
          </a:xfrm>
          <a:prstGeom prst="rect">
            <a:avLst/>
          </a:prstGeom>
          <a:noFill/>
        </p:spPr>
        <p:txBody>
          <a:bodyPr wrap="square">
            <a:spAutoFit/>
          </a:bodyPr>
          <a:lstStyle/>
          <a:p>
            <a:pPr marL="285750" indent="-285750">
              <a:buFont typeface="Arial" panose="020B0604020202020204" pitchFamily="34" charset="0"/>
              <a:buChar char="•"/>
            </a:pPr>
            <a:r>
              <a:rPr lang="en-US" b="1" dirty="0">
                <a:solidFill>
                  <a:srgbClr val="000096"/>
                </a:solidFill>
                <a:effectLst/>
              </a:rPr>
              <a:t>Drift Velocity (V</a:t>
            </a:r>
            <a:r>
              <a:rPr lang="en-US" b="1" baseline="-25000" dirty="0">
                <a:solidFill>
                  <a:srgbClr val="000096"/>
                </a:solidFill>
                <a:effectLst/>
              </a:rPr>
              <a:t>D</a:t>
            </a:r>
            <a:r>
              <a:rPr lang="en-US" b="1" dirty="0">
                <a:solidFill>
                  <a:srgbClr val="000096"/>
                </a:solidFill>
                <a:effectLst/>
              </a:rPr>
              <a:t>): </a:t>
            </a:r>
            <a:r>
              <a:rPr lang="en-US" dirty="0">
                <a:solidFill>
                  <a:srgbClr val="000096"/>
                </a:solidFill>
                <a:effectLst/>
              </a:rPr>
              <a:t>Under an applied electric field (E ), electrons do not accelerate indefinitely but rather reach a steady average drift velocity (typically 1mm/us or 10^5 /10^6 m/s in gas detectors) due to frequent collisions.</a:t>
            </a:r>
          </a:p>
          <a:p>
            <a:pPr marL="285750" indent="-285750">
              <a:buFont typeface="Arial" panose="020B0604020202020204" pitchFamily="34" charset="0"/>
              <a:buChar char="•"/>
            </a:pPr>
            <a:endParaRPr lang="en-US" dirty="0">
              <a:solidFill>
                <a:srgbClr val="000096"/>
              </a:solidFill>
              <a:effectLst/>
            </a:endParaRPr>
          </a:p>
          <a:p>
            <a:pPr marL="285750" indent="-285750">
              <a:buFont typeface="Arial" panose="020B0604020202020204" pitchFamily="34" charset="0"/>
              <a:buChar char="•"/>
            </a:pPr>
            <a:r>
              <a:rPr lang="en-US" b="1" dirty="0">
                <a:solidFill>
                  <a:srgbClr val="000096"/>
                </a:solidFill>
                <a:effectLst/>
              </a:rPr>
              <a:t>Mechanism:</a:t>
            </a:r>
            <a:r>
              <a:rPr lang="en-US" dirty="0">
                <a:solidFill>
                  <a:srgbClr val="000096"/>
                </a:solidFill>
                <a:effectLst/>
              </a:rPr>
              <a:t> Electrons accelerate between collisions with gas molecules. While their thermal velocity is massive, their overall drift speed is slower, directed toward the anode.</a:t>
            </a:r>
            <a:br>
              <a:rPr lang="en-US" dirty="0">
                <a:solidFill>
                  <a:srgbClr val="000096"/>
                </a:solidFill>
                <a:effectLst/>
              </a:rPr>
            </a:br>
            <a:endParaRPr lang="en-US" dirty="0">
              <a:solidFill>
                <a:srgbClr val="000096"/>
              </a:solidFill>
              <a:effectLst/>
            </a:endParaRPr>
          </a:p>
          <a:p>
            <a:pPr marL="285750" indent="-285750">
              <a:buFont typeface="Arial" panose="020B0604020202020204" pitchFamily="34" charset="0"/>
              <a:buChar char="•"/>
            </a:pPr>
            <a:r>
              <a:rPr lang="en-US" b="1" dirty="0">
                <a:solidFill>
                  <a:srgbClr val="000096"/>
                </a:solidFill>
                <a:effectLst/>
              </a:rPr>
              <a:t>Dependence on E/P: </a:t>
            </a:r>
            <a:r>
              <a:rPr lang="en-US" dirty="0">
                <a:solidFill>
                  <a:srgbClr val="000096"/>
                </a:solidFill>
                <a:effectLst/>
              </a:rPr>
              <a:t>The drift velocity is a function of the reduced field, E/P (electric field E divided by gas pressure P). Increased field strength increases the drift speed.</a:t>
            </a:r>
          </a:p>
          <a:p>
            <a:pPr marL="285750" indent="-285750">
              <a:buFont typeface="Arial" panose="020B0604020202020204" pitchFamily="34" charset="0"/>
              <a:buChar char="•"/>
            </a:pPr>
            <a:endParaRPr lang="en-US" dirty="0">
              <a:solidFill>
                <a:srgbClr val="000096"/>
              </a:solidFill>
              <a:effectLst/>
            </a:endParaRPr>
          </a:p>
          <a:p>
            <a:pPr marL="285750" indent="-285750">
              <a:buFont typeface="Arial" panose="020B0604020202020204" pitchFamily="34" charset="0"/>
              <a:buChar char="•"/>
            </a:pPr>
            <a:r>
              <a:rPr lang="en-US" b="1" dirty="0">
                <a:solidFill>
                  <a:srgbClr val="000096"/>
                </a:solidFill>
                <a:effectLst/>
              </a:rPr>
              <a:t>Gas Composition:</a:t>
            </a:r>
            <a:r>
              <a:rPr lang="en-US" dirty="0">
                <a:solidFill>
                  <a:srgbClr val="000096"/>
                </a:solidFill>
                <a:effectLst/>
              </a:rPr>
              <a:t> The type of gas drastically affects drift speed. For example, fast gases like CF4 are used for fast timing, while argon mixtures are common in detector technologies.</a:t>
            </a:r>
          </a:p>
        </p:txBody>
      </p:sp>
    </p:spTree>
    <p:extLst>
      <p:ext uri="{BB962C8B-B14F-4D97-AF65-F5344CB8AC3E}">
        <p14:creationId xmlns:p14="http://schemas.microsoft.com/office/powerpoint/2010/main" val="128748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68F10-65CD-41BA-A730-59E496E22A3A}"/>
              </a:ext>
            </a:extLst>
          </p:cNvPr>
          <p:cNvSpPr>
            <a:spLocks noGrp="1"/>
          </p:cNvSpPr>
          <p:nvPr>
            <p:ph type="title"/>
          </p:nvPr>
        </p:nvSpPr>
        <p:spPr>
          <a:xfrm>
            <a:off x="399999" y="297651"/>
            <a:ext cx="9125001" cy="553998"/>
          </a:xfrm>
        </p:spPr>
        <p:txBody>
          <a:bodyPr/>
          <a:lstStyle/>
          <a:p>
            <a:r>
              <a:rPr lang="en-US" dirty="0"/>
              <a:t>Why studying gaseous detectors?</a:t>
            </a:r>
          </a:p>
        </p:txBody>
      </p:sp>
      <p:sp>
        <p:nvSpPr>
          <p:cNvPr id="3" name="Text Placeholder 2">
            <a:extLst>
              <a:ext uri="{FF2B5EF4-FFF2-40B4-BE49-F238E27FC236}">
                <a16:creationId xmlns:a16="http://schemas.microsoft.com/office/drawing/2014/main" id="{79E83835-9F58-3D38-ED96-33C92E979070}"/>
              </a:ext>
            </a:extLst>
          </p:cNvPr>
          <p:cNvSpPr>
            <a:spLocks noGrp="1"/>
          </p:cNvSpPr>
          <p:nvPr>
            <p:ph type="body" idx="1"/>
          </p:nvPr>
        </p:nvSpPr>
        <p:spPr>
          <a:xfrm>
            <a:off x="219990" y="1219200"/>
            <a:ext cx="11819610" cy="4447371"/>
          </a:xfrm>
        </p:spPr>
        <p:txBody>
          <a:bodyPr/>
          <a:lstStyle/>
          <a:p>
            <a:pPr algn="l"/>
            <a:r>
              <a:rPr lang="en-GB" sz="2400" dirty="0">
                <a:solidFill>
                  <a:srgbClr val="183962"/>
                </a:solidFill>
              </a:rPr>
              <a:t>Many times, the replacement of gaseous detectors by solid state detectors, and their progressive elimination was predicted: </a:t>
            </a:r>
            <a:r>
              <a:rPr lang="en-GB" sz="2400" dirty="0">
                <a:solidFill>
                  <a:srgbClr val="FF0000"/>
                </a:solidFill>
                <a:sym typeface="Wingdings" pitchFamily="2" charset="2"/>
              </a:rPr>
              <a:t>all the times, this prediction turned out to be wrong!</a:t>
            </a:r>
          </a:p>
          <a:p>
            <a:pPr algn="l"/>
            <a:endParaRPr lang="en-GB" sz="2400" dirty="0">
              <a:solidFill>
                <a:srgbClr val="FF0000"/>
              </a:solidFill>
              <a:sym typeface="Wingdings" pitchFamily="2" charset="2"/>
            </a:endParaRPr>
          </a:p>
          <a:p>
            <a:pPr algn="l"/>
            <a:endParaRPr lang="en-GB" sz="2400" dirty="0">
              <a:solidFill>
                <a:srgbClr val="FF0000"/>
              </a:solidFill>
              <a:sym typeface="Wingdings" pitchFamily="2" charset="2"/>
            </a:endParaRPr>
          </a:p>
          <a:p>
            <a:pPr marL="285750" indent="-285750" algn="l">
              <a:spcAft>
                <a:spcPts val="600"/>
              </a:spcAft>
              <a:buFont typeface="Arial" panose="020B0604020202020204" pitchFamily="34" charset="0"/>
              <a:buChar char="•"/>
            </a:pPr>
            <a:r>
              <a:rPr lang="en-GB" sz="2000" dirty="0">
                <a:solidFill>
                  <a:srgbClr val="183962"/>
                </a:solidFill>
                <a:cs typeface="Times New Roman" pitchFamily="18" charset="0"/>
              </a:rPr>
              <a:t>Silicon detectors </a:t>
            </a:r>
            <a:r>
              <a:rPr lang="en-GB" sz="2000" b="1" dirty="0">
                <a:solidFill>
                  <a:srgbClr val="183962"/>
                </a:solidFill>
                <a:cs typeface="Times New Roman" pitchFamily="18" charset="0"/>
              </a:rPr>
              <a:t>have replaced </a:t>
            </a:r>
            <a:r>
              <a:rPr lang="en-GB" sz="2000" dirty="0">
                <a:solidFill>
                  <a:srgbClr val="183962"/>
                </a:solidFill>
                <a:cs typeface="Times New Roman" pitchFamily="18" charset="0"/>
              </a:rPr>
              <a:t>gaseous detectors for vertex detection</a:t>
            </a:r>
          </a:p>
          <a:p>
            <a:pPr marL="285750" indent="-285750" algn="l">
              <a:buFont typeface="Arial" panose="020B0604020202020204" pitchFamily="34" charset="0"/>
              <a:buChar char="•"/>
            </a:pPr>
            <a:r>
              <a:rPr lang="en-GB" sz="2000" dirty="0">
                <a:solidFill>
                  <a:srgbClr val="183962"/>
                </a:solidFill>
                <a:cs typeface="Times New Roman" pitchFamily="18" charset="0"/>
              </a:rPr>
              <a:t>Gaseous </a:t>
            </a:r>
            <a:r>
              <a:rPr lang="en-GB" sz="2000" b="1" dirty="0">
                <a:solidFill>
                  <a:srgbClr val="183962"/>
                </a:solidFill>
                <a:cs typeface="Times New Roman" pitchFamily="18" charset="0"/>
              </a:rPr>
              <a:t>detectors are still dominating in the muon systems</a:t>
            </a:r>
            <a:r>
              <a:rPr lang="en-GB" sz="2000" dirty="0">
                <a:solidFill>
                  <a:srgbClr val="183962"/>
                </a:solidFill>
                <a:cs typeface="Times New Roman" pitchFamily="18" charset="0"/>
              </a:rPr>
              <a:t> at large radii</a:t>
            </a:r>
          </a:p>
          <a:p>
            <a:pPr marL="742950" lvl="1" indent="-285750" algn="l">
              <a:spcAft>
                <a:spcPts val="600"/>
              </a:spcAft>
              <a:buFont typeface="Arial" panose="020B0604020202020204" pitchFamily="34" charset="0"/>
              <a:buChar char="•"/>
            </a:pPr>
            <a:r>
              <a:rPr lang="en-GB" sz="2000" dirty="0">
                <a:solidFill>
                  <a:srgbClr val="183962"/>
                </a:solidFill>
                <a:cs typeface="Times New Roman" pitchFamily="18" charset="0"/>
              </a:rPr>
              <a:t>To date it is totally unrealistic to replace such a system by Si detectors</a:t>
            </a:r>
          </a:p>
          <a:p>
            <a:pPr marL="285750" indent="-285750" algn="l">
              <a:spcAft>
                <a:spcPts val="600"/>
              </a:spcAft>
              <a:buFont typeface="Arial" panose="020B0604020202020204" pitchFamily="34" charset="0"/>
              <a:buChar char="•"/>
            </a:pPr>
            <a:r>
              <a:rPr lang="en-GB" sz="2000" dirty="0">
                <a:solidFill>
                  <a:srgbClr val="183962"/>
                </a:solidFill>
                <a:cs typeface="Times New Roman" pitchFamily="18" charset="0"/>
              </a:rPr>
              <a:t>The Time Projection Chamber (TPC) for Heavy Ion Physics </a:t>
            </a:r>
            <a:r>
              <a:rPr lang="en-GB" sz="2000" b="1" dirty="0">
                <a:solidFill>
                  <a:srgbClr val="183962"/>
                </a:solidFill>
                <a:cs typeface="Times New Roman" pitchFamily="18" charset="0"/>
              </a:rPr>
              <a:t>is unbeatable</a:t>
            </a:r>
            <a:r>
              <a:rPr lang="en-GB" sz="2000" dirty="0">
                <a:solidFill>
                  <a:srgbClr val="183962"/>
                </a:solidFill>
                <a:cs typeface="Times New Roman" pitchFamily="18" charset="0"/>
              </a:rPr>
              <a:t> in terms of radiation length and channel number economy</a:t>
            </a:r>
          </a:p>
          <a:p>
            <a:pPr marL="285750" indent="-285750" algn="l">
              <a:buFont typeface="Arial" panose="020B0604020202020204" pitchFamily="34" charset="0"/>
              <a:buChar char="•"/>
            </a:pPr>
            <a:r>
              <a:rPr lang="en-GB" sz="2000" dirty="0">
                <a:solidFill>
                  <a:srgbClr val="183962"/>
                </a:solidFill>
                <a:cs typeface="Times New Roman" pitchFamily="18" charset="0"/>
              </a:rPr>
              <a:t>Gaseous detectors </a:t>
            </a:r>
            <a:r>
              <a:rPr lang="en-GB" sz="2000" b="1" dirty="0">
                <a:solidFill>
                  <a:srgbClr val="183962"/>
                </a:solidFill>
                <a:cs typeface="Times New Roman" pitchFamily="18" charset="0"/>
              </a:rPr>
              <a:t>have even regained territory</a:t>
            </a:r>
            <a:r>
              <a:rPr lang="en-GB" sz="2000" dirty="0">
                <a:solidFill>
                  <a:srgbClr val="183962"/>
                </a:solidFill>
                <a:cs typeface="Times New Roman" pitchFamily="18" charset="0"/>
              </a:rPr>
              <a:t> that was occupied by other technologies</a:t>
            </a:r>
          </a:p>
          <a:p>
            <a:pPr marL="742950" lvl="1" indent="-285750" algn="l">
              <a:buFont typeface="Arial" panose="020B0604020202020204" pitchFamily="34" charset="0"/>
              <a:buChar char="•"/>
            </a:pPr>
            <a:r>
              <a:rPr lang="en-GB" sz="2000" dirty="0">
                <a:solidFill>
                  <a:srgbClr val="183962"/>
                </a:solidFill>
                <a:cs typeface="Times New Roman" pitchFamily="18" charset="0"/>
              </a:rPr>
              <a:t>Micro-Pattern Gaseous Detectors (MPGDs) </a:t>
            </a:r>
            <a:r>
              <a:rPr lang="en-GB" sz="2000" b="1" dirty="0">
                <a:solidFill>
                  <a:srgbClr val="183962"/>
                </a:solidFill>
                <a:cs typeface="Times New Roman" pitchFamily="18" charset="0"/>
              </a:rPr>
              <a:t>proposed to be used </a:t>
            </a:r>
            <a:r>
              <a:rPr lang="en-GB" sz="2000" dirty="0">
                <a:solidFill>
                  <a:srgbClr val="183962"/>
                </a:solidFill>
                <a:cs typeface="Times New Roman" pitchFamily="18" charset="0"/>
              </a:rPr>
              <a:t>for precision tracking or sampling calorimeter</a:t>
            </a:r>
          </a:p>
          <a:p>
            <a:endParaRPr lang="en-US" dirty="0"/>
          </a:p>
        </p:txBody>
      </p:sp>
      <p:sp>
        <p:nvSpPr>
          <p:cNvPr id="4" name="Footer Placeholder 3">
            <a:extLst>
              <a:ext uri="{FF2B5EF4-FFF2-40B4-BE49-F238E27FC236}">
                <a16:creationId xmlns:a16="http://schemas.microsoft.com/office/drawing/2014/main" id="{5CFDF27C-77C4-C3E2-8FAC-53C17168F750}"/>
              </a:ext>
            </a:extLst>
          </p:cNvPr>
          <p:cNvSpPr>
            <a:spLocks noGrp="1"/>
          </p:cNvSpPr>
          <p:nvPr>
            <p:ph type="ftr" sz="quarter" idx="5"/>
          </p:nvPr>
        </p:nvSpPr>
        <p:spPr>
          <a:xfrm>
            <a:off x="3005137" y="6478905"/>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02522E49-4B5F-73F2-7DE0-B0DA6B6B8F78}"/>
              </a:ext>
            </a:extLst>
          </p:cNvPr>
          <p:cNvSpPr>
            <a:spLocks noGrp="1"/>
          </p:cNvSpPr>
          <p:nvPr>
            <p:ph type="sldNum" sz="quarter" idx="7"/>
          </p:nvPr>
        </p:nvSpPr>
        <p:spPr/>
        <p:txBody>
          <a:bodyPr/>
          <a:lstStyle/>
          <a:p>
            <a:pPr marL="38100">
              <a:lnSpc>
                <a:spcPct val="100000"/>
              </a:lnSpc>
            </a:pPr>
            <a:fld id="{81D60167-4931-47E6-BA6A-407CBD079E47}" type="slidenum">
              <a:rPr lang="en-US" spc="-5" smtClean="0"/>
              <a:t>3</a:t>
            </a:fld>
            <a:endParaRPr lang="en-US" spc="-5" dirty="0"/>
          </a:p>
        </p:txBody>
      </p:sp>
    </p:spTree>
    <p:extLst>
      <p:ext uri="{BB962C8B-B14F-4D97-AF65-F5344CB8AC3E}">
        <p14:creationId xmlns:p14="http://schemas.microsoft.com/office/powerpoint/2010/main" val="1976439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64851-2E45-6C91-4AFB-46FBEA7A6084}"/>
              </a:ext>
            </a:extLst>
          </p:cNvPr>
          <p:cNvSpPr>
            <a:spLocks noGrp="1"/>
          </p:cNvSpPr>
          <p:nvPr>
            <p:ph type="title"/>
          </p:nvPr>
        </p:nvSpPr>
        <p:spPr>
          <a:xfrm>
            <a:off x="395427" y="203149"/>
            <a:ext cx="9891573" cy="635051"/>
          </a:xfrm>
        </p:spPr>
        <p:txBody>
          <a:bodyPr/>
          <a:lstStyle/>
          <a:p>
            <a:r>
              <a:rPr lang="en-US" dirty="0"/>
              <a:t>Drift and Diffusion of Electrons in Gases</a:t>
            </a:r>
          </a:p>
        </p:txBody>
      </p:sp>
      <p:sp>
        <p:nvSpPr>
          <p:cNvPr id="4" name="Footer Placeholder 3">
            <a:extLst>
              <a:ext uri="{FF2B5EF4-FFF2-40B4-BE49-F238E27FC236}">
                <a16:creationId xmlns:a16="http://schemas.microsoft.com/office/drawing/2014/main" id="{CFDF4C93-DF27-2083-5D22-82E7781F4C6C}"/>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3FB58655-20D1-40EF-8B8E-A2F54DD9958D}"/>
              </a:ext>
            </a:extLst>
          </p:cNvPr>
          <p:cNvSpPr>
            <a:spLocks noGrp="1"/>
          </p:cNvSpPr>
          <p:nvPr>
            <p:ph type="sldNum" sz="quarter" idx="7"/>
          </p:nvPr>
        </p:nvSpPr>
        <p:spPr/>
        <p:txBody>
          <a:bodyPr/>
          <a:lstStyle/>
          <a:p>
            <a:pPr marL="38100">
              <a:lnSpc>
                <a:spcPct val="100000"/>
              </a:lnSpc>
            </a:pPr>
            <a:fld id="{81D60167-4931-47E6-BA6A-407CBD079E47}" type="slidenum">
              <a:rPr lang="en-US" spc="-5" smtClean="0"/>
              <a:t>30</a:t>
            </a:fld>
            <a:endParaRPr lang="en-US" spc="-5" dirty="0"/>
          </a:p>
        </p:txBody>
      </p:sp>
      <p:pic>
        <p:nvPicPr>
          <p:cNvPr id="7" name="Picture 6" descr="A graph of different types of drift velocity and diffusion&#10;&#10;Description automatically generated">
            <a:extLst>
              <a:ext uri="{FF2B5EF4-FFF2-40B4-BE49-F238E27FC236}">
                <a16:creationId xmlns:a16="http://schemas.microsoft.com/office/drawing/2014/main" id="{FBFB7ECF-0E10-8BB6-2FCF-25333334F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903123"/>
            <a:ext cx="8805291" cy="5051753"/>
          </a:xfrm>
          <a:prstGeom prst="rect">
            <a:avLst/>
          </a:prstGeom>
        </p:spPr>
      </p:pic>
    </p:spTree>
    <p:extLst>
      <p:ext uri="{BB962C8B-B14F-4D97-AF65-F5344CB8AC3E}">
        <p14:creationId xmlns:p14="http://schemas.microsoft.com/office/powerpoint/2010/main" val="3639219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46678-716E-78E0-98F5-904C925DF163}"/>
              </a:ext>
            </a:extLst>
          </p:cNvPr>
          <p:cNvSpPr>
            <a:spLocks noGrp="1"/>
          </p:cNvSpPr>
          <p:nvPr>
            <p:ph type="title"/>
          </p:nvPr>
        </p:nvSpPr>
        <p:spPr>
          <a:xfrm>
            <a:off x="357788" y="239306"/>
            <a:ext cx="9281974" cy="1107996"/>
          </a:xfrm>
        </p:spPr>
        <p:txBody>
          <a:bodyPr/>
          <a:lstStyle/>
          <a:p>
            <a:r>
              <a:rPr lang="en-US" dirty="0"/>
              <a:t>Diffusion / Drift electrons in magnet field</a:t>
            </a:r>
          </a:p>
        </p:txBody>
      </p:sp>
      <p:sp>
        <p:nvSpPr>
          <p:cNvPr id="4" name="Footer Placeholder 3">
            <a:extLst>
              <a:ext uri="{FF2B5EF4-FFF2-40B4-BE49-F238E27FC236}">
                <a16:creationId xmlns:a16="http://schemas.microsoft.com/office/drawing/2014/main" id="{26157143-5260-F6E9-0BB5-E21F79457308}"/>
              </a:ext>
            </a:extLst>
          </p:cNvPr>
          <p:cNvSpPr>
            <a:spLocks noGrp="1"/>
          </p:cNvSpPr>
          <p:nvPr>
            <p:ph type="ftr" sz="quarter" idx="5"/>
          </p:nvPr>
        </p:nvSpPr>
        <p:spPr>
          <a:xfrm>
            <a:off x="3005137" y="646012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09CF2F18-18FF-552D-839A-3633116E0EB5}"/>
              </a:ext>
            </a:extLst>
          </p:cNvPr>
          <p:cNvSpPr>
            <a:spLocks noGrp="1"/>
          </p:cNvSpPr>
          <p:nvPr>
            <p:ph type="sldNum" sz="quarter" idx="7"/>
          </p:nvPr>
        </p:nvSpPr>
        <p:spPr/>
        <p:txBody>
          <a:bodyPr/>
          <a:lstStyle/>
          <a:p>
            <a:pPr marL="38100">
              <a:lnSpc>
                <a:spcPct val="100000"/>
              </a:lnSpc>
            </a:pPr>
            <a:fld id="{81D60167-4931-47E6-BA6A-407CBD079E47}" type="slidenum">
              <a:rPr lang="en-US" spc="-5" smtClean="0"/>
              <a:t>31</a:t>
            </a:fld>
            <a:endParaRPr lang="en-US" spc="-5" dirty="0"/>
          </a:p>
        </p:txBody>
      </p:sp>
      <p:sp>
        <p:nvSpPr>
          <p:cNvPr id="6" name="Rettangolo 18">
            <a:extLst>
              <a:ext uri="{FF2B5EF4-FFF2-40B4-BE49-F238E27FC236}">
                <a16:creationId xmlns:a16="http://schemas.microsoft.com/office/drawing/2014/main" id="{F628071B-C99C-501C-105F-AB0DF41CE8DA}"/>
              </a:ext>
            </a:extLst>
          </p:cNvPr>
          <p:cNvSpPr/>
          <p:nvPr/>
        </p:nvSpPr>
        <p:spPr>
          <a:xfrm>
            <a:off x="273935" y="1673897"/>
            <a:ext cx="11868472" cy="1692771"/>
          </a:xfrm>
          <a:prstGeom prst="rect">
            <a:avLst/>
          </a:prstGeom>
        </p:spPr>
        <p:txBody>
          <a:bodyPr wrap="square">
            <a:spAutoFit/>
          </a:bodyPr>
          <a:lstStyle/>
          <a:p>
            <a:r>
              <a:rPr lang="en-US" sz="2400" dirty="0">
                <a:solidFill>
                  <a:srgbClr val="000096"/>
                </a:solidFill>
              </a:rPr>
              <a:t>The presence of a magnetic field changes the drift  properties of a swarm of electrons</a:t>
            </a:r>
          </a:p>
          <a:p>
            <a:pPr marL="268288" indent="-268288">
              <a:buFont typeface="Arial" panose="020B0604020202020204" pitchFamily="34" charset="0"/>
              <a:buChar char="•"/>
            </a:pPr>
            <a:r>
              <a:rPr lang="en-US" sz="2200" dirty="0">
                <a:solidFill>
                  <a:srgbClr val="000096"/>
                </a:solidFill>
              </a:rPr>
              <a:t>The trajectories between collisions are </a:t>
            </a:r>
            <a:r>
              <a:rPr lang="en-US" sz="2200" dirty="0">
                <a:solidFill>
                  <a:srgbClr val="FF0000"/>
                </a:solidFill>
              </a:rPr>
              <a:t>no more rectilinear</a:t>
            </a:r>
            <a:r>
              <a:rPr lang="en-US" sz="2200" dirty="0">
                <a:solidFill>
                  <a:srgbClr val="00329E"/>
                </a:solidFill>
              </a:rPr>
              <a:t>;</a:t>
            </a:r>
          </a:p>
          <a:p>
            <a:pPr marL="268288" indent="-268288">
              <a:buFont typeface="Arial" panose="020B0604020202020204" pitchFamily="34" charset="0"/>
              <a:buChar char="•"/>
            </a:pPr>
            <a:r>
              <a:rPr lang="en-US" sz="2200" dirty="0">
                <a:solidFill>
                  <a:srgbClr val="000096"/>
                </a:solidFill>
              </a:rPr>
              <a:t>The drift velocity is smaller with respect to the absence of a magnetic field and can approximated as:</a:t>
            </a:r>
          </a:p>
          <a:p>
            <a:endParaRPr lang="en-US" dirty="0"/>
          </a:p>
          <a:p>
            <a:endParaRPr lang="en-US" dirty="0"/>
          </a:p>
        </p:txBody>
      </p:sp>
      <p:sp>
        <p:nvSpPr>
          <p:cNvPr id="7" name="CasellaDiTesto 19">
            <a:extLst>
              <a:ext uri="{FF2B5EF4-FFF2-40B4-BE49-F238E27FC236}">
                <a16:creationId xmlns:a16="http://schemas.microsoft.com/office/drawing/2014/main" id="{13B0C80D-D642-7576-DAF3-1BF33E3C955D}"/>
              </a:ext>
            </a:extLst>
          </p:cNvPr>
          <p:cNvSpPr txBox="1"/>
          <p:nvPr/>
        </p:nvSpPr>
        <p:spPr>
          <a:xfrm>
            <a:off x="642291" y="4529125"/>
            <a:ext cx="8712968" cy="1138773"/>
          </a:xfrm>
          <a:prstGeom prst="rect">
            <a:avLst/>
          </a:prstGeom>
          <a:noFill/>
        </p:spPr>
        <p:txBody>
          <a:bodyPr wrap="square" rtlCol="0">
            <a:spAutoFit/>
          </a:bodyPr>
          <a:lstStyle/>
          <a:p>
            <a:r>
              <a:rPr lang="en-US" sz="2400" dirty="0">
                <a:solidFill>
                  <a:srgbClr val="FF0000"/>
                </a:solidFill>
              </a:rPr>
              <a:t>Electrons do not drift anymore along the electric field lines</a:t>
            </a:r>
            <a:endParaRPr lang="en-US" sz="2200" dirty="0">
              <a:solidFill>
                <a:srgbClr val="FF0000"/>
              </a:solidFill>
            </a:endParaRPr>
          </a:p>
          <a:p>
            <a:r>
              <a:rPr lang="en-US" sz="2200" dirty="0"/>
              <a:t>       - the angle between </a:t>
            </a:r>
            <a:r>
              <a:rPr lang="en-US" sz="2200" b="1" i="1" dirty="0" err="1"/>
              <a:t>v</a:t>
            </a:r>
            <a:r>
              <a:rPr lang="en-US" sz="2200" b="1" i="1" baseline="-25000" dirty="0" err="1"/>
              <a:t>D</a:t>
            </a:r>
            <a:r>
              <a:rPr lang="en-US" sz="2200" dirty="0"/>
              <a:t> and </a:t>
            </a:r>
            <a:r>
              <a:rPr lang="en-US" sz="2200" b="1" i="1" dirty="0"/>
              <a:t>E</a:t>
            </a:r>
            <a:r>
              <a:rPr lang="en-US" sz="2200" dirty="0"/>
              <a:t> is the Lorentz angle</a:t>
            </a:r>
            <a:endParaRPr lang="it-IT" sz="2200" dirty="0"/>
          </a:p>
          <a:p>
            <a:endParaRPr lang="it-IT" sz="2200" dirty="0"/>
          </a:p>
        </p:txBody>
      </p:sp>
      <p:pic>
        <p:nvPicPr>
          <p:cNvPr id="8" name="Picture 1">
            <a:extLst>
              <a:ext uri="{FF2B5EF4-FFF2-40B4-BE49-F238E27FC236}">
                <a16:creationId xmlns:a16="http://schemas.microsoft.com/office/drawing/2014/main" id="{7E7311FB-9F08-A189-DD1D-08418FEE645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156963" y="3019168"/>
            <a:ext cx="2152650" cy="752475"/>
          </a:xfrm>
          <a:prstGeom prst="rect">
            <a:avLst/>
          </a:prstGeom>
          <a:noFill/>
        </p:spPr>
      </p:pic>
      <p:sp>
        <p:nvSpPr>
          <p:cNvPr id="9" name="CasellaDiTesto 21">
            <a:extLst>
              <a:ext uri="{FF2B5EF4-FFF2-40B4-BE49-F238E27FC236}">
                <a16:creationId xmlns:a16="http://schemas.microsoft.com/office/drawing/2014/main" id="{1E6A62C8-DB2E-030E-2CA6-C725F018B32A}"/>
              </a:ext>
            </a:extLst>
          </p:cNvPr>
          <p:cNvSpPr txBox="1"/>
          <p:nvPr/>
        </p:nvSpPr>
        <p:spPr>
          <a:xfrm>
            <a:off x="3965275" y="3163184"/>
            <a:ext cx="910314" cy="430887"/>
          </a:xfrm>
          <a:prstGeom prst="rect">
            <a:avLst/>
          </a:prstGeom>
          <a:noFill/>
        </p:spPr>
        <p:txBody>
          <a:bodyPr wrap="none" rtlCol="0">
            <a:spAutoFit/>
          </a:bodyPr>
          <a:lstStyle/>
          <a:p>
            <a:r>
              <a:rPr lang="it-IT" sz="2200" dirty="0" err="1"/>
              <a:t>where</a:t>
            </a:r>
            <a:endParaRPr lang="it-IT" sz="2200" dirty="0"/>
          </a:p>
        </p:txBody>
      </p:sp>
      <p:pic>
        <p:nvPicPr>
          <p:cNvPr id="10" name="Picture 4">
            <a:extLst>
              <a:ext uri="{FF2B5EF4-FFF2-40B4-BE49-F238E27FC236}">
                <a16:creationId xmlns:a16="http://schemas.microsoft.com/office/drawing/2014/main" id="{708952A1-B1B9-B366-2AFF-32D1E4D35A93}"/>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117403" y="3019168"/>
            <a:ext cx="981075" cy="742950"/>
          </a:xfrm>
          <a:prstGeom prst="rect">
            <a:avLst/>
          </a:prstGeom>
          <a:noFill/>
        </p:spPr>
      </p:pic>
      <p:sp>
        <p:nvSpPr>
          <p:cNvPr id="11" name="CasellaDiTesto 26">
            <a:extLst>
              <a:ext uri="{FF2B5EF4-FFF2-40B4-BE49-F238E27FC236}">
                <a16:creationId xmlns:a16="http://schemas.microsoft.com/office/drawing/2014/main" id="{A85784EC-705F-15A7-5418-3741E102FB05}"/>
              </a:ext>
            </a:extLst>
          </p:cNvPr>
          <p:cNvSpPr txBox="1"/>
          <p:nvPr/>
        </p:nvSpPr>
        <p:spPr>
          <a:xfrm>
            <a:off x="6269531" y="3163184"/>
            <a:ext cx="5648534" cy="430887"/>
          </a:xfrm>
          <a:prstGeom prst="rect">
            <a:avLst/>
          </a:prstGeom>
          <a:noFill/>
        </p:spPr>
        <p:txBody>
          <a:bodyPr wrap="none" rtlCol="0">
            <a:spAutoFit/>
          </a:bodyPr>
          <a:lstStyle/>
          <a:p>
            <a:r>
              <a:rPr lang="it-IT" sz="2200" dirty="0" err="1"/>
              <a:t>is</a:t>
            </a:r>
            <a:r>
              <a:rPr lang="it-IT" sz="2200" dirty="0"/>
              <a:t> the </a:t>
            </a:r>
            <a:r>
              <a:rPr lang="it-IT" sz="2200" dirty="0" err="1"/>
              <a:t>Larmour</a:t>
            </a:r>
            <a:r>
              <a:rPr lang="it-IT" sz="2200" dirty="0"/>
              <a:t> frequency (ciclotrone frequency)</a:t>
            </a:r>
          </a:p>
        </p:txBody>
      </p:sp>
      <p:sp>
        <p:nvSpPr>
          <p:cNvPr id="12" name="CasellaDiTesto 27">
            <a:extLst>
              <a:ext uri="{FF2B5EF4-FFF2-40B4-BE49-F238E27FC236}">
                <a16:creationId xmlns:a16="http://schemas.microsoft.com/office/drawing/2014/main" id="{6C76F46A-5323-FF7C-98E8-3732A5853530}"/>
              </a:ext>
            </a:extLst>
          </p:cNvPr>
          <p:cNvSpPr txBox="1"/>
          <p:nvPr/>
        </p:nvSpPr>
        <p:spPr>
          <a:xfrm>
            <a:off x="685800" y="4098238"/>
            <a:ext cx="8172943" cy="430887"/>
          </a:xfrm>
          <a:prstGeom prst="rect">
            <a:avLst/>
          </a:prstGeom>
          <a:noFill/>
        </p:spPr>
        <p:txBody>
          <a:bodyPr wrap="none" rtlCol="0">
            <a:spAutoFit/>
          </a:bodyPr>
          <a:lstStyle/>
          <a:p>
            <a:r>
              <a:rPr lang="it-IT" sz="2200" dirty="0"/>
              <a:t>and </a:t>
            </a:r>
            <a:r>
              <a:rPr lang="el-GR" sz="2200" dirty="0"/>
              <a:t>τ</a:t>
            </a:r>
            <a:r>
              <a:rPr lang="it-IT" sz="2200" dirty="0"/>
              <a:t> </a:t>
            </a:r>
            <a:r>
              <a:rPr lang="it-IT" sz="2200" dirty="0" err="1"/>
              <a:t>is</a:t>
            </a:r>
            <a:r>
              <a:rPr lang="it-IT" sz="2200" dirty="0"/>
              <a:t> the </a:t>
            </a:r>
            <a:r>
              <a:rPr lang="it-IT" sz="2200" dirty="0" err="1"/>
              <a:t>average</a:t>
            </a:r>
            <a:r>
              <a:rPr lang="it-IT" sz="2200" dirty="0"/>
              <a:t> </a:t>
            </a:r>
            <a:r>
              <a:rPr lang="it-IT" sz="2200" dirty="0" err="1"/>
              <a:t>time</a:t>
            </a:r>
            <a:r>
              <a:rPr lang="it-IT" sz="2200" dirty="0"/>
              <a:t> </a:t>
            </a:r>
            <a:r>
              <a:rPr lang="it-IT" sz="2200" dirty="0" err="1"/>
              <a:t>between</a:t>
            </a:r>
            <a:r>
              <a:rPr lang="it-IT" sz="2200" dirty="0"/>
              <a:t> </a:t>
            </a:r>
            <a:r>
              <a:rPr lang="it-IT" sz="2200" dirty="0" err="1"/>
              <a:t>two</a:t>
            </a:r>
            <a:r>
              <a:rPr lang="it-IT" sz="2200" dirty="0"/>
              <a:t> </a:t>
            </a:r>
            <a:r>
              <a:rPr lang="it-IT" sz="2200" dirty="0" err="1"/>
              <a:t>subsequent</a:t>
            </a:r>
            <a:r>
              <a:rPr lang="it-IT" sz="2200" dirty="0"/>
              <a:t> electron </a:t>
            </a:r>
            <a:r>
              <a:rPr lang="it-IT" sz="2200" dirty="0" err="1"/>
              <a:t>collisions</a:t>
            </a:r>
            <a:r>
              <a:rPr lang="it-IT" dirty="0"/>
              <a:t>.</a:t>
            </a:r>
          </a:p>
        </p:txBody>
      </p:sp>
    </p:spTree>
    <p:extLst>
      <p:ext uri="{BB962C8B-B14F-4D97-AF65-F5344CB8AC3E}">
        <p14:creationId xmlns:p14="http://schemas.microsoft.com/office/powerpoint/2010/main" val="4274147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423E-40FD-4BB2-A0E1-22177DD4D274}"/>
              </a:ext>
            </a:extLst>
          </p:cNvPr>
          <p:cNvSpPr>
            <a:spLocks noGrp="1"/>
          </p:cNvSpPr>
          <p:nvPr>
            <p:ph type="title"/>
          </p:nvPr>
        </p:nvSpPr>
        <p:spPr>
          <a:xfrm>
            <a:off x="395427" y="203149"/>
            <a:ext cx="9053373" cy="1107996"/>
          </a:xfrm>
        </p:spPr>
        <p:txBody>
          <a:bodyPr/>
          <a:lstStyle/>
          <a:p>
            <a:r>
              <a:rPr lang="en-US" dirty="0"/>
              <a:t>Diffusion / Drift electrons in magnet field</a:t>
            </a:r>
          </a:p>
        </p:txBody>
      </p:sp>
      <p:sp>
        <p:nvSpPr>
          <p:cNvPr id="4" name="Footer Placeholder 3">
            <a:extLst>
              <a:ext uri="{FF2B5EF4-FFF2-40B4-BE49-F238E27FC236}">
                <a16:creationId xmlns:a16="http://schemas.microsoft.com/office/drawing/2014/main" id="{05278C47-4DC2-9504-EDCD-029778311FE5}"/>
              </a:ext>
            </a:extLst>
          </p:cNvPr>
          <p:cNvSpPr>
            <a:spLocks noGrp="1"/>
          </p:cNvSpPr>
          <p:nvPr>
            <p:ph type="ftr" sz="quarter" idx="5"/>
          </p:nvPr>
        </p:nvSpPr>
        <p:spPr>
          <a:xfrm>
            <a:off x="2935561" y="6458152"/>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DABCF554-6F04-E93B-4EA4-4B4F37D04DE9}"/>
              </a:ext>
            </a:extLst>
          </p:cNvPr>
          <p:cNvSpPr>
            <a:spLocks noGrp="1"/>
          </p:cNvSpPr>
          <p:nvPr>
            <p:ph type="sldNum" sz="quarter" idx="7"/>
          </p:nvPr>
        </p:nvSpPr>
        <p:spPr/>
        <p:txBody>
          <a:bodyPr/>
          <a:lstStyle/>
          <a:p>
            <a:pPr marL="38100">
              <a:lnSpc>
                <a:spcPct val="100000"/>
              </a:lnSpc>
            </a:pPr>
            <a:fld id="{81D60167-4931-47E6-BA6A-407CBD079E47}" type="slidenum">
              <a:rPr lang="en-US" spc="-5" smtClean="0"/>
              <a:t>32</a:t>
            </a:fld>
            <a:endParaRPr lang="en-US" spc="-5" dirty="0"/>
          </a:p>
        </p:txBody>
      </p:sp>
      <p:sp>
        <p:nvSpPr>
          <p:cNvPr id="6" name="TextBox 5">
            <a:extLst>
              <a:ext uri="{FF2B5EF4-FFF2-40B4-BE49-F238E27FC236}">
                <a16:creationId xmlns:a16="http://schemas.microsoft.com/office/drawing/2014/main" id="{E597BDC0-7093-FD8A-2E7B-C81048B9E899}"/>
              </a:ext>
            </a:extLst>
          </p:cNvPr>
          <p:cNvSpPr txBox="1"/>
          <p:nvPr/>
        </p:nvSpPr>
        <p:spPr>
          <a:xfrm>
            <a:off x="335360" y="940658"/>
            <a:ext cx="2956835" cy="400110"/>
          </a:xfrm>
          <a:prstGeom prst="rect">
            <a:avLst/>
          </a:prstGeom>
          <a:noFill/>
        </p:spPr>
        <p:txBody>
          <a:bodyPr wrap="none" rtlCol="0">
            <a:spAutoFit/>
          </a:bodyPr>
          <a:lstStyle/>
          <a:p>
            <a:pPr>
              <a:spcBef>
                <a:spcPts val="600"/>
              </a:spcBef>
            </a:pPr>
            <a:r>
              <a:rPr lang="en-US" sz="2000" dirty="0">
                <a:solidFill>
                  <a:srgbClr val="FF0000"/>
                </a:solidFill>
              </a:rPr>
              <a:t>Case of </a:t>
            </a:r>
            <a:r>
              <a:rPr lang="en-US" sz="2000" b="1" i="1" dirty="0">
                <a:solidFill>
                  <a:srgbClr val="FF0000"/>
                </a:solidFill>
                <a:latin typeface="Times New Roman" pitchFamily="18" charset="0"/>
                <a:cs typeface="Times New Roman" pitchFamily="18" charset="0"/>
              </a:rPr>
              <a:t>E</a:t>
            </a:r>
            <a:r>
              <a:rPr lang="en-US" sz="2000" dirty="0">
                <a:solidFill>
                  <a:srgbClr val="FF0000"/>
                </a:solidFill>
              </a:rPr>
              <a:t> orthogonal to </a:t>
            </a:r>
            <a:r>
              <a:rPr lang="en-US" sz="2000" b="1" i="1" dirty="0">
                <a:solidFill>
                  <a:srgbClr val="FF0000"/>
                </a:solidFill>
                <a:latin typeface="Times New Roman" pitchFamily="18" charset="0"/>
                <a:cs typeface="Times New Roman" pitchFamily="18" charset="0"/>
              </a:rPr>
              <a:t>B</a:t>
            </a:r>
            <a:r>
              <a:rPr lang="en-US" sz="2000" dirty="0">
                <a:solidFill>
                  <a:srgbClr val="FF0000"/>
                </a:solidFill>
              </a:rPr>
              <a:t>:</a:t>
            </a:r>
          </a:p>
        </p:txBody>
      </p:sp>
      <p:graphicFrame>
        <p:nvGraphicFramePr>
          <p:cNvPr id="7" name="Object 6">
            <a:extLst>
              <a:ext uri="{FF2B5EF4-FFF2-40B4-BE49-F238E27FC236}">
                <a16:creationId xmlns:a16="http://schemas.microsoft.com/office/drawing/2014/main" id="{2464B26E-EC02-F9D9-A4D2-0435BE75A823}"/>
              </a:ext>
            </a:extLst>
          </p:cNvPr>
          <p:cNvGraphicFramePr>
            <a:graphicFrameLocks noChangeAspect="1"/>
          </p:cNvGraphicFramePr>
          <p:nvPr>
            <p:extLst>
              <p:ext uri="{D42A27DB-BD31-4B8C-83A1-F6EECF244321}">
                <p14:modId xmlns:p14="http://schemas.microsoft.com/office/powerpoint/2010/main" val="1251455525"/>
              </p:ext>
            </p:extLst>
          </p:nvPr>
        </p:nvGraphicFramePr>
        <p:xfrm>
          <a:off x="722700" y="1412776"/>
          <a:ext cx="3517900" cy="1150937"/>
        </p:xfrm>
        <a:graphic>
          <a:graphicData uri="http://schemas.openxmlformats.org/presentationml/2006/ole">
            <mc:AlternateContent xmlns:mc="http://schemas.openxmlformats.org/markup-compatibility/2006">
              <mc:Choice xmlns:v="urn:schemas-microsoft-com:vml" Requires="v">
                <p:oleObj name="Equation" r:id="rId2" imgW="2171520" imgH="711000" progId="Equation.DSMT4">
                  <p:embed/>
                </p:oleObj>
              </mc:Choice>
              <mc:Fallback>
                <p:oleObj name="Equation" r:id="rId2" imgW="2171520" imgH="711000" progId="Equation.DSMT4">
                  <p:embed/>
                  <p:pic>
                    <p:nvPicPr>
                      <p:cNvPr id="1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700" y="1412776"/>
                        <a:ext cx="3517900" cy="1150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a:extLst>
              <a:ext uri="{FF2B5EF4-FFF2-40B4-BE49-F238E27FC236}">
                <a16:creationId xmlns:a16="http://schemas.microsoft.com/office/drawing/2014/main" id="{9AA481CD-4D4F-8781-A821-7C8887C1DEE6}"/>
              </a:ext>
            </a:extLst>
          </p:cNvPr>
          <p:cNvGraphicFramePr>
            <a:graphicFrameLocks noChangeAspect="1"/>
          </p:cNvGraphicFramePr>
          <p:nvPr>
            <p:extLst>
              <p:ext uri="{D42A27DB-BD31-4B8C-83A1-F6EECF244321}">
                <p14:modId xmlns:p14="http://schemas.microsoft.com/office/powerpoint/2010/main" val="2023991505"/>
              </p:ext>
            </p:extLst>
          </p:nvPr>
        </p:nvGraphicFramePr>
        <p:xfrm>
          <a:off x="1249006" y="2708374"/>
          <a:ext cx="2786062" cy="2170113"/>
        </p:xfrm>
        <a:graphic>
          <a:graphicData uri="http://schemas.openxmlformats.org/presentationml/2006/ole">
            <mc:AlternateContent xmlns:mc="http://schemas.openxmlformats.org/markup-compatibility/2006">
              <mc:Choice xmlns:v="urn:schemas-microsoft-com:vml" Requires="v">
                <p:oleObj name="Equation" r:id="rId4" imgW="1612800" imgH="1257120" progId="Equation.DSMT4">
                  <p:embed/>
                </p:oleObj>
              </mc:Choice>
              <mc:Fallback>
                <p:oleObj name="Equation" r:id="rId4" imgW="1612800" imgH="1257120" progId="Equation.DSMT4">
                  <p:embed/>
                  <p:pic>
                    <p:nvPicPr>
                      <p:cNvPr id="13"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9006" y="2708374"/>
                        <a:ext cx="2786062" cy="217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kt 5">
            <a:extLst>
              <a:ext uri="{FF2B5EF4-FFF2-40B4-BE49-F238E27FC236}">
                <a16:creationId xmlns:a16="http://schemas.microsoft.com/office/drawing/2014/main" id="{9A59DCE8-1BE0-9BDE-B470-798B90856879}"/>
              </a:ext>
            </a:extLst>
          </p:cNvPr>
          <p:cNvGraphicFramePr>
            <a:graphicFrameLocks noChangeAspect="1"/>
          </p:cNvGraphicFramePr>
          <p:nvPr>
            <p:extLst>
              <p:ext uri="{D42A27DB-BD31-4B8C-83A1-F6EECF244321}">
                <p14:modId xmlns:p14="http://schemas.microsoft.com/office/powerpoint/2010/main" val="752956523"/>
              </p:ext>
            </p:extLst>
          </p:nvPr>
        </p:nvGraphicFramePr>
        <p:xfrm>
          <a:off x="5735960" y="5197808"/>
          <a:ext cx="1936750" cy="792162"/>
        </p:xfrm>
        <a:graphic>
          <a:graphicData uri="http://schemas.openxmlformats.org/presentationml/2006/ole">
            <mc:AlternateContent xmlns:mc="http://schemas.openxmlformats.org/markup-compatibility/2006">
              <mc:Choice xmlns:v="urn:schemas-microsoft-com:vml" Requires="v">
                <p:oleObj name="Equation" r:id="rId6" imgW="1117600" imgH="457200" progId="Equation.DSMT4">
                  <p:embed/>
                </p:oleObj>
              </mc:Choice>
              <mc:Fallback>
                <p:oleObj name="Equation" r:id="rId6" imgW="1117600" imgH="457200" progId="Equation.DSMT4">
                  <p:embed/>
                  <p:pic>
                    <p:nvPicPr>
                      <p:cNvPr id="6" name="Objek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35960" y="5197808"/>
                        <a:ext cx="19367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0" name="Straight Arrow Connector 17">
            <a:extLst>
              <a:ext uri="{FF2B5EF4-FFF2-40B4-BE49-F238E27FC236}">
                <a16:creationId xmlns:a16="http://schemas.microsoft.com/office/drawing/2014/main" id="{7636DBE4-3902-8D2C-7D41-9C898CA7932C}"/>
              </a:ext>
            </a:extLst>
          </p:cNvPr>
          <p:cNvCxnSpPr/>
          <p:nvPr/>
        </p:nvCxnSpPr>
        <p:spPr>
          <a:xfrm rot="5400000" flipH="1" flipV="1">
            <a:off x="4727848" y="1927864"/>
            <a:ext cx="144016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25">
            <a:extLst>
              <a:ext uri="{FF2B5EF4-FFF2-40B4-BE49-F238E27FC236}">
                <a16:creationId xmlns:a16="http://schemas.microsoft.com/office/drawing/2014/main" id="{2E2E8D00-178B-1AD1-86D6-27BEB1AA3A64}"/>
              </a:ext>
            </a:extLst>
          </p:cNvPr>
          <p:cNvCxnSpPr/>
          <p:nvPr/>
        </p:nvCxnSpPr>
        <p:spPr>
          <a:xfrm>
            <a:off x="5447928" y="2647944"/>
            <a:ext cx="1728192"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31">
            <a:extLst>
              <a:ext uri="{FF2B5EF4-FFF2-40B4-BE49-F238E27FC236}">
                <a16:creationId xmlns:a16="http://schemas.microsoft.com/office/drawing/2014/main" id="{7D963F40-B214-C5BB-6708-0416D0F7274A}"/>
              </a:ext>
            </a:extLst>
          </p:cNvPr>
          <p:cNvCxnSpPr/>
          <p:nvPr/>
        </p:nvCxnSpPr>
        <p:spPr>
          <a:xfrm rot="5400000" flipH="1" flipV="1">
            <a:off x="5087888" y="2287904"/>
            <a:ext cx="72008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ABD3BF-3D75-C9C6-55AE-BCF4B7709A73}"/>
              </a:ext>
            </a:extLst>
          </p:cNvPr>
          <p:cNvCxnSpPr/>
          <p:nvPr/>
        </p:nvCxnSpPr>
        <p:spPr>
          <a:xfrm>
            <a:off x="5447928" y="2647944"/>
            <a:ext cx="936104"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35">
            <a:extLst>
              <a:ext uri="{FF2B5EF4-FFF2-40B4-BE49-F238E27FC236}">
                <a16:creationId xmlns:a16="http://schemas.microsoft.com/office/drawing/2014/main" id="{162D0FC8-B584-EE9D-C2C5-302FD7FC92EE}"/>
              </a:ext>
            </a:extLst>
          </p:cNvPr>
          <p:cNvCxnSpPr/>
          <p:nvPr/>
        </p:nvCxnSpPr>
        <p:spPr>
          <a:xfrm>
            <a:off x="5447928" y="2647944"/>
            <a:ext cx="792088" cy="432048"/>
          </a:xfrm>
          <a:prstGeom prst="straightConnector1">
            <a:avLst/>
          </a:prstGeom>
          <a:ln w="19050">
            <a:solidFill>
              <a:srgbClr val="000096"/>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37">
            <a:extLst>
              <a:ext uri="{FF2B5EF4-FFF2-40B4-BE49-F238E27FC236}">
                <a16:creationId xmlns:a16="http://schemas.microsoft.com/office/drawing/2014/main" id="{9C6FD1E1-7ACC-376E-7B90-E92B9896E865}"/>
              </a:ext>
            </a:extLst>
          </p:cNvPr>
          <p:cNvCxnSpPr/>
          <p:nvPr/>
        </p:nvCxnSpPr>
        <p:spPr>
          <a:xfrm flipV="1">
            <a:off x="6240016" y="2647944"/>
            <a:ext cx="576064" cy="432048"/>
          </a:xfrm>
          <a:prstGeom prst="line">
            <a:avLst/>
          </a:prstGeom>
          <a:ln>
            <a:solidFill>
              <a:srgbClr val="000096"/>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39">
            <a:extLst>
              <a:ext uri="{FF2B5EF4-FFF2-40B4-BE49-F238E27FC236}">
                <a16:creationId xmlns:a16="http://schemas.microsoft.com/office/drawing/2014/main" id="{ABF2B303-8AA4-EDE7-85C9-9B4DE7DBC390}"/>
              </a:ext>
            </a:extLst>
          </p:cNvPr>
          <p:cNvCxnSpPr/>
          <p:nvPr/>
        </p:nvCxnSpPr>
        <p:spPr>
          <a:xfrm rot="10800000">
            <a:off x="4799856" y="3079992"/>
            <a:ext cx="1440160" cy="0"/>
          </a:xfrm>
          <a:prstGeom prst="line">
            <a:avLst/>
          </a:prstGeom>
          <a:ln>
            <a:solidFill>
              <a:srgbClr val="000096"/>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45">
            <a:extLst>
              <a:ext uri="{FF2B5EF4-FFF2-40B4-BE49-F238E27FC236}">
                <a16:creationId xmlns:a16="http://schemas.microsoft.com/office/drawing/2014/main" id="{12D2A06F-28C2-F634-C48E-23879B96E3FD}"/>
              </a:ext>
            </a:extLst>
          </p:cNvPr>
          <p:cNvCxnSpPr/>
          <p:nvPr/>
        </p:nvCxnSpPr>
        <p:spPr>
          <a:xfrm flipV="1">
            <a:off x="4655840" y="1927864"/>
            <a:ext cx="1728192" cy="12961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TextBox 49">
            <a:extLst>
              <a:ext uri="{FF2B5EF4-FFF2-40B4-BE49-F238E27FC236}">
                <a16:creationId xmlns:a16="http://schemas.microsoft.com/office/drawing/2014/main" id="{6EAE9464-17DC-4BB4-C937-AF9E80B8608B}"/>
              </a:ext>
            </a:extLst>
          </p:cNvPr>
          <p:cNvSpPr txBox="1"/>
          <p:nvPr/>
        </p:nvSpPr>
        <p:spPr>
          <a:xfrm>
            <a:off x="6960096" y="2647945"/>
            <a:ext cx="253596" cy="276999"/>
          </a:xfrm>
          <a:prstGeom prst="rect">
            <a:avLst/>
          </a:prstGeom>
          <a:noFill/>
        </p:spPr>
        <p:txBody>
          <a:bodyPr wrap="none" rtlCol="0">
            <a:spAutoFit/>
          </a:bodyPr>
          <a:lstStyle/>
          <a:p>
            <a:r>
              <a:rPr lang="en-US" sz="1200" i="1" dirty="0">
                <a:latin typeface="Times New Roman" pitchFamily="18" charset="0"/>
                <a:cs typeface="Times New Roman" pitchFamily="18" charset="0"/>
              </a:rPr>
              <a:t>x</a:t>
            </a:r>
            <a:endParaRPr lang="de-DE" sz="1200" i="1" dirty="0">
              <a:latin typeface="Times New Roman" pitchFamily="18" charset="0"/>
              <a:cs typeface="Times New Roman" pitchFamily="18" charset="0"/>
            </a:endParaRPr>
          </a:p>
        </p:txBody>
      </p:sp>
      <p:sp>
        <p:nvSpPr>
          <p:cNvPr id="19" name="TextBox 50">
            <a:extLst>
              <a:ext uri="{FF2B5EF4-FFF2-40B4-BE49-F238E27FC236}">
                <a16:creationId xmlns:a16="http://schemas.microsoft.com/office/drawing/2014/main" id="{99B07EA4-B05D-04EF-BA8B-B8F48BC56A78}"/>
              </a:ext>
            </a:extLst>
          </p:cNvPr>
          <p:cNvSpPr txBox="1"/>
          <p:nvPr/>
        </p:nvSpPr>
        <p:spPr>
          <a:xfrm>
            <a:off x="5159896" y="1207785"/>
            <a:ext cx="243978" cy="276999"/>
          </a:xfrm>
          <a:prstGeom prst="rect">
            <a:avLst/>
          </a:prstGeom>
          <a:noFill/>
        </p:spPr>
        <p:txBody>
          <a:bodyPr wrap="none" rtlCol="0">
            <a:spAutoFit/>
          </a:bodyPr>
          <a:lstStyle/>
          <a:p>
            <a:r>
              <a:rPr lang="en-US" sz="1200" i="1" dirty="0">
                <a:latin typeface="Times New Roman" pitchFamily="18" charset="0"/>
                <a:cs typeface="Times New Roman" pitchFamily="18" charset="0"/>
              </a:rPr>
              <a:t>z</a:t>
            </a:r>
            <a:endParaRPr lang="de-DE" sz="1200" i="1" dirty="0">
              <a:latin typeface="Times New Roman" pitchFamily="18" charset="0"/>
              <a:cs typeface="Times New Roman" pitchFamily="18" charset="0"/>
            </a:endParaRPr>
          </a:p>
        </p:txBody>
      </p:sp>
      <p:sp>
        <p:nvSpPr>
          <p:cNvPr id="20" name="TextBox 51">
            <a:extLst>
              <a:ext uri="{FF2B5EF4-FFF2-40B4-BE49-F238E27FC236}">
                <a16:creationId xmlns:a16="http://schemas.microsoft.com/office/drawing/2014/main" id="{82DCAC90-1931-3683-7EF8-86444E71C303}"/>
              </a:ext>
            </a:extLst>
          </p:cNvPr>
          <p:cNvSpPr txBox="1"/>
          <p:nvPr/>
        </p:nvSpPr>
        <p:spPr>
          <a:xfrm>
            <a:off x="6384032" y="1927865"/>
            <a:ext cx="253596" cy="276999"/>
          </a:xfrm>
          <a:prstGeom prst="rect">
            <a:avLst/>
          </a:prstGeom>
          <a:noFill/>
        </p:spPr>
        <p:txBody>
          <a:bodyPr wrap="none" rtlCol="0">
            <a:spAutoFit/>
          </a:bodyPr>
          <a:lstStyle/>
          <a:p>
            <a:r>
              <a:rPr lang="en-US" sz="1200" i="1" dirty="0">
                <a:latin typeface="Times New Roman" pitchFamily="18" charset="0"/>
                <a:cs typeface="Times New Roman" pitchFamily="18" charset="0"/>
              </a:rPr>
              <a:t>y</a:t>
            </a:r>
            <a:endParaRPr lang="de-DE" sz="1200" i="1" dirty="0">
              <a:latin typeface="Times New Roman" pitchFamily="18" charset="0"/>
              <a:cs typeface="Times New Roman" pitchFamily="18" charset="0"/>
            </a:endParaRPr>
          </a:p>
        </p:txBody>
      </p:sp>
      <p:sp>
        <p:nvSpPr>
          <p:cNvPr id="21" name="TextBox 52">
            <a:extLst>
              <a:ext uri="{FF2B5EF4-FFF2-40B4-BE49-F238E27FC236}">
                <a16:creationId xmlns:a16="http://schemas.microsoft.com/office/drawing/2014/main" id="{4789893B-19FE-8D9A-B369-628E3EF0A86D}"/>
              </a:ext>
            </a:extLst>
          </p:cNvPr>
          <p:cNvSpPr txBox="1"/>
          <p:nvPr/>
        </p:nvSpPr>
        <p:spPr>
          <a:xfrm>
            <a:off x="5087888" y="1855857"/>
            <a:ext cx="287258" cy="276999"/>
          </a:xfrm>
          <a:prstGeom prst="rect">
            <a:avLst/>
          </a:prstGeom>
          <a:noFill/>
        </p:spPr>
        <p:txBody>
          <a:bodyPr wrap="none" rtlCol="0">
            <a:spAutoFit/>
          </a:bodyPr>
          <a:lstStyle/>
          <a:p>
            <a:r>
              <a:rPr lang="en-US" sz="1200" b="1" i="1" dirty="0">
                <a:solidFill>
                  <a:srgbClr val="FF0000"/>
                </a:solidFill>
                <a:latin typeface="Times New Roman" pitchFamily="18" charset="0"/>
                <a:cs typeface="Times New Roman" pitchFamily="18" charset="0"/>
              </a:rPr>
              <a:t>B</a:t>
            </a:r>
            <a:endParaRPr lang="de-DE" sz="1200" b="1" i="1" dirty="0">
              <a:solidFill>
                <a:srgbClr val="FF0000"/>
              </a:solidFill>
              <a:latin typeface="Times New Roman" pitchFamily="18" charset="0"/>
              <a:cs typeface="Times New Roman" pitchFamily="18" charset="0"/>
            </a:endParaRPr>
          </a:p>
        </p:txBody>
      </p:sp>
      <p:sp>
        <p:nvSpPr>
          <p:cNvPr id="22" name="TextBox 53">
            <a:extLst>
              <a:ext uri="{FF2B5EF4-FFF2-40B4-BE49-F238E27FC236}">
                <a16:creationId xmlns:a16="http://schemas.microsoft.com/office/drawing/2014/main" id="{60B495EE-8129-3702-A8D8-B9F58DDEE018}"/>
              </a:ext>
            </a:extLst>
          </p:cNvPr>
          <p:cNvSpPr txBox="1"/>
          <p:nvPr/>
        </p:nvSpPr>
        <p:spPr>
          <a:xfrm>
            <a:off x="5951984" y="2359913"/>
            <a:ext cx="287258" cy="276999"/>
          </a:xfrm>
          <a:prstGeom prst="rect">
            <a:avLst/>
          </a:prstGeom>
          <a:noFill/>
        </p:spPr>
        <p:txBody>
          <a:bodyPr wrap="none" rtlCol="0">
            <a:spAutoFit/>
          </a:bodyPr>
          <a:lstStyle/>
          <a:p>
            <a:r>
              <a:rPr lang="en-US" sz="1200" b="1" i="1" dirty="0">
                <a:solidFill>
                  <a:srgbClr val="FF0000"/>
                </a:solidFill>
                <a:latin typeface="Times New Roman" pitchFamily="18" charset="0"/>
                <a:cs typeface="Times New Roman" pitchFamily="18" charset="0"/>
              </a:rPr>
              <a:t>E</a:t>
            </a:r>
            <a:endParaRPr lang="de-DE" sz="1200" b="1" i="1" dirty="0">
              <a:solidFill>
                <a:srgbClr val="FF0000"/>
              </a:solidFill>
              <a:latin typeface="Times New Roman" pitchFamily="18" charset="0"/>
              <a:cs typeface="Times New Roman" pitchFamily="18" charset="0"/>
            </a:endParaRPr>
          </a:p>
        </p:txBody>
      </p:sp>
      <p:sp>
        <p:nvSpPr>
          <p:cNvPr id="23" name="TextBox 54">
            <a:extLst>
              <a:ext uri="{FF2B5EF4-FFF2-40B4-BE49-F238E27FC236}">
                <a16:creationId xmlns:a16="http://schemas.microsoft.com/office/drawing/2014/main" id="{52CAD750-4876-72BB-6A9B-214D36616100}"/>
              </a:ext>
            </a:extLst>
          </p:cNvPr>
          <p:cNvSpPr txBox="1"/>
          <p:nvPr/>
        </p:nvSpPr>
        <p:spPr>
          <a:xfrm>
            <a:off x="6096000" y="3007985"/>
            <a:ext cx="269626" cy="276999"/>
          </a:xfrm>
          <a:prstGeom prst="rect">
            <a:avLst/>
          </a:prstGeom>
          <a:noFill/>
        </p:spPr>
        <p:txBody>
          <a:bodyPr wrap="none" rtlCol="0">
            <a:spAutoFit/>
          </a:bodyPr>
          <a:lstStyle/>
          <a:p>
            <a:r>
              <a:rPr lang="en-US" sz="1200" b="1" i="1" dirty="0">
                <a:solidFill>
                  <a:srgbClr val="000096"/>
                </a:solidFill>
                <a:latin typeface="Times New Roman" pitchFamily="18" charset="0"/>
                <a:cs typeface="Times New Roman" pitchFamily="18" charset="0"/>
              </a:rPr>
              <a:t>u</a:t>
            </a:r>
            <a:endParaRPr lang="de-DE" sz="1200" b="1" i="1" dirty="0">
              <a:solidFill>
                <a:srgbClr val="000096"/>
              </a:solidFill>
              <a:latin typeface="Times New Roman" pitchFamily="18" charset="0"/>
              <a:cs typeface="Times New Roman" pitchFamily="18" charset="0"/>
            </a:endParaRPr>
          </a:p>
        </p:txBody>
      </p:sp>
      <p:sp>
        <p:nvSpPr>
          <p:cNvPr id="24" name="Arc 57">
            <a:extLst>
              <a:ext uri="{FF2B5EF4-FFF2-40B4-BE49-F238E27FC236}">
                <a16:creationId xmlns:a16="http://schemas.microsoft.com/office/drawing/2014/main" id="{DDFD31C4-DDC2-2A8D-FEF4-269614BA4D8C}"/>
              </a:ext>
            </a:extLst>
          </p:cNvPr>
          <p:cNvSpPr/>
          <p:nvPr/>
        </p:nvSpPr>
        <p:spPr>
          <a:xfrm rot="4308841">
            <a:off x="5128129" y="1762583"/>
            <a:ext cx="1080120" cy="1152128"/>
          </a:xfrm>
          <a:prstGeom prst="arc">
            <a:avLst>
              <a:gd name="adj1" fmla="val 19378753"/>
              <a:gd name="adj2" fmla="val 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TextBox 59">
            <a:extLst>
              <a:ext uri="{FF2B5EF4-FFF2-40B4-BE49-F238E27FC236}">
                <a16:creationId xmlns:a16="http://schemas.microsoft.com/office/drawing/2014/main" id="{9C4E6686-AE32-0D64-DF47-791DAE5241A5}"/>
              </a:ext>
            </a:extLst>
          </p:cNvPr>
          <p:cNvSpPr txBox="1"/>
          <p:nvPr/>
        </p:nvSpPr>
        <p:spPr>
          <a:xfrm>
            <a:off x="5735960" y="2575937"/>
            <a:ext cx="290464" cy="276999"/>
          </a:xfrm>
          <a:prstGeom prst="rect">
            <a:avLst/>
          </a:prstGeom>
          <a:noFill/>
        </p:spPr>
        <p:txBody>
          <a:bodyPr wrap="none" rtlCol="0">
            <a:spAutoFit/>
          </a:bodyPr>
          <a:lstStyle/>
          <a:p>
            <a:r>
              <a:rPr lang="en-US" sz="1200" i="1" dirty="0">
                <a:latin typeface="Symbol" pitchFamily="18" charset="2"/>
              </a:rPr>
              <a:t>y</a:t>
            </a:r>
            <a:endParaRPr lang="de-DE" sz="1200" i="1" dirty="0"/>
          </a:p>
        </p:txBody>
      </p:sp>
      <mc:AlternateContent xmlns:mc="http://schemas.openxmlformats.org/markup-compatibility/2006" xmlns:a14="http://schemas.microsoft.com/office/drawing/2010/main">
        <mc:Choice Requires="a14">
          <p:sp>
            <p:nvSpPr>
              <p:cNvPr id="26" name="Textfeld 6">
                <a:extLst>
                  <a:ext uri="{FF2B5EF4-FFF2-40B4-BE49-F238E27FC236}">
                    <a16:creationId xmlns:a16="http://schemas.microsoft.com/office/drawing/2014/main" id="{0D46DCA6-E365-2FF0-47DB-2096C7F9205E}"/>
                  </a:ext>
                </a:extLst>
              </p:cNvPr>
              <p:cNvSpPr txBox="1"/>
              <p:nvPr/>
            </p:nvSpPr>
            <p:spPr>
              <a:xfrm>
                <a:off x="1252545" y="5172597"/>
                <a:ext cx="3979359" cy="784830"/>
              </a:xfrm>
              <a:prstGeom prst="rect">
                <a:avLst/>
              </a:prstGeom>
              <a:noFill/>
            </p:spPr>
            <p:txBody>
              <a:bodyPr wrap="none" rtlCol="0">
                <a:spAutoFit/>
              </a:bodyPr>
              <a:lstStyle/>
              <a:p>
                <a:pPr marL="342900" indent="-342900">
                  <a:spcBef>
                    <a:spcPts val="600"/>
                  </a:spcBef>
                  <a:buFont typeface="Symbol" panose="05050102010706020507" pitchFamily="18" charset="2"/>
                  <a:buChar char="Þ"/>
                </a:pPr>
                <a:r>
                  <a:rPr lang="en-US" sz="2000" dirty="0">
                    <a:solidFill>
                      <a:srgbClr val="000096"/>
                    </a:solidFill>
                    <a:sym typeface="Symbol" panose="05050102010706020507" pitchFamily="18" charset="2"/>
                  </a:rPr>
                  <a:t>drift in plane perpendicular to B, </a:t>
                </a:r>
              </a:p>
              <a:p>
                <a:pPr marL="342900" indent="-342900">
                  <a:spcBef>
                    <a:spcPts val="600"/>
                  </a:spcBef>
                  <a:buFont typeface="Symbol" panose="05050102010706020507" pitchFamily="18" charset="2"/>
                  <a:buChar char="Þ"/>
                </a:pPr>
                <a:r>
                  <a:rPr lang="en-US" sz="2000" dirty="0">
                    <a:solidFill>
                      <a:srgbClr val="000096"/>
                    </a:solidFill>
                    <a:sym typeface="Symbol" panose="05050102010706020507" pitchFamily="18" charset="2"/>
                  </a:rPr>
                  <a:t>at an angle </a:t>
                </a:r>
                <a14:m>
                  <m:oMath xmlns:m="http://schemas.openxmlformats.org/officeDocument/2006/math">
                    <m:r>
                      <a:rPr lang="de-DE" sz="2000" i="1">
                        <a:solidFill>
                          <a:srgbClr val="000096"/>
                        </a:solidFill>
                        <a:latin typeface="Cambria Math" panose="02040503050406030204" pitchFamily="18" charset="0"/>
                        <a:sym typeface="Symbol" panose="05050102010706020507" pitchFamily="18" charset="2"/>
                      </a:rPr>
                      <m:t>𝜓</m:t>
                    </m:r>
                  </m:oMath>
                </a14:m>
                <a:r>
                  <a:rPr lang="en-US" sz="2000" dirty="0">
                    <a:solidFill>
                      <a:srgbClr val="000096"/>
                    </a:solidFill>
                  </a:rPr>
                  <a:t> with respect to E</a:t>
                </a:r>
              </a:p>
            </p:txBody>
          </p:sp>
        </mc:Choice>
        <mc:Fallback xmlns="">
          <p:sp>
            <p:nvSpPr>
              <p:cNvPr id="26" name="Textfeld 6">
                <a:extLst>
                  <a:ext uri="{FF2B5EF4-FFF2-40B4-BE49-F238E27FC236}">
                    <a16:creationId xmlns:a16="http://schemas.microsoft.com/office/drawing/2014/main" id="{0D46DCA6-E365-2FF0-47DB-2096C7F9205E}"/>
                  </a:ext>
                </a:extLst>
              </p:cNvPr>
              <p:cNvSpPr txBox="1">
                <a:spLocks noRot="1" noChangeAspect="1" noMove="1" noResize="1" noEditPoints="1" noAdjustHandles="1" noChangeArrowheads="1" noChangeShapeType="1" noTextEdit="1"/>
              </p:cNvSpPr>
              <p:nvPr/>
            </p:nvSpPr>
            <p:spPr>
              <a:xfrm>
                <a:off x="1252545" y="5172597"/>
                <a:ext cx="3979359" cy="784830"/>
              </a:xfrm>
              <a:prstGeom prst="rect">
                <a:avLst/>
              </a:prstGeom>
              <a:blipFill>
                <a:blip r:embed="rId8"/>
                <a:stretch>
                  <a:fillRect l="-1592" t="-6452" r="-637" b="-14516"/>
                </a:stretch>
              </a:blipFill>
            </p:spPr>
            <p:txBody>
              <a:bodyPr/>
              <a:lstStyle/>
              <a:p>
                <a:r>
                  <a:rPr lang="en-US">
                    <a:noFill/>
                  </a:rPr>
                  <a:t> </a:t>
                </a:r>
              </a:p>
            </p:txBody>
          </p:sp>
        </mc:Fallback>
      </mc:AlternateContent>
      <p:sp>
        <p:nvSpPr>
          <p:cNvPr id="27" name="Textfeld 7">
            <a:extLst>
              <a:ext uri="{FF2B5EF4-FFF2-40B4-BE49-F238E27FC236}">
                <a16:creationId xmlns:a16="http://schemas.microsoft.com/office/drawing/2014/main" id="{E6640188-BC20-D911-B08A-416A4147E714}"/>
              </a:ext>
            </a:extLst>
          </p:cNvPr>
          <p:cNvSpPr txBox="1"/>
          <p:nvPr/>
        </p:nvSpPr>
        <p:spPr bwMode="auto">
          <a:xfrm>
            <a:off x="7704885" y="672409"/>
            <a:ext cx="4587595" cy="738664"/>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r>
              <a:rPr lang="en-US" sz="1400" dirty="0"/>
              <a:t>Dependance of the </a:t>
            </a:r>
            <a:r>
              <a:rPr lang="en-US" sz="1400" dirty="0">
                <a:solidFill>
                  <a:srgbClr val="002060"/>
                </a:solidFill>
              </a:rPr>
              <a:t>electron drift velocity and Lorentz angle</a:t>
            </a:r>
            <a:r>
              <a:rPr lang="en-US" sz="1400" dirty="0"/>
              <a:t> on the magnetic field for a mixture of </a:t>
            </a:r>
            <a:r>
              <a:rPr lang="en-US" sz="1400" dirty="0" err="1"/>
              <a:t>Ar</a:t>
            </a:r>
            <a:r>
              <a:rPr lang="en-US" sz="1400" dirty="0"/>
              <a:t>/C4H10/</a:t>
            </a:r>
            <a:r>
              <a:rPr lang="en-US" sz="1400" dirty="0" err="1"/>
              <a:t>methyal</a:t>
            </a:r>
            <a:r>
              <a:rPr lang="en-US" sz="1400" dirty="0"/>
              <a:t> 67.2/30.3/2.5 (an electric field of 500 V/m is applied).</a:t>
            </a:r>
            <a:endParaRPr lang="it-IT" sz="1400" dirty="0"/>
          </a:p>
        </p:txBody>
      </p:sp>
      <p:sp>
        <p:nvSpPr>
          <p:cNvPr id="28" name="Text Box 3">
            <a:extLst>
              <a:ext uri="{FF2B5EF4-FFF2-40B4-BE49-F238E27FC236}">
                <a16:creationId xmlns:a16="http://schemas.microsoft.com/office/drawing/2014/main" id="{2CFBC8C7-16DE-09F3-9623-E7B13E7462A1}"/>
              </a:ext>
            </a:extLst>
          </p:cNvPr>
          <p:cNvSpPr txBox="1">
            <a:spLocks noChangeArrowheads="1"/>
          </p:cNvSpPr>
          <p:nvPr/>
        </p:nvSpPr>
        <p:spPr bwMode="auto">
          <a:xfrm>
            <a:off x="7672710" y="4580739"/>
            <a:ext cx="4383379" cy="969496"/>
          </a:xfrm>
          <a:prstGeom prst="rect">
            <a:avLst/>
          </a:prstGeom>
          <a:noFill/>
          <a:ln w="9525">
            <a:noFill/>
            <a:miter lim="800000"/>
            <a:headEnd/>
            <a:tailEnd/>
          </a:ln>
          <a:effectLst/>
        </p:spPr>
        <p:txBody>
          <a:bodyPr wrap="none">
            <a:spAutoFit/>
          </a:bodyPr>
          <a:lstStyle/>
          <a:p>
            <a:pPr algn="ctr"/>
            <a:r>
              <a:rPr lang="de-DE" sz="2000" dirty="0" err="1">
                <a:solidFill>
                  <a:srgbClr val="000096"/>
                </a:solidFill>
              </a:rPr>
              <a:t>Electron</a:t>
            </a:r>
            <a:r>
              <a:rPr lang="de-DE" sz="2000" dirty="0">
                <a:solidFill>
                  <a:srgbClr val="000096"/>
                </a:solidFill>
              </a:rPr>
              <a:t> </a:t>
            </a:r>
            <a:r>
              <a:rPr lang="de-DE" sz="2000" dirty="0" err="1">
                <a:solidFill>
                  <a:srgbClr val="000096"/>
                </a:solidFill>
              </a:rPr>
              <a:t>drift</a:t>
            </a:r>
            <a:r>
              <a:rPr lang="de-DE" sz="2000" dirty="0">
                <a:solidFill>
                  <a:srgbClr val="000096"/>
                </a:solidFill>
              </a:rPr>
              <a:t> </a:t>
            </a:r>
            <a:r>
              <a:rPr lang="de-DE" sz="2000" dirty="0" err="1">
                <a:solidFill>
                  <a:srgbClr val="000096"/>
                </a:solidFill>
              </a:rPr>
              <a:t>velocity</a:t>
            </a:r>
            <a:r>
              <a:rPr lang="de-DE" sz="2000" dirty="0">
                <a:solidFill>
                  <a:srgbClr val="000096"/>
                </a:solidFill>
              </a:rPr>
              <a:t> </a:t>
            </a:r>
            <a:r>
              <a:rPr lang="de-DE" sz="2000" dirty="0" err="1">
                <a:solidFill>
                  <a:srgbClr val="000096"/>
                </a:solidFill>
              </a:rPr>
              <a:t>and</a:t>
            </a:r>
            <a:r>
              <a:rPr lang="de-DE" sz="2000" dirty="0">
                <a:solidFill>
                  <a:srgbClr val="000096"/>
                </a:solidFill>
              </a:rPr>
              <a:t> Lorentz  angle</a:t>
            </a:r>
          </a:p>
          <a:p>
            <a:pPr algn="ctr"/>
            <a:r>
              <a:rPr lang="de-DE" sz="2000" dirty="0">
                <a:solidFill>
                  <a:srgbClr val="000096"/>
                </a:solidFill>
              </a:rPr>
              <a:t>(E orthogonal </a:t>
            </a:r>
            <a:r>
              <a:rPr lang="de-DE" sz="2000" dirty="0" err="1">
                <a:solidFill>
                  <a:srgbClr val="000096"/>
                </a:solidFill>
              </a:rPr>
              <a:t>to</a:t>
            </a:r>
            <a:r>
              <a:rPr lang="de-DE" sz="2000" dirty="0">
                <a:solidFill>
                  <a:srgbClr val="000096"/>
                </a:solidFill>
              </a:rPr>
              <a:t> B)</a:t>
            </a:r>
          </a:p>
          <a:p>
            <a:pPr algn="ctr">
              <a:spcBef>
                <a:spcPts val="600"/>
              </a:spcBef>
            </a:pPr>
            <a:r>
              <a:rPr lang="de-DE" sz="1200" dirty="0">
                <a:solidFill>
                  <a:srgbClr val="000096"/>
                </a:solidFill>
              </a:rPr>
              <a:t>[A. </a:t>
            </a:r>
            <a:r>
              <a:rPr lang="de-DE" sz="1200" dirty="0" err="1">
                <a:solidFill>
                  <a:srgbClr val="000096"/>
                </a:solidFill>
              </a:rPr>
              <a:t>Breskin</a:t>
            </a:r>
            <a:r>
              <a:rPr lang="de-DE" sz="1200" dirty="0">
                <a:solidFill>
                  <a:srgbClr val="000096"/>
                </a:solidFill>
              </a:rPr>
              <a:t> et al., NIM 124, 189 (1975)]</a:t>
            </a:r>
            <a:endParaRPr lang="en-GB" sz="1200" dirty="0">
              <a:solidFill>
                <a:srgbClr val="000096"/>
              </a:solidFill>
            </a:endParaRPr>
          </a:p>
        </p:txBody>
      </p:sp>
      <p:pic>
        <p:nvPicPr>
          <p:cNvPr id="29" name="Picture 4" descr="udrift_lorentzangle_vs_b">
            <a:extLst>
              <a:ext uri="{FF2B5EF4-FFF2-40B4-BE49-F238E27FC236}">
                <a16:creationId xmlns:a16="http://schemas.microsoft.com/office/drawing/2014/main" id="{4925941D-210A-C82D-3838-0EDC343E19A5}"/>
              </a:ext>
            </a:extLst>
          </p:cNvPr>
          <p:cNvPicPr>
            <a:picLocks noChangeAspect="1" noChangeArrowheads="1"/>
          </p:cNvPicPr>
          <p:nvPr/>
        </p:nvPicPr>
        <p:blipFill>
          <a:blip r:embed="rId9" cstate="print"/>
          <a:srcRect/>
          <a:stretch>
            <a:fillRect/>
          </a:stretch>
        </p:blipFill>
        <p:spPr bwMode="auto">
          <a:xfrm>
            <a:off x="7524500" y="1378416"/>
            <a:ext cx="4419600" cy="3259138"/>
          </a:xfrm>
          <a:prstGeom prst="rect">
            <a:avLst/>
          </a:prstGeom>
          <a:noFill/>
        </p:spPr>
      </p:pic>
      <p:sp>
        <p:nvSpPr>
          <p:cNvPr id="30" name="Textfeld 8">
            <a:extLst>
              <a:ext uri="{FF2B5EF4-FFF2-40B4-BE49-F238E27FC236}">
                <a16:creationId xmlns:a16="http://schemas.microsoft.com/office/drawing/2014/main" id="{01EDBCA4-61EF-C997-96E9-576A4F6BFBA4}"/>
              </a:ext>
            </a:extLst>
          </p:cNvPr>
          <p:cNvSpPr txBox="1"/>
          <p:nvPr/>
        </p:nvSpPr>
        <p:spPr bwMode="auto">
          <a:xfrm>
            <a:off x="9121365" y="5989970"/>
            <a:ext cx="1928733" cy="369332"/>
          </a:xfrm>
          <a:prstGeom prst="rect">
            <a:avLst/>
          </a:prstGeom>
          <a:noFill/>
          <a:ln w="9525">
            <a:noFill/>
            <a:miter lim="800000"/>
            <a:headEnd/>
            <a:tailEnd/>
          </a:ln>
          <a:effectLst/>
        </p:spPr>
        <p:txBody>
          <a:bodyPr vert="horz" wrap="non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Tx/>
              <a:buSzTx/>
              <a:tabLst/>
            </a:pPr>
            <a:r>
              <a:rPr kumimoji="0" lang="en-US" sz="1800" b="0" i="0" u="none" strike="noStrike" kern="0" cap="none" spc="0" normalizeH="0" baseline="0" noProof="0" dirty="0">
                <a:ln>
                  <a:noFill/>
                </a:ln>
                <a:solidFill>
                  <a:srgbClr val="00008A"/>
                </a:solidFill>
                <a:effectLst/>
                <a:uLnTx/>
                <a:uFillTx/>
                <a:ea typeface="+mn-ea"/>
                <a:cs typeface="+mn-cs"/>
              </a:rPr>
              <a:t>negligible for ions!</a:t>
            </a:r>
          </a:p>
        </p:txBody>
      </p:sp>
    </p:spTree>
    <p:extLst>
      <p:ext uri="{BB962C8B-B14F-4D97-AF65-F5344CB8AC3E}">
        <p14:creationId xmlns:p14="http://schemas.microsoft.com/office/powerpoint/2010/main" val="28279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p:bldP spid="27" grpId="0"/>
      <p:bldP spid="28" grpId="0"/>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91DE-55BE-F98C-DF63-3353A65F81E6}"/>
              </a:ext>
            </a:extLst>
          </p:cNvPr>
          <p:cNvSpPr>
            <a:spLocks noGrp="1"/>
          </p:cNvSpPr>
          <p:nvPr>
            <p:ph type="title"/>
          </p:nvPr>
        </p:nvSpPr>
        <p:spPr/>
        <p:txBody>
          <a:bodyPr/>
          <a:lstStyle/>
          <a:p>
            <a:r>
              <a:rPr lang="en-US" dirty="0"/>
              <a:t>Ions drift</a:t>
            </a:r>
          </a:p>
        </p:txBody>
      </p:sp>
      <p:sp>
        <p:nvSpPr>
          <p:cNvPr id="4" name="Footer Placeholder 3">
            <a:extLst>
              <a:ext uri="{FF2B5EF4-FFF2-40B4-BE49-F238E27FC236}">
                <a16:creationId xmlns:a16="http://schemas.microsoft.com/office/drawing/2014/main" id="{6411A254-BC7E-5ECF-5B4F-5E5AA2ACB51F}"/>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C1B4EC3F-2878-BCD9-9AFE-581814E04720}"/>
              </a:ext>
            </a:extLst>
          </p:cNvPr>
          <p:cNvSpPr>
            <a:spLocks noGrp="1"/>
          </p:cNvSpPr>
          <p:nvPr>
            <p:ph type="sldNum" sz="quarter" idx="7"/>
          </p:nvPr>
        </p:nvSpPr>
        <p:spPr/>
        <p:txBody>
          <a:bodyPr/>
          <a:lstStyle/>
          <a:p>
            <a:pPr marL="38100">
              <a:lnSpc>
                <a:spcPct val="100000"/>
              </a:lnSpc>
            </a:pPr>
            <a:fld id="{81D60167-4931-47E6-BA6A-407CBD079E47}" type="slidenum">
              <a:rPr lang="en-US" spc="-5" smtClean="0"/>
              <a:t>33</a:t>
            </a:fld>
            <a:endParaRPr lang="en-US" spc="-5"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40FBDC7-963D-ED1A-A29E-0F771C0B3963}"/>
                  </a:ext>
                </a:extLst>
              </p:cNvPr>
              <p:cNvSpPr txBox="1"/>
              <p:nvPr/>
            </p:nvSpPr>
            <p:spPr>
              <a:xfrm>
                <a:off x="581069" y="1008598"/>
                <a:ext cx="11230944" cy="2323713"/>
              </a:xfrm>
              <a:prstGeom prst="rect">
                <a:avLst/>
              </a:prstGeom>
              <a:noFill/>
            </p:spPr>
            <p:txBody>
              <a:bodyPr wrap="square" rtlCol="0">
                <a:spAutoFit/>
              </a:bodyPr>
              <a:lstStyle/>
              <a:p>
                <a:pPr>
                  <a:spcBef>
                    <a:spcPts val="600"/>
                  </a:spcBef>
                </a:pPr>
                <a:r>
                  <a:rPr lang="en-US" sz="2000" dirty="0">
                    <a:solidFill>
                      <a:srgbClr val="000096"/>
                    </a:solidFill>
                  </a:rPr>
                  <a:t>Mass much larger than that of electron: </a:t>
                </a:r>
                <a14:m>
                  <m:oMath xmlns:m="http://schemas.openxmlformats.org/officeDocument/2006/math">
                    <m:r>
                      <a:rPr lang="en-US" sz="2000" i="1">
                        <a:solidFill>
                          <a:srgbClr val="FF0000"/>
                        </a:solidFill>
                        <a:latin typeface="Cambria Math"/>
                      </a:rPr>
                      <m:t>𝑀</m:t>
                    </m:r>
                    <m:r>
                      <a:rPr lang="en-US" sz="2000" i="1">
                        <a:solidFill>
                          <a:srgbClr val="FF0000"/>
                        </a:solidFill>
                        <a:latin typeface="Cambria Math"/>
                        <a:ea typeface="Cambria Math"/>
                      </a:rPr>
                      <m:t>≫</m:t>
                    </m:r>
                    <m:r>
                      <a:rPr lang="en-US" sz="2000" i="1">
                        <a:solidFill>
                          <a:srgbClr val="FF0000"/>
                        </a:solidFill>
                        <a:latin typeface="Cambria Math"/>
                        <a:ea typeface="Cambria Math"/>
                      </a:rPr>
                      <m:t>𝑚</m:t>
                    </m:r>
                  </m:oMath>
                </a14:m>
                <a:endParaRPr lang="en-US" sz="2000" dirty="0">
                  <a:solidFill>
                    <a:srgbClr val="FF0000"/>
                  </a:solidFill>
                </a:endParaRPr>
              </a:p>
              <a:p>
                <a:pPr lvl="1">
                  <a:spcBef>
                    <a:spcPts val="600"/>
                  </a:spcBef>
                  <a:buFont typeface="Arial" pitchFamily="34" charset="0"/>
                  <a:buChar char="•"/>
                </a:pPr>
                <a:r>
                  <a:rPr lang="en-US" sz="2000" dirty="0">
                    <a:solidFill>
                      <a:srgbClr val="000096"/>
                    </a:solidFill>
                  </a:rPr>
                  <a:t> Energy gain in electric field similar to that of electron</a:t>
                </a:r>
              </a:p>
              <a:p>
                <a:pPr lvl="1">
                  <a:spcBef>
                    <a:spcPts val="600"/>
                  </a:spcBef>
                  <a:buFont typeface="Arial" pitchFamily="34" charset="0"/>
                  <a:buChar char="•"/>
                </a:pPr>
                <a:r>
                  <a:rPr lang="en-US" sz="2000" dirty="0">
                    <a:solidFill>
                      <a:srgbClr val="000096"/>
                    </a:solidFill>
                  </a:rPr>
                  <a:t> Large energy loss in elastic collision with other molecules</a:t>
                </a:r>
              </a:p>
              <a:p>
                <a:pPr lvl="1">
                  <a:spcBef>
                    <a:spcPts val="600"/>
                  </a:spcBef>
                  <a:buFont typeface="Arial" pitchFamily="34" charset="0"/>
                  <a:buChar char="•"/>
                </a:pPr>
                <a:r>
                  <a:rPr lang="en-US" sz="2000" dirty="0">
                    <a:solidFill>
                      <a:srgbClr val="000096"/>
                    </a:solidFill>
                  </a:rPr>
                  <a:t> Ion </a:t>
                </a:r>
                <a:r>
                  <a:rPr lang="en-US" sz="2000" dirty="0">
                    <a:solidFill>
                      <a:srgbClr val="00329E"/>
                    </a:solidFill>
                  </a:rPr>
                  <a:t>momentum </a:t>
                </a:r>
                <a:r>
                  <a:rPr lang="en-US" sz="2000" dirty="0">
                    <a:solidFill>
                      <a:srgbClr val="000096"/>
                    </a:solidFill>
                  </a:rPr>
                  <a:t>not completely randomized after collision: “memory”</a:t>
                </a:r>
              </a:p>
              <a:p>
                <a:pPr lvl="1">
                  <a:spcBef>
                    <a:spcPts val="600"/>
                  </a:spcBef>
                </a:pPr>
                <a:r>
                  <a:rPr lang="en-US" sz="2000" dirty="0">
                    <a:solidFill>
                      <a:srgbClr val="000096"/>
                    </a:solidFill>
                  </a:rPr>
                  <a:t>  </a:t>
                </a:r>
                <a:r>
                  <a:rPr lang="en-US" sz="2000" dirty="0">
                    <a:solidFill>
                      <a:srgbClr val="000096"/>
                    </a:solidFill>
                    <a:sym typeface="Wingdings 3"/>
                  </a:rPr>
                  <a:t> Energy gain in electric field is mainly in drift motion,</a:t>
                </a:r>
                <a:r>
                  <a:rPr lang="de-DE" sz="2000" dirty="0">
                    <a:solidFill>
                      <a:srgbClr val="000096"/>
                    </a:solidFill>
                    <a:sym typeface="Wingdings 3"/>
                  </a:rPr>
                  <a:t> </a:t>
                </a:r>
                <a:r>
                  <a:rPr lang="en-US" sz="2000" dirty="0">
                    <a:solidFill>
                      <a:srgbClr val="000096"/>
                    </a:solidFill>
                    <a:sym typeface="Wingdings 3"/>
                  </a:rPr>
                  <a:t>random motion mostly of thermal origin</a:t>
                </a:r>
              </a:p>
              <a:p>
                <a:pPr lvl="1">
                  <a:spcBef>
                    <a:spcPts val="600"/>
                  </a:spcBef>
                </a:pPr>
                <a:r>
                  <a:rPr lang="en-US" sz="2000" dirty="0">
                    <a:solidFill>
                      <a:srgbClr val="000096"/>
                    </a:solidFill>
                    <a:sym typeface="Wingdings 3"/>
                  </a:rPr>
                  <a:t>   Diffusion of ions </a:t>
                </a:r>
                <a14:m>
                  <m:oMath xmlns:m="http://schemas.openxmlformats.org/officeDocument/2006/math">
                    <m:r>
                      <a:rPr lang="en-US" sz="2000" i="1">
                        <a:solidFill>
                          <a:srgbClr val="000096"/>
                        </a:solidFill>
                        <a:latin typeface="Cambria Math"/>
                        <a:ea typeface="Cambria Math"/>
                        <a:sym typeface="Wingdings 3"/>
                      </a:rPr>
                      <m:t>≪</m:t>
                    </m:r>
                  </m:oMath>
                </a14:m>
                <a:r>
                  <a:rPr lang="en-US" sz="2000" dirty="0">
                    <a:solidFill>
                      <a:srgbClr val="000096"/>
                    </a:solidFill>
                    <a:sym typeface="Wingdings 3"/>
                  </a:rPr>
                  <a:t> diffusion of electrons in similar electric fields</a:t>
                </a:r>
              </a:p>
            </p:txBody>
          </p:sp>
        </mc:Choice>
        <mc:Fallback xmlns="">
          <p:sp>
            <p:nvSpPr>
              <p:cNvPr id="6" name="TextBox 5">
                <a:extLst>
                  <a:ext uri="{FF2B5EF4-FFF2-40B4-BE49-F238E27FC236}">
                    <a16:creationId xmlns:a16="http://schemas.microsoft.com/office/drawing/2014/main" id="{340FBDC7-963D-ED1A-A29E-0F771C0B3963}"/>
                  </a:ext>
                </a:extLst>
              </p:cNvPr>
              <p:cNvSpPr txBox="1">
                <a:spLocks noRot="1" noChangeAspect="1" noMove="1" noResize="1" noEditPoints="1" noAdjustHandles="1" noChangeArrowheads="1" noChangeShapeType="1" noTextEdit="1"/>
              </p:cNvSpPr>
              <p:nvPr/>
            </p:nvSpPr>
            <p:spPr>
              <a:xfrm>
                <a:off x="581069" y="1008598"/>
                <a:ext cx="11230944" cy="2323713"/>
              </a:xfrm>
              <a:prstGeom prst="rect">
                <a:avLst/>
              </a:prstGeom>
              <a:blipFill>
                <a:blip r:embed="rId4"/>
                <a:stretch>
                  <a:fillRect l="-564" t="-1630" b="-38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48E38F3-9315-3B57-FE28-0D43DB6CAB7B}"/>
              </a:ext>
            </a:extLst>
          </p:cNvPr>
          <p:cNvSpPr txBox="1"/>
          <p:nvPr/>
        </p:nvSpPr>
        <p:spPr>
          <a:xfrm>
            <a:off x="581069" y="3650249"/>
            <a:ext cx="4353436" cy="1938992"/>
          </a:xfrm>
          <a:prstGeom prst="rect">
            <a:avLst/>
          </a:prstGeom>
          <a:noFill/>
        </p:spPr>
        <p:txBody>
          <a:bodyPr wrap="none" rtlCol="0">
            <a:spAutoFit/>
          </a:bodyPr>
          <a:lstStyle/>
          <a:p>
            <a:pPr>
              <a:spcBef>
                <a:spcPts val="1200"/>
              </a:spcBef>
            </a:pPr>
            <a:r>
              <a:rPr lang="en-US" sz="2000" dirty="0">
                <a:solidFill>
                  <a:srgbClr val="FF0000"/>
                </a:solidFill>
              </a:rPr>
              <a:t>Mobility of ions:</a:t>
            </a:r>
          </a:p>
          <a:p>
            <a:pPr>
              <a:spcBef>
                <a:spcPts val="1200"/>
              </a:spcBef>
              <a:buFont typeface="Arial" pitchFamily="34" charset="0"/>
              <a:buChar char="•"/>
            </a:pPr>
            <a:r>
              <a:rPr lang="en-US" sz="2000" dirty="0">
                <a:solidFill>
                  <a:srgbClr val="000096"/>
                </a:solidFill>
              </a:rPr>
              <a:t> varies much less than that of electrons</a:t>
            </a:r>
          </a:p>
          <a:p>
            <a:pPr>
              <a:spcBef>
                <a:spcPts val="1200"/>
              </a:spcBef>
              <a:buFont typeface="Arial" pitchFamily="34" charset="0"/>
              <a:buChar char="•"/>
            </a:pPr>
            <a:r>
              <a:rPr lang="en-US" sz="2000" dirty="0">
                <a:solidFill>
                  <a:srgbClr val="000096"/>
                </a:solidFill>
              </a:rPr>
              <a:t> small electric field:</a:t>
            </a:r>
          </a:p>
          <a:p>
            <a:pPr>
              <a:spcBef>
                <a:spcPts val="2400"/>
              </a:spcBef>
              <a:buFont typeface="Arial" pitchFamily="34" charset="0"/>
              <a:buChar char="•"/>
            </a:pPr>
            <a:r>
              <a:rPr lang="en-US" sz="2000" dirty="0">
                <a:solidFill>
                  <a:srgbClr val="000096"/>
                </a:solidFill>
              </a:rPr>
              <a:t> large electric field:</a:t>
            </a:r>
            <a:endParaRPr lang="de-DE" sz="2000" dirty="0">
              <a:solidFill>
                <a:srgbClr val="000096"/>
              </a:solidFill>
            </a:endParaRPr>
          </a:p>
        </p:txBody>
      </p:sp>
      <p:pic>
        <p:nvPicPr>
          <p:cNvPr id="8" name="Grafik 8">
            <a:extLst>
              <a:ext uri="{FF2B5EF4-FFF2-40B4-BE49-F238E27FC236}">
                <a16:creationId xmlns:a16="http://schemas.microsoft.com/office/drawing/2014/main" id="{19755F35-5A94-04FF-6125-56021FA4B8F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175457" y="4496325"/>
            <a:ext cx="4154805" cy="514350"/>
          </a:xfrm>
          <a:prstGeom prst="rect">
            <a:avLst/>
          </a:prstGeom>
        </p:spPr>
      </p:pic>
      <p:pic>
        <p:nvPicPr>
          <p:cNvPr id="9" name="Grafik 11">
            <a:extLst>
              <a:ext uri="{FF2B5EF4-FFF2-40B4-BE49-F238E27FC236}">
                <a16:creationId xmlns:a16="http://schemas.microsoft.com/office/drawing/2014/main" id="{45E18584-83B5-C200-D98A-59CCE1F796FA}"/>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175455" y="5119685"/>
            <a:ext cx="4183380" cy="577215"/>
          </a:xfrm>
          <a:prstGeom prst="rect">
            <a:avLst/>
          </a:prstGeom>
        </p:spPr>
      </p:pic>
    </p:spTree>
    <p:extLst>
      <p:ext uri="{BB962C8B-B14F-4D97-AF65-F5344CB8AC3E}">
        <p14:creationId xmlns:p14="http://schemas.microsoft.com/office/powerpoint/2010/main" val="20918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A26D1-A84D-8257-9B59-45559B0C4198}"/>
              </a:ext>
            </a:extLst>
          </p:cNvPr>
          <p:cNvSpPr>
            <a:spLocks noGrp="1"/>
          </p:cNvSpPr>
          <p:nvPr>
            <p:ph type="title"/>
          </p:nvPr>
        </p:nvSpPr>
        <p:spPr>
          <a:xfrm>
            <a:off x="304800" y="322256"/>
            <a:ext cx="9067800" cy="1107996"/>
          </a:xfrm>
        </p:spPr>
        <p:txBody>
          <a:bodyPr/>
          <a:lstStyle/>
          <a:p>
            <a:r>
              <a:rPr lang="en-GB" sz="3600" dirty="0">
                <a:solidFill>
                  <a:srgbClr val="00329E"/>
                </a:solidFill>
                <a:latin typeface="Arial" panose="020B0604020202020204" pitchFamily="34" charset="0"/>
                <a:ea typeface="Arial Unicode MS" pitchFamily="34" charset="-128"/>
                <a:cs typeface="Arial" panose="020B0604020202020204" pitchFamily="34" charset="0"/>
              </a:rPr>
              <a:t>Drift / Mobility of ions/electrons in gases</a:t>
            </a:r>
            <a:endParaRPr lang="en-GB" dirty="0">
              <a:solidFill>
                <a:srgbClr val="00329E"/>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07CFCF37-8897-E77F-E551-67ADAAA78B19}"/>
              </a:ext>
            </a:extLst>
          </p:cNvPr>
          <p:cNvSpPr>
            <a:spLocks noGrp="1"/>
          </p:cNvSpPr>
          <p:nvPr>
            <p:ph type="ftr" sz="quarter" idx="5"/>
          </p:nvPr>
        </p:nvSpPr>
        <p:spPr>
          <a:xfrm>
            <a:off x="2930731" y="643758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47699888-84C9-4D49-EBB4-9CB09C658923}"/>
              </a:ext>
            </a:extLst>
          </p:cNvPr>
          <p:cNvSpPr>
            <a:spLocks noGrp="1"/>
          </p:cNvSpPr>
          <p:nvPr>
            <p:ph type="sldNum" sz="quarter" idx="7"/>
          </p:nvPr>
        </p:nvSpPr>
        <p:spPr/>
        <p:txBody>
          <a:bodyPr/>
          <a:lstStyle/>
          <a:p>
            <a:pPr marL="38100">
              <a:lnSpc>
                <a:spcPct val="100000"/>
              </a:lnSpc>
            </a:pPr>
            <a:fld id="{81D60167-4931-47E6-BA6A-407CBD079E47}" type="slidenum">
              <a:rPr lang="en-US" spc="-5" smtClean="0"/>
              <a:t>34</a:t>
            </a:fld>
            <a:endParaRPr lang="en-US" spc="-5" dirty="0"/>
          </a:p>
        </p:txBody>
      </p:sp>
      <p:pic>
        <p:nvPicPr>
          <p:cNvPr id="6" name="Picture 2">
            <a:extLst>
              <a:ext uri="{FF2B5EF4-FFF2-40B4-BE49-F238E27FC236}">
                <a16:creationId xmlns:a16="http://schemas.microsoft.com/office/drawing/2014/main" id="{433B0270-ACA8-F9B4-055C-BE57FADF2A9F}"/>
              </a:ext>
            </a:extLst>
          </p:cNvPr>
          <p:cNvPicPr>
            <a:picLocks noChangeAspect="1" noChangeArrowheads="1"/>
          </p:cNvPicPr>
          <p:nvPr/>
        </p:nvPicPr>
        <p:blipFill>
          <a:blip r:embed="rId3" cstate="print"/>
          <a:srcRect/>
          <a:stretch>
            <a:fillRect/>
          </a:stretch>
        </p:blipFill>
        <p:spPr bwMode="auto">
          <a:xfrm>
            <a:off x="847800" y="2499061"/>
            <a:ext cx="1900539" cy="720080"/>
          </a:xfrm>
          <a:prstGeom prst="rect">
            <a:avLst/>
          </a:prstGeom>
          <a:noFill/>
          <a:ln w="9525">
            <a:noFill/>
            <a:miter lim="800000"/>
            <a:headEnd/>
            <a:tailEnd/>
          </a:ln>
        </p:spPr>
      </p:pic>
      <p:sp>
        <p:nvSpPr>
          <p:cNvPr id="7" name="Rectangle 3">
            <a:extLst>
              <a:ext uri="{FF2B5EF4-FFF2-40B4-BE49-F238E27FC236}">
                <a16:creationId xmlns:a16="http://schemas.microsoft.com/office/drawing/2014/main" id="{9C58646B-5E0A-EB03-322B-E1F905BA8552}"/>
              </a:ext>
            </a:extLst>
          </p:cNvPr>
          <p:cNvSpPr>
            <a:spLocks noChangeArrowheads="1"/>
          </p:cNvSpPr>
          <p:nvPr/>
        </p:nvSpPr>
        <p:spPr bwMode="auto">
          <a:xfrm>
            <a:off x="0" y="1257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it-IT">
              <a:solidFill>
                <a:prstClr val="black"/>
              </a:solidFill>
              <a:latin typeface="Arial" pitchFamily="34" charset="0"/>
              <a:cs typeface="Arial" pitchFamily="34" charset="0"/>
            </a:endParaRPr>
          </a:p>
        </p:txBody>
      </p:sp>
      <p:sp>
        <p:nvSpPr>
          <p:cNvPr id="8" name="CasellaDiTesto 12">
            <a:extLst>
              <a:ext uri="{FF2B5EF4-FFF2-40B4-BE49-F238E27FC236}">
                <a16:creationId xmlns:a16="http://schemas.microsoft.com/office/drawing/2014/main" id="{D1695D96-5315-3C7C-3569-58BBEC579EA6}"/>
              </a:ext>
            </a:extLst>
          </p:cNvPr>
          <p:cNvSpPr txBox="1"/>
          <p:nvPr/>
        </p:nvSpPr>
        <p:spPr>
          <a:xfrm>
            <a:off x="144016" y="1196752"/>
            <a:ext cx="8892480" cy="430887"/>
          </a:xfrm>
          <a:prstGeom prst="rect">
            <a:avLst/>
          </a:prstGeom>
          <a:noFill/>
        </p:spPr>
        <p:txBody>
          <a:bodyPr wrap="square" rtlCol="0">
            <a:spAutoFit/>
          </a:bodyPr>
          <a:lstStyle/>
          <a:p>
            <a:r>
              <a:rPr lang="en-US" sz="2200" dirty="0">
                <a:solidFill>
                  <a:srgbClr val="000096"/>
                </a:solidFill>
              </a:rPr>
              <a:t>On</a:t>
            </a:r>
            <a:r>
              <a:rPr lang="en-US" sz="2200" dirty="0">
                <a:solidFill>
                  <a:prstClr val="black"/>
                </a:solidFill>
              </a:rPr>
              <a:t> </a:t>
            </a:r>
            <a:r>
              <a:rPr lang="en-US" sz="2200" dirty="0">
                <a:solidFill>
                  <a:srgbClr val="FF0000"/>
                </a:solidFill>
              </a:rPr>
              <a:t>average</a:t>
            </a:r>
            <a:r>
              <a:rPr lang="en-US" sz="2200" dirty="0">
                <a:solidFill>
                  <a:prstClr val="black"/>
                </a:solidFill>
              </a:rPr>
              <a:t> </a:t>
            </a:r>
            <a:r>
              <a:rPr lang="en-US" sz="2200" dirty="0">
                <a:solidFill>
                  <a:srgbClr val="000096"/>
                </a:solidFill>
              </a:rPr>
              <a:t>electrons/ions move along the field lines of the electric field E</a:t>
            </a:r>
            <a:endParaRPr lang="it-IT" sz="2200" dirty="0">
              <a:solidFill>
                <a:srgbClr val="000096"/>
              </a:solidFill>
            </a:endParaRPr>
          </a:p>
        </p:txBody>
      </p:sp>
      <p:sp>
        <p:nvSpPr>
          <p:cNvPr id="9" name="CasellaDiTesto 13">
            <a:extLst>
              <a:ext uri="{FF2B5EF4-FFF2-40B4-BE49-F238E27FC236}">
                <a16:creationId xmlns:a16="http://schemas.microsoft.com/office/drawing/2014/main" id="{6A772ACC-C8CA-1F48-9564-2F4B96CD8AAC}"/>
              </a:ext>
            </a:extLst>
          </p:cNvPr>
          <p:cNvSpPr txBox="1"/>
          <p:nvPr/>
        </p:nvSpPr>
        <p:spPr>
          <a:xfrm>
            <a:off x="179512" y="1556792"/>
            <a:ext cx="11783888" cy="769441"/>
          </a:xfrm>
          <a:prstGeom prst="rect">
            <a:avLst/>
          </a:prstGeom>
          <a:noFill/>
        </p:spPr>
        <p:txBody>
          <a:bodyPr wrap="square" rtlCol="0">
            <a:spAutoFit/>
          </a:bodyPr>
          <a:lstStyle/>
          <a:p>
            <a:r>
              <a:rPr lang="en-GB" sz="2200" dirty="0">
                <a:solidFill>
                  <a:srgbClr val="000096"/>
                </a:solidFill>
              </a:rPr>
              <a:t>Sometimes, one finds that </a:t>
            </a:r>
            <a:r>
              <a:rPr lang="en-GB" sz="2200" dirty="0" err="1">
                <a:solidFill>
                  <a:srgbClr val="000096"/>
                </a:solidFill>
              </a:rPr>
              <a:t>v</a:t>
            </a:r>
            <a:r>
              <a:rPr lang="en-GB" sz="2200" baseline="-25000" dirty="0" err="1">
                <a:solidFill>
                  <a:srgbClr val="000096"/>
                </a:solidFill>
              </a:rPr>
              <a:t>d</a:t>
            </a:r>
            <a:r>
              <a:rPr lang="en-GB" sz="2200" dirty="0">
                <a:solidFill>
                  <a:srgbClr val="000096"/>
                </a:solidFill>
              </a:rPr>
              <a:t> is roughly proportional to E-field, the mobility </a:t>
            </a:r>
            <a:r>
              <a:rPr lang="en-GB" sz="2200" dirty="0" err="1">
                <a:solidFill>
                  <a:srgbClr val="000096"/>
                </a:solidFill>
              </a:rPr>
              <a:t>μ</a:t>
            </a:r>
            <a:r>
              <a:rPr lang="en-GB" sz="2200" dirty="0">
                <a:solidFill>
                  <a:srgbClr val="000096"/>
                </a:solidFill>
              </a:rPr>
              <a:t> (for ions and electrons) is usually introduced, relating drift velocity and applied electric field:</a:t>
            </a:r>
          </a:p>
        </p:txBody>
      </p:sp>
      <p:sp>
        <p:nvSpPr>
          <p:cNvPr id="10" name="CasellaDiTesto 15">
            <a:extLst>
              <a:ext uri="{FF2B5EF4-FFF2-40B4-BE49-F238E27FC236}">
                <a16:creationId xmlns:a16="http://schemas.microsoft.com/office/drawing/2014/main" id="{6CE603DD-0305-966B-B0BB-5099805E375E}"/>
              </a:ext>
            </a:extLst>
          </p:cNvPr>
          <p:cNvSpPr txBox="1"/>
          <p:nvPr/>
        </p:nvSpPr>
        <p:spPr>
          <a:xfrm>
            <a:off x="2936032" y="2715085"/>
            <a:ext cx="1297150" cy="400110"/>
          </a:xfrm>
          <a:prstGeom prst="rect">
            <a:avLst/>
          </a:prstGeom>
          <a:noFill/>
        </p:spPr>
        <p:txBody>
          <a:bodyPr wrap="none" rtlCol="0">
            <a:spAutoFit/>
          </a:bodyPr>
          <a:lstStyle/>
          <a:p>
            <a:r>
              <a:rPr lang="it-IT" sz="2000" dirty="0">
                <a:solidFill>
                  <a:prstClr val="black"/>
                </a:solidFill>
              </a:rPr>
              <a:t>[cm s</a:t>
            </a:r>
            <a:r>
              <a:rPr lang="it-IT" sz="2000" baseline="30000" dirty="0">
                <a:solidFill>
                  <a:prstClr val="black"/>
                </a:solidFill>
              </a:rPr>
              <a:t>-1</a:t>
            </a:r>
            <a:r>
              <a:rPr lang="it-IT" sz="2000" dirty="0">
                <a:solidFill>
                  <a:prstClr val="black"/>
                </a:solidFill>
              </a:rPr>
              <a:t> V</a:t>
            </a:r>
            <a:r>
              <a:rPr lang="it-IT" sz="2000" baseline="30000" dirty="0">
                <a:solidFill>
                  <a:prstClr val="black"/>
                </a:solidFill>
              </a:rPr>
              <a:t>-1</a:t>
            </a:r>
            <a:r>
              <a:rPr lang="it-IT" sz="2000" dirty="0">
                <a:solidFill>
                  <a:prstClr val="black"/>
                </a:solidFill>
              </a:rPr>
              <a:t>]</a:t>
            </a:r>
          </a:p>
        </p:txBody>
      </p:sp>
      <p:sp>
        <p:nvSpPr>
          <p:cNvPr id="11" name="CasellaDiTesto 16">
            <a:extLst>
              <a:ext uri="{FF2B5EF4-FFF2-40B4-BE49-F238E27FC236}">
                <a16:creationId xmlns:a16="http://schemas.microsoft.com/office/drawing/2014/main" id="{1620D32E-FC89-D663-E285-A7A442B7B3CB}"/>
              </a:ext>
            </a:extLst>
          </p:cNvPr>
          <p:cNvSpPr txBox="1"/>
          <p:nvPr/>
        </p:nvSpPr>
        <p:spPr>
          <a:xfrm>
            <a:off x="213331" y="3451396"/>
            <a:ext cx="8039701" cy="461665"/>
          </a:xfrm>
          <a:prstGeom prst="rect">
            <a:avLst/>
          </a:prstGeom>
          <a:noFill/>
        </p:spPr>
        <p:txBody>
          <a:bodyPr wrap="none" rtlCol="0">
            <a:spAutoFit/>
          </a:bodyPr>
          <a:lstStyle/>
          <a:p>
            <a:r>
              <a:rPr lang="en-GB" sz="2400" dirty="0">
                <a:solidFill>
                  <a:srgbClr val="000096"/>
                </a:solidFill>
              </a:rPr>
              <a:t>Mobility behaves differently for the case of ions and electrons</a:t>
            </a:r>
            <a:r>
              <a:rPr lang="it-IT" sz="2400" dirty="0">
                <a:solidFill>
                  <a:prstClr val="black"/>
                </a:solidFill>
              </a:rPr>
              <a:t>. </a:t>
            </a:r>
          </a:p>
        </p:txBody>
      </p:sp>
      <p:sp>
        <p:nvSpPr>
          <p:cNvPr id="12" name="Rettangolo 17">
            <a:extLst>
              <a:ext uri="{FF2B5EF4-FFF2-40B4-BE49-F238E27FC236}">
                <a16:creationId xmlns:a16="http://schemas.microsoft.com/office/drawing/2014/main" id="{58278FBA-340E-66BF-C543-DB4F5F02087C}"/>
              </a:ext>
            </a:extLst>
          </p:cNvPr>
          <p:cNvSpPr/>
          <p:nvPr/>
        </p:nvSpPr>
        <p:spPr>
          <a:xfrm>
            <a:off x="237824" y="4000059"/>
            <a:ext cx="8208912" cy="830997"/>
          </a:xfrm>
          <a:prstGeom prst="rect">
            <a:avLst/>
          </a:prstGeom>
        </p:spPr>
        <p:txBody>
          <a:bodyPr wrap="square">
            <a:spAutoFit/>
          </a:bodyPr>
          <a:lstStyle/>
          <a:p>
            <a:r>
              <a:rPr lang="el-GR" sz="2400" dirty="0">
                <a:solidFill>
                  <a:srgbClr val="FF0000"/>
                </a:solidFill>
              </a:rPr>
              <a:t>μ</a:t>
            </a:r>
            <a:r>
              <a:rPr lang="el-GR" sz="2400" baseline="-25000" dirty="0">
                <a:solidFill>
                  <a:srgbClr val="FF0000"/>
                </a:solidFill>
              </a:rPr>
              <a:t>+</a:t>
            </a:r>
            <a:r>
              <a:rPr lang="el-GR" sz="2400" dirty="0">
                <a:solidFill>
                  <a:srgbClr val="FF0000"/>
                </a:solidFill>
              </a:rPr>
              <a:t> : </a:t>
            </a:r>
            <a:r>
              <a:rPr lang="it-IT" sz="2400" dirty="0" err="1">
                <a:solidFill>
                  <a:srgbClr val="FF0000"/>
                </a:solidFill>
              </a:rPr>
              <a:t>ion</a:t>
            </a:r>
            <a:r>
              <a:rPr lang="it-IT" sz="2400" dirty="0">
                <a:solidFill>
                  <a:srgbClr val="FF0000"/>
                </a:solidFill>
              </a:rPr>
              <a:t> </a:t>
            </a:r>
            <a:r>
              <a:rPr lang="it-IT" sz="2400" dirty="0" err="1">
                <a:solidFill>
                  <a:srgbClr val="FF0000"/>
                </a:solidFill>
              </a:rPr>
              <a:t>mobility</a:t>
            </a:r>
            <a:endParaRPr lang="it-IT" sz="2400" dirty="0">
              <a:solidFill>
                <a:srgbClr val="FF0000"/>
              </a:solidFill>
            </a:endParaRPr>
          </a:p>
          <a:p>
            <a:r>
              <a:rPr lang="it-IT" sz="2400" dirty="0">
                <a:solidFill>
                  <a:prstClr val="black"/>
                </a:solidFill>
              </a:rPr>
              <a:t>- </a:t>
            </a:r>
            <a:r>
              <a:rPr lang="it-IT" sz="2400" dirty="0" err="1">
                <a:solidFill>
                  <a:prstClr val="black"/>
                </a:solidFill>
              </a:rPr>
              <a:t>for</a:t>
            </a:r>
            <a:r>
              <a:rPr lang="it-IT" sz="2400" dirty="0">
                <a:solidFill>
                  <a:prstClr val="black"/>
                </a:solidFill>
              </a:rPr>
              <a:t> </a:t>
            </a:r>
            <a:r>
              <a:rPr lang="it-IT" sz="2400" dirty="0" err="1">
                <a:solidFill>
                  <a:prstClr val="black"/>
                </a:solidFill>
              </a:rPr>
              <a:t>ions</a:t>
            </a:r>
            <a:r>
              <a:rPr lang="it-IT" sz="2400" dirty="0">
                <a:solidFill>
                  <a:prstClr val="black"/>
                </a:solidFill>
              </a:rPr>
              <a:t> </a:t>
            </a:r>
            <a:r>
              <a:rPr lang="it-IT" sz="2400" i="1" dirty="0" err="1">
                <a:solidFill>
                  <a:prstClr val="black"/>
                </a:solidFill>
              </a:rPr>
              <a:t>v</a:t>
            </a:r>
            <a:r>
              <a:rPr lang="it-IT" sz="2400" i="1" baseline="-25000" dirty="0" err="1">
                <a:solidFill>
                  <a:prstClr val="black"/>
                </a:solidFill>
              </a:rPr>
              <a:t>D</a:t>
            </a:r>
            <a:r>
              <a:rPr lang="it-IT" sz="2400" i="1" dirty="0">
                <a:solidFill>
                  <a:prstClr val="black"/>
                </a:solidFill>
              </a:rPr>
              <a:t> </a:t>
            </a:r>
            <a:r>
              <a:rPr lang="it-IT" sz="2400" i="1" dirty="0">
                <a:solidFill>
                  <a:prstClr val="black"/>
                </a:solidFill>
                <a:latin typeface="Cambria Math"/>
                <a:ea typeface="Cambria Math"/>
              </a:rPr>
              <a:t>∝</a:t>
            </a:r>
            <a:r>
              <a:rPr lang="it-IT" sz="2400" i="1" dirty="0">
                <a:solidFill>
                  <a:prstClr val="black"/>
                </a:solidFill>
              </a:rPr>
              <a:t> E, </a:t>
            </a:r>
            <a:r>
              <a:rPr lang="it-IT" sz="2400" dirty="0">
                <a:solidFill>
                  <a:prstClr val="black"/>
                </a:solidFill>
              </a:rPr>
              <a:t>i.e. </a:t>
            </a:r>
            <a:r>
              <a:rPr lang="it-IT" sz="2400" dirty="0" err="1">
                <a:solidFill>
                  <a:prstClr val="black"/>
                </a:solidFill>
              </a:rPr>
              <a:t>mobilty</a:t>
            </a:r>
            <a:r>
              <a:rPr lang="it-IT" sz="2400" dirty="0">
                <a:solidFill>
                  <a:prstClr val="black"/>
                </a:solidFill>
              </a:rPr>
              <a:t> </a:t>
            </a:r>
            <a:r>
              <a:rPr lang="it-IT" sz="2400" dirty="0" err="1">
                <a:solidFill>
                  <a:prstClr val="black"/>
                </a:solidFill>
              </a:rPr>
              <a:t>is</a:t>
            </a:r>
            <a:r>
              <a:rPr lang="it-IT" sz="2400" dirty="0">
                <a:solidFill>
                  <a:prstClr val="black"/>
                </a:solidFill>
              </a:rPr>
              <a:t> </a:t>
            </a:r>
            <a:r>
              <a:rPr lang="it-IT" sz="2400" dirty="0" err="1">
                <a:solidFill>
                  <a:prstClr val="black"/>
                </a:solidFill>
              </a:rPr>
              <a:t>really</a:t>
            </a:r>
            <a:r>
              <a:rPr lang="it-IT" sz="2400" dirty="0">
                <a:solidFill>
                  <a:prstClr val="black"/>
                </a:solidFill>
              </a:rPr>
              <a:t> </a:t>
            </a:r>
            <a:r>
              <a:rPr lang="it-IT" sz="2400" dirty="0" err="1">
                <a:solidFill>
                  <a:prstClr val="black"/>
                </a:solidFill>
              </a:rPr>
              <a:t>constant</a:t>
            </a:r>
            <a:endParaRPr lang="it-IT" sz="2400" dirty="0">
              <a:solidFill>
                <a:prstClr val="black"/>
              </a:solidFill>
            </a:endParaRPr>
          </a:p>
        </p:txBody>
      </p:sp>
      <p:sp>
        <p:nvSpPr>
          <p:cNvPr id="13" name="Rettangolo 18">
            <a:extLst>
              <a:ext uri="{FF2B5EF4-FFF2-40B4-BE49-F238E27FC236}">
                <a16:creationId xmlns:a16="http://schemas.microsoft.com/office/drawing/2014/main" id="{02A64523-53F4-B78D-30A8-879B79037073}"/>
              </a:ext>
            </a:extLst>
          </p:cNvPr>
          <p:cNvSpPr/>
          <p:nvPr/>
        </p:nvSpPr>
        <p:spPr>
          <a:xfrm>
            <a:off x="237824" y="4861305"/>
            <a:ext cx="8280920" cy="1200329"/>
          </a:xfrm>
          <a:prstGeom prst="rect">
            <a:avLst/>
          </a:prstGeom>
        </p:spPr>
        <p:txBody>
          <a:bodyPr wrap="square">
            <a:spAutoFit/>
          </a:bodyPr>
          <a:lstStyle/>
          <a:p>
            <a:r>
              <a:rPr lang="el-GR" sz="2400" dirty="0">
                <a:solidFill>
                  <a:srgbClr val="FF0000"/>
                </a:solidFill>
              </a:rPr>
              <a:t>μ</a:t>
            </a:r>
            <a:r>
              <a:rPr lang="el-GR" sz="2400" baseline="-25000" dirty="0">
                <a:solidFill>
                  <a:srgbClr val="FF0000"/>
                </a:solidFill>
              </a:rPr>
              <a:t>-</a:t>
            </a:r>
            <a:r>
              <a:rPr lang="el-GR" sz="2400" dirty="0">
                <a:solidFill>
                  <a:srgbClr val="FF0000"/>
                </a:solidFill>
              </a:rPr>
              <a:t> : </a:t>
            </a:r>
            <a:r>
              <a:rPr lang="it-IT" sz="2400" dirty="0">
                <a:solidFill>
                  <a:srgbClr val="FF0000"/>
                </a:solidFill>
              </a:rPr>
              <a:t>electron </a:t>
            </a:r>
            <a:r>
              <a:rPr lang="it-IT" sz="2400" dirty="0" err="1">
                <a:solidFill>
                  <a:srgbClr val="FF0000"/>
                </a:solidFill>
              </a:rPr>
              <a:t>mobility</a:t>
            </a:r>
            <a:endParaRPr lang="it-IT" sz="2400" dirty="0">
              <a:solidFill>
                <a:srgbClr val="FF0000"/>
              </a:solidFill>
            </a:endParaRPr>
          </a:p>
          <a:p>
            <a:r>
              <a:rPr lang="it-IT" sz="2400" dirty="0">
                <a:solidFill>
                  <a:prstClr val="black"/>
                </a:solidFill>
              </a:rPr>
              <a:t>- in </a:t>
            </a:r>
            <a:r>
              <a:rPr lang="it-IT" sz="2400" dirty="0" err="1">
                <a:solidFill>
                  <a:prstClr val="black"/>
                </a:solidFill>
              </a:rPr>
              <a:t>cold</a:t>
            </a:r>
            <a:r>
              <a:rPr lang="it-IT" sz="2400" dirty="0">
                <a:solidFill>
                  <a:prstClr val="black"/>
                </a:solidFill>
              </a:rPr>
              <a:t> gas </a:t>
            </a:r>
            <a:r>
              <a:rPr lang="it-IT" sz="2400" dirty="0" err="1">
                <a:solidFill>
                  <a:prstClr val="black"/>
                </a:solidFill>
              </a:rPr>
              <a:t>approximation</a:t>
            </a:r>
            <a:r>
              <a:rPr lang="it-IT" sz="2400" dirty="0">
                <a:solidFill>
                  <a:prstClr val="black"/>
                </a:solidFill>
              </a:rPr>
              <a:t> (</a:t>
            </a:r>
            <a:r>
              <a:rPr lang="it-IT" sz="2400" dirty="0" err="1">
                <a:solidFill>
                  <a:prstClr val="black"/>
                </a:solidFill>
              </a:rPr>
              <a:t>T</a:t>
            </a:r>
            <a:r>
              <a:rPr lang="it-IT" sz="2400" baseline="-25000" dirty="0" err="1">
                <a:solidFill>
                  <a:prstClr val="black"/>
                </a:solidFill>
              </a:rPr>
              <a:t>kin</a:t>
            </a:r>
            <a:r>
              <a:rPr lang="it-IT" sz="2400" dirty="0">
                <a:solidFill>
                  <a:prstClr val="black"/>
                </a:solidFill>
              </a:rPr>
              <a:t> ≈ </a:t>
            </a:r>
            <a:r>
              <a:rPr lang="it-IT" sz="2400" dirty="0" err="1">
                <a:solidFill>
                  <a:prstClr val="black"/>
                </a:solidFill>
              </a:rPr>
              <a:t>kT</a:t>
            </a:r>
            <a:r>
              <a:rPr lang="it-IT" sz="2400" dirty="0">
                <a:solidFill>
                  <a:prstClr val="black"/>
                </a:solidFill>
              </a:rPr>
              <a:t>) </a:t>
            </a:r>
            <a:r>
              <a:rPr lang="it-IT" sz="2400" dirty="0">
                <a:solidFill>
                  <a:prstClr val="black"/>
                </a:solidFill>
                <a:sym typeface="Wingdings" pitchFamily="2" charset="2"/>
              </a:rPr>
              <a:t></a:t>
            </a:r>
            <a:r>
              <a:rPr lang="it-IT" sz="2400" dirty="0">
                <a:solidFill>
                  <a:prstClr val="black"/>
                </a:solidFill>
              </a:rPr>
              <a:t> </a:t>
            </a:r>
            <a:r>
              <a:rPr lang="it-IT" sz="2400" i="1" dirty="0" err="1">
                <a:solidFill>
                  <a:prstClr val="black"/>
                </a:solidFill>
              </a:rPr>
              <a:t>v</a:t>
            </a:r>
            <a:r>
              <a:rPr lang="it-IT" sz="2400" i="1" baseline="-25000" dirty="0" err="1">
                <a:solidFill>
                  <a:prstClr val="black"/>
                </a:solidFill>
              </a:rPr>
              <a:t>D</a:t>
            </a:r>
            <a:r>
              <a:rPr lang="it-IT" sz="2400" i="1" dirty="0">
                <a:solidFill>
                  <a:prstClr val="black"/>
                </a:solidFill>
              </a:rPr>
              <a:t> </a:t>
            </a:r>
            <a:r>
              <a:rPr lang="it-IT" sz="2400" i="1" dirty="0">
                <a:solidFill>
                  <a:prstClr val="black"/>
                </a:solidFill>
                <a:latin typeface="Cambria Math"/>
                <a:ea typeface="Cambria Math"/>
              </a:rPr>
              <a:t>∝</a:t>
            </a:r>
            <a:r>
              <a:rPr lang="it-IT" sz="2400" i="1" dirty="0">
                <a:solidFill>
                  <a:prstClr val="black"/>
                </a:solidFill>
              </a:rPr>
              <a:t> E </a:t>
            </a:r>
            <a:r>
              <a:rPr lang="it-IT" sz="2400" i="1" dirty="0">
                <a:solidFill>
                  <a:prstClr val="black"/>
                </a:solidFill>
                <a:sym typeface="Wingdings" pitchFamily="2" charset="2"/>
              </a:rPr>
              <a:t></a:t>
            </a:r>
            <a:r>
              <a:rPr lang="it-IT" sz="2400" i="1" dirty="0">
                <a:solidFill>
                  <a:prstClr val="black"/>
                </a:solidFill>
              </a:rPr>
              <a:t> </a:t>
            </a:r>
            <a:r>
              <a:rPr lang="el-GR" sz="2400" i="1" dirty="0">
                <a:solidFill>
                  <a:prstClr val="black"/>
                </a:solidFill>
              </a:rPr>
              <a:t>μ = </a:t>
            </a:r>
            <a:r>
              <a:rPr lang="it-IT" sz="2400" i="1" dirty="0" err="1">
                <a:solidFill>
                  <a:prstClr val="black"/>
                </a:solidFill>
              </a:rPr>
              <a:t>const</a:t>
            </a:r>
            <a:r>
              <a:rPr lang="it-IT" sz="2400" i="1" dirty="0">
                <a:solidFill>
                  <a:prstClr val="black"/>
                </a:solidFill>
              </a:rPr>
              <a:t>.</a:t>
            </a:r>
          </a:p>
          <a:p>
            <a:r>
              <a:rPr lang="en-US" sz="2400" dirty="0">
                <a:solidFill>
                  <a:prstClr val="black"/>
                </a:solidFill>
              </a:rPr>
              <a:t>- in hot gas (</a:t>
            </a:r>
            <a:r>
              <a:rPr lang="en-US" sz="2400" dirty="0" err="1">
                <a:solidFill>
                  <a:prstClr val="black"/>
                </a:solidFill>
              </a:rPr>
              <a:t>T</a:t>
            </a:r>
            <a:r>
              <a:rPr lang="en-US" sz="2400" baseline="-25000" dirty="0" err="1">
                <a:solidFill>
                  <a:prstClr val="black"/>
                </a:solidFill>
              </a:rPr>
              <a:t>kin</a:t>
            </a:r>
            <a:r>
              <a:rPr lang="en-US" sz="2400" dirty="0">
                <a:solidFill>
                  <a:prstClr val="black"/>
                </a:solidFill>
              </a:rPr>
              <a:t>&gt;&gt; </a:t>
            </a:r>
            <a:r>
              <a:rPr lang="en-US" sz="2400" dirty="0" err="1">
                <a:solidFill>
                  <a:prstClr val="black"/>
                </a:solidFill>
              </a:rPr>
              <a:t>kT</a:t>
            </a:r>
            <a:r>
              <a:rPr lang="en-US" sz="2400" dirty="0">
                <a:solidFill>
                  <a:prstClr val="black"/>
                </a:solidFill>
              </a:rPr>
              <a:t>) </a:t>
            </a:r>
            <a:r>
              <a:rPr lang="en-US" sz="2400" dirty="0">
                <a:solidFill>
                  <a:prstClr val="black"/>
                </a:solidFill>
                <a:sym typeface="Wingdings" pitchFamily="2" charset="2"/>
              </a:rPr>
              <a:t> </a:t>
            </a:r>
            <a:r>
              <a:rPr lang="en-US" sz="2400" i="1" dirty="0" err="1">
                <a:solidFill>
                  <a:prstClr val="black"/>
                </a:solidFill>
              </a:rPr>
              <a:t>v</a:t>
            </a:r>
            <a:r>
              <a:rPr lang="en-US" sz="2400" i="1" baseline="-25000" dirty="0" err="1">
                <a:solidFill>
                  <a:prstClr val="black"/>
                </a:solidFill>
              </a:rPr>
              <a:t>D</a:t>
            </a:r>
            <a:r>
              <a:rPr lang="en-US" sz="2400" i="1" dirty="0">
                <a:solidFill>
                  <a:prstClr val="black"/>
                </a:solidFill>
              </a:rPr>
              <a:t> =,</a:t>
            </a:r>
            <a:r>
              <a:rPr lang="en-US" sz="2400" dirty="0">
                <a:solidFill>
                  <a:prstClr val="black"/>
                </a:solidFill>
              </a:rPr>
              <a:t> const.</a:t>
            </a:r>
            <a:r>
              <a:rPr lang="en-US" sz="2400" dirty="0">
                <a:solidFill>
                  <a:prstClr val="black"/>
                </a:solidFill>
                <a:sym typeface="Wingdings" pitchFamily="2" charset="2"/>
              </a:rPr>
              <a:t></a:t>
            </a:r>
            <a:r>
              <a:rPr lang="en-US" sz="2400" i="1" dirty="0">
                <a:solidFill>
                  <a:prstClr val="black"/>
                </a:solidFill>
              </a:rPr>
              <a:t> μ = not const.</a:t>
            </a:r>
            <a:endParaRPr lang="it-IT" sz="2400" dirty="0">
              <a:solidFill>
                <a:prstClr val="black"/>
              </a:solidFill>
            </a:endParaRPr>
          </a:p>
        </p:txBody>
      </p:sp>
      <p:sp>
        <p:nvSpPr>
          <p:cNvPr id="14" name="CasellaDiTesto 20">
            <a:extLst>
              <a:ext uri="{FF2B5EF4-FFF2-40B4-BE49-F238E27FC236}">
                <a16:creationId xmlns:a16="http://schemas.microsoft.com/office/drawing/2014/main" id="{6E655422-B81A-7A41-8B07-653935048AEF}"/>
              </a:ext>
            </a:extLst>
          </p:cNvPr>
          <p:cNvSpPr txBox="1"/>
          <p:nvPr/>
        </p:nvSpPr>
        <p:spPr>
          <a:xfrm>
            <a:off x="6071456" y="2670273"/>
            <a:ext cx="5486400" cy="430887"/>
          </a:xfrm>
          <a:prstGeom prst="rect">
            <a:avLst/>
          </a:prstGeom>
          <a:noFill/>
        </p:spPr>
        <p:txBody>
          <a:bodyPr wrap="square" rtlCol="0">
            <a:spAutoFit/>
          </a:bodyPr>
          <a:lstStyle/>
          <a:p>
            <a:r>
              <a:rPr lang="it-IT" sz="2200" dirty="0">
                <a:solidFill>
                  <a:srgbClr val="000096"/>
                </a:solidFill>
              </a:rPr>
              <a:t>Note: </a:t>
            </a:r>
            <a:r>
              <a:rPr lang="el-GR" sz="2200" dirty="0">
                <a:solidFill>
                  <a:srgbClr val="000096"/>
                </a:solidFill>
              </a:rPr>
              <a:t>μ</a:t>
            </a:r>
            <a:r>
              <a:rPr lang="it-IT" sz="2200" baseline="-25000" dirty="0">
                <a:solidFill>
                  <a:srgbClr val="000096"/>
                </a:solidFill>
              </a:rPr>
              <a:t>±</a:t>
            </a:r>
            <a:r>
              <a:rPr lang="it-IT" sz="2200" dirty="0">
                <a:solidFill>
                  <a:srgbClr val="000096"/>
                </a:solidFill>
              </a:rPr>
              <a:t> </a:t>
            </a:r>
            <a:r>
              <a:rPr lang="en-GB" sz="2200" dirty="0">
                <a:solidFill>
                  <a:srgbClr val="000096"/>
                </a:solidFill>
              </a:rPr>
              <a:t>usually depend also on gas T and p.</a:t>
            </a:r>
          </a:p>
        </p:txBody>
      </p:sp>
    </p:spTree>
    <p:extLst>
      <p:ext uri="{BB962C8B-B14F-4D97-AF65-F5344CB8AC3E}">
        <p14:creationId xmlns:p14="http://schemas.microsoft.com/office/powerpoint/2010/main" val="2992169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A1CE8DC-80E4-7F62-8564-6BBB53333E6E}"/>
              </a:ext>
            </a:extLst>
          </p:cNvPr>
          <p:cNvSpPr>
            <a:spLocks noGrp="1"/>
          </p:cNvSpPr>
          <p:nvPr>
            <p:ph type="ftr" sz="quarter" idx="5"/>
          </p:nvPr>
        </p:nvSpPr>
        <p:spPr>
          <a:xfrm>
            <a:off x="2950271" y="6441799"/>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5580C100-0538-234D-6A72-27C9D5088E74}"/>
              </a:ext>
            </a:extLst>
          </p:cNvPr>
          <p:cNvSpPr>
            <a:spLocks noGrp="1"/>
          </p:cNvSpPr>
          <p:nvPr>
            <p:ph type="sldNum" sz="quarter" idx="7"/>
          </p:nvPr>
        </p:nvSpPr>
        <p:spPr/>
        <p:txBody>
          <a:bodyPr/>
          <a:lstStyle/>
          <a:p>
            <a:pPr marL="38100">
              <a:lnSpc>
                <a:spcPct val="100000"/>
              </a:lnSpc>
            </a:pPr>
            <a:fld id="{81D60167-4931-47E6-BA6A-407CBD079E47}" type="slidenum">
              <a:rPr lang="en-US" spc="-5" smtClean="0"/>
              <a:t>35</a:t>
            </a:fld>
            <a:endParaRPr lang="en-US" spc="-5" dirty="0"/>
          </a:p>
        </p:txBody>
      </p:sp>
      <p:sp>
        <p:nvSpPr>
          <p:cNvPr id="6" name="Title 1">
            <a:extLst>
              <a:ext uri="{FF2B5EF4-FFF2-40B4-BE49-F238E27FC236}">
                <a16:creationId xmlns:a16="http://schemas.microsoft.com/office/drawing/2014/main" id="{5966622D-8CA1-28BD-D77D-598363BA0A8D}"/>
              </a:ext>
            </a:extLst>
          </p:cNvPr>
          <p:cNvSpPr>
            <a:spLocks noGrp="1"/>
          </p:cNvSpPr>
          <p:nvPr>
            <p:ph type="title"/>
          </p:nvPr>
        </p:nvSpPr>
        <p:spPr>
          <a:xfrm>
            <a:off x="395427" y="203149"/>
            <a:ext cx="8215173" cy="1107996"/>
          </a:xfrm>
        </p:spPr>
        <p:txBody>
          <a:bodyPr/>
          <a:lstStyle/>
          <a:p>
            <a:r>
              <a:rPr lang="en-GB" sz="3600" dirty="0">
                <a:solidFill>
                  <a:srgbClr val="00329E"/>
                </a:solidFill>
                <a:latin typeface="Arial" panose="020B0604020202020204" pitchFamily="34" charset="0"/>
                <a:ea typeface="Arial Unicode MS" pitchFamily="34" charset="-128"/>
                <a:cs typeface="Arial" panose="020B0604020202020204" pitchFamily="34" charset="0"/>
              </a:rPr>
              <a:t>Mobility of ions/electrons in gases</a:t>
            </a:r>
            <a:endParaRPr lang="en-GB" dirty="0">
              <a:solidFill>
                <a:srgbClr val="00329E"/>
              </a:solidFill>
              <a:latin typeface="Arial" panose="020B0604020202020204" pitchFamily="34" charset="0"/>
              <a:cs typeface="Arial" panose="020B0604020202020204" pitchFamily="34" charset="0"/>
            </a:endParaRPr>
          </a:p>
        </p:txBody>
      </p:sp>
      <p:sp>
        <p:nvSpPr>
          <p:cNvPr id="7" name="CasellaDiTesto 12">
            <a:extLst>
              <a:ext uri="{FF2B5EF4-FFF2-40B4-BE49-F238E27FC236}">
                <a16:creationId xmlns:a16="http://schemas.microsoft.com/office/drawing/2014/main" id="{485D3E61-6DA3-2041-C663-33AEA2436188}"/>
              </a:ext>
            </a:extLst>
          </p:cNvPr>
          <p:cNvSpPr txBox="1"/>
          <p:nvPr/>
        </p:nvSpPr>
        <p:spPr>
          <a:xfrm>
            <a:off x="144015" y="1268760"/>
            <a:ext cx="11685145" cy="1569660"/>
          </a:xfrm>
          <a:prstGeom prst="rect">
            <a:avLst/>
          </a:prstGeom>
          <a:noFill/>
        </p:spPr>
        <p:txBody>
          <a:bodyPr wrap="square" rtlCol="0">
            <a:spAutoFit/>
          </a:bodyPr>
          <a:lstStyle/>
          <a:p>
            <a:r>
              <a:rPr lang="en-GB" sz="2400" dirty="0">
                <a:solidFill>
                  <a:srgbClr val="000096"/>
                </a:solidFill>
              </a:rPr>
              <a:t>Typical drift  velocities for electrons are 3 orders of magnitude larger than drift velocity for ions (due to the different mass):  </a:t>
            </a:r>
          </a:p>
          <a:p>
            <a:pPr lvl="1">
              <a:buFontTx/>
              <a:buChar char="-"/>
            </a:pPr>
            <a:r>
              <a:rPr lang="it-IT" sz="2400" dirty="0">
                <a:solidFill>
                  <a:prstClr val="black"/>
                </a:solidFill>
              </a:rPr>
              <a:t> </a:t>
            </a:r>
            <a:r>
              <a:rPr lang="it-IT" sz="2400" dirty="0" err="1">
                <a:solidFill>
                  <a:srgbClr val="002060"/>
                </a:solidFill>
              </a:rPr>
              <a:t>Electrons</a:t>
            </a:r>
            <a:r>
              <a:rPr lang="it-IT" sz="2400" dirty="0">
                <a:solidFill>
                  <a:srgbClr val="002060"/>
                </a:solidFill>
              </a:rPr>
              <a:t>, </a:t>
            </a:r>
            <a:r>
              <a:rPr lang="it-IT" sz="2400" dirty="0" err="1">
                <a:solidFill>
                  <a:srgbClr val="002060"/>
                </a:solidFill>
              </a:rPr>
              <a:t>v</a:t>
            </a:r>
            <a:r>
              <a:rPr lang="it-IT" sz="2400" baseline="-25000" dirty="0" err="1">
                <a:solidFill>
                  <a:srgbClr val="002060"/>
                </a:solidFill>
              </a:rPr>
              <a:t>d</a:t>
            </a:r>
            <a:r>
              <a:rPr lang="it-IT" sz="2400" dirty="0">
                <a:solidFill>
                  <a:srgbClr val="002060"/>
                </a:solidFill>
              </a:rPr>
              <a:t> of the order of cm/</a:t>
            </a:r>
            <a:r>
              <a:rPr lang="el-GR" sz="2400" dirty="0">
                <a:solidFill>
                  <a:srgbClr val="002060"/>
                </a:solidFill>
              </a:rPr>
              <a:t>μ</a:t>
            </a:r>
            <a:r>
              <a:rPr lang="it-IT" sz="2400" dirty="0">
                <a:solidFill>
                  <a:srgbClr val="002060"/>
                </a:solidFill>
              </a:rPr>
              <a:t>s</a:t>
            </a:r>
          </a:p>
          <a:p>
            <a:pPr lvl="1">
              <a:buFontTx/>
              <a:buChar char="-"/>
            </a:pPr>
            <a:r>
              <a:rPr lang="it-IT" sz="2400" dirty="0">
                <a:solidFill>
                  <a:srgbClr val="002060"/>
                </a:solidFill>
              </a:rPr>
              <a:t> </a:t>
            </a:r>
            <a:r>
              <a:rPr lang="it-IT" sz="2400" dirty="0" err="1">
                <a:solidFill>
                  <a:srgbClr val="002060"/>
                </a:solidFill>
              </a:rPr>
              <a:t>Ions</a:t>
            </a:r>
            <a:r>
              <a:rPr lang="it-IT" sz="2400" dirty="0">
                <a:solidFill>
                  <a:srgbClr val="002060"/>
                </a:solidFill>
              </a:rPr>
              <a:t>, </a:t>
            </a:r>
            <a:r>
              <a:rPr lang="it-IT" sz="2400" dirty="0" err="1">
                <a:solidFill>
                  <a:srgbClr val="002060"/>
                </a:solidFill>
              </a:rPr>
              <a:t>v</a:t>
            </a:r>
            <a:r>
              <a:rPr lang="it-IT" sz="2400" baseline="-25000" dirty="0" err="1">
                <a:solidFill>
                  <a:srgbClr val="002060"/>
                </a:solidFill>
              </a:rPr>
              <a:t>d</a:t>
            </a:r>
            <a:r>
              <a:rPr lang="it-IT" sz="2400" dirty="0">
                <a:solidFill>
                  <a:srgbClr val="002060"/>
                </a:solidFill>
              </a:rPr>
              <a:t> </a:t>
            </a:r>
            <a:r>
              <a:rPr lang="it-IT" sz="2400" dirty="0" err="1">
                <a:solidFill>
                  <a:srgbClr val="002060"/>
                </a:solidFill>
              </a:rPr>
              <a:t>of</a:t>
            </a:r>
            <a:r>
              <a:rPr lang="it-IT" sz="2400" dirty="0">
                <a:solidFill>
                  <a:srgbClr val="002060"/>
                </a:solidFill>
              </a:rPr>
              <a:t> the </a:t>
            </a:r>
            <a:r>
              <a:rPr lang="it-IT" sz="2400" dirty="0" err="1">
                <a:solidFill>
                  <a:srgbClr val="002060"/>
                </a:solidFill>
              </a:rPr>
              <a:t>order</a:t>
            </a:r>
            <a:r>
              <a:rPr lang="it-IT" sz="2400" dirty="0">
                <a:solidFill>
                  <a:srgbClr val="002060"/>
                </a:solidFill>
              </a:rPr>
              <a:t> </a:t>
            </a:r>
            <a:r>
              <a:rPr lang="it-IT" sz="2400" dirty="0" err="1">
                <a:solidFill>
                  <a:srgbClr val="002060"/>
                </a:solidFill>
              </a:rPr>
              <a:t>of</a:t>
            </a:r>
            <a:r>
              <a:rPr lang="it-IT" sz="2400" dirty="0">
                <a:solidFill>
                  <a:srgbClr val="002060"/>
                </a:solidFill>
              </a:rPr>
              <a:t> cm/ms</a:t>
            </a:r>
          </a:p>
        </p:txBody>
      </p:sp>
      <p:sp>
        <p:nvSpPr>
          <p:cNvPr id="8" name="CasellaDiTesto 13">
            <a:extLst>
              <a:ext uri="{FF2B5EF4-FFF2-40B4-BE49-F238E27FC236}">
                <a16:creationId xmlns:a16="http://schemas.microsoft.com/office/drawing/2014/main" id="{332865DA-A353-172B-238E-82E0310EE423}"/>
              </a:ext>
            </a:extLst>
          </p:cNvPr>
          <p:cNvSpPr txBox="1"/>
          <p:nvPr/>
        </p:nvSpPr>
        <p:spPr>
          <a:xfrm>
            <a:off x="179512" y="3068960"/>
            <a:ext cx="10455722" cy="461665"/>
          </a:xfrm>
          <a:prstGeom prst="rect">
            <a:avLst/>
          </a:prstGeom>
          <a:noFill/>
        </p:spPr>
        <p:txBody>
          <a:bodyPr wrap="square" rtlCol="0">
            <a:spAutoFit/>
          </a:bodyPr>
          <a:lstStyle/>
          <a:p>
            <a:r>
              <a:rPr lang="en-GB" sz="2400" dirty="0">
                <a:solidFill>
                  <a:srgbClr val="000096"/>
                </a:solidFill>
              </a:rPr>
              <a:t>Mobility of ions is related to diffusion coefficient by the Einstein equation</a:t>
            </a:r>
            <a:r>
              <a:rPr lang="en-GB" sz="2400" dirty="0">
                <a:solidFill>
                  <a:srgbClr val="00329E"/>
                </a:solidFill>
              </a:rPr>
              <a:t>:</a:t>
            </a:r>
          </a:p>
        </p:txBody>
      </p:sp>
      <p:sp>
        <p:nvSpPr>
          <p:cNvPr id="9" name="CasellaDiTesto 15">
            <a:extLst>
              <a:ext uri="{FF2B5EF4-FFF2-40B4-BE49-F238E27FC236}">
                <a16:creationId xmlns:a16="http://schemas.microsoft.com/office/drawing/2014/main" id="{9C04D779-F714-74E2-FF8A-34877220B6D0}"/>
              </a:ext>
            </a:extLst>
          </p:cNvPr>
          <p:cNvSpPr txBox="1"/>
          <p:nvPr/>
        </p:nvSpPr>
        <p:spPr>
          <a:xfrm>
            <a:off x="198562" y="4572000"/>
            <a:ext cx="11685144" cy="1569660"/>
          </a:xfrm>
          <a:prstGeom prst="rect">
            <a:avLst/>
          </a:prstGeom>
          <a:noFill/>
        </p:spPr>
        <p:txBody>
          <a:bodyPr wrap="square" rtlCol="0">
            <a:spAutoFit/>
          </a:bodyPr>
          <a:lstStyle/>
          <a:p>
            <a:r>
              <a:rPr lang="en-GB" sz="2400" dirty="0">
                <a:solidFill>
                  <a:srgbClr val="000096"/>
                </a:solidFill>
              </a:rPr>
              <a:t>valid for ideal gases in thermal equilibrium.</a:t>
            </a:r>
          </a:p>
          <a:p>
            <a:r>
              <a:rPr lang="en-GB" sz="2400" dirty="0">
                <a:solidFill>
                  <a:srgbClr val="000096"/>
                </a:solidFill>
              </a:rPr>
              <a:t>In principle, this should be valid also for electrons, but electrons immediately deviate from thermal equilibrium while drifting under the action of an electric field, </a:t>
            </a:r>
            <a:r>
              <a:rPr lang="en-GB" sz="2400" dirty="0" err="1">
                <a:solidFill>
                  <a:srgbClr val="000096"/>
                </a:solidFill>
              </a:rPr>
              <a:t>execpt</a:t>
            </a:r>
            <a:r>
              <a:rPr lang="en-GB" sz="2400" dirty="0">
                <a:solidFill>
                  <a:srgbClr val="000096"/>
                </a:solidFill>
              </a:rPr>
              <a:t> for very low fields.</a:t>
            </a:r>
          </a:p>
        </p:txBody>
      </p:sp>
      <p:pic>
        <p:nvPicPr>
          <p:cNvPr id="10" name="Picture 1">
            <a:extLst>
              <a:ext uri="{FF2B5EF4-FFF2-40B4-BE49-F238E27FC236}">
                <a16:creationId xmlns:a16="http://schemas.microsoft.com/office/drawing/2014/main" id="{6C064437-9031-D5D8-03A8-C07D10E98916}"/>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838200" y="3728064"/>
            <a:ext cx="971550" cy="809625"/>
          </a:xfrm>
          <a:prstGeom prst="rect">
            <a:avLst/>
          </a:prstGeom>
          <a:noFill/>
        </p:spPr>
      </p:pic>
    </p:spTree>
    <p:extLst>
      <p:ext uri="{BB962C8B-B14F-4D97-AF65-F5344CB8AC3E}">
        <p14:creationId xmlns:p14="http://schemas.microsoft.com/office/powerpoint/2010/main" val="38303369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Segnaposto contenuto 7">
            <a:extLst>
              <a:ext uri="{FF2B5EF4-FFF2-40B4-BE49-F238E27FC236}">
                <a16:creationId xmlns:a16="http://schemas.microsoft.com/office/drawing/2014/main" id="{1B8D4410-9159-B64B-F97A-C331939DD6AC}"/>
              </a:ext>
            </a:extLst>
          </p:cNvPr>
          <p:cNvPicPr>
            <a:picLocks noChangeAspect="1"/>
          </p:cNvPicPr>
          <p:nvPr/>
        </p:nvPicPr>
        <p:blipFill>
          <a:blip r:embed="rId3" cstate="print"/>
          <a:stretch>
            <a:fillRect/>
          </a:stretch>
        </p:blipFill>
        <p:spPr>
          <a:xfrm>
            <a:off x="4604145" y="4260348"/>
            <a:ext cx="2102585" cy="2036293"/>
          </a:xfrm>
          <a:prstGeom prst="rect">
            <a:avLst/>
          </a:prstGeom>
        </p:spPr>
      </p:pic>
      <p:sp>
        <p:nvSpPr>
          <p:cNvPr id="2" name="Title 1">
            <a:extLst>
              <a:ext uri="{FF2B5EF4-FFF2-40B4-BE49-F238E27FC236}">
                <a16:creationId xmlns:a16="http://schemas.microsoft.com/office/drawing/2014/main" id="{4ADD54B6-9BCF-45BE-38AB-7A32501C8741}"/>
              </a:ext>
            </a:extLst>
          </p:cNvPr>
          <p:cNvSpPr>
            <a:spLocks noGrp="1"/>
          </p:cNvSpPr>
          <p:nvPr>
            <p:ph type="title"/>
          </p:nvPr>
        </p:nvSpPr>
        <p:spPr>
          <a:xfrm>
            <a:off x="410754" y="130438"/>
            <a:ext cx="11720373" cy="430887"/>
          </a:xfrm>
        </p:spPr>
        <p:txBody>
          <a:bodyPr/>
          <a:lstStyle/>
          <a:p>
            <a:r>
              <a:rPr lang="it-IT" sz="2800" dirty="0">
                <a:solidFill>
                  <a:srgbClr val="000096"/>
                </a:solidFill>
                <a:latin typeface="Arial" panose="020B0604020202020204" pitchFamily="34" charset="0"/>
                <a:ea typeface="Arial Unicode MS" pitchFamily="34" charset="-128"/>
                <a:cs typeface="Arial" panose="020B0604020202020204" pitchFamily="34" charset="0"/>
              </a:rPr>
              <a:t>Electron in High Electric </a:t>
            </a:r>
            <a:r>
              <a:rPr lang="en-GB" sz="2800" dirty="0">
                <a:solidFill>
                  <a:srgbClr val="000096"/>
                </a:solidFill>
                <a:latin typeface="Arial" panose="020B0604020202020204" pitchFamily="34" charset="0"/>
                <a:ea typeface="Arial Unicode MS" pitchFamily="34" charset="-128"/>
                <a:cs typeface="Arial" panose="020B0604020202020204" pitchFamily="34" charset="0"/>
              </a:rPr>
              <a:t>fields: Energy distribution &amp; Ionization</a:t>
            </a:r>
            <a:endParaRPr lang="en-GB" sz="2800" dirty="0">
              <a:solidFill>
                <a:srgbClr val="000096"/>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687D8BBE-78D1-E7A9-985C-6F0F95C5BDDB}"/>
              </a:ext>
            </a:extLst>
          </p:cNvPr>
          <p:cNvSpPr>
            <a:spLocks noGrp="1"/>
          </p:cNvSpPr>
          <p:nvPr>
            <p:ph type="ftr" sz="quarter" idx="5"/>
          </p:nvPr>
        </p:nvSpPr>
        <p:spPr>
          <a:xfrm>
            <a:off x="3005137" y="6460127"/>
            <a:ext cx="6181725" cy="373184"/>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F97475BF-C5B7-05C0-9B40-B00FCE5CF18F}"/>
              </a:ext>
            </a:extLst>
          </p:cNvPr>
          <p:cNvSpPr>
            <a:spLocks noGrp="1"/>
          </p:cNvSpPr>
          <p:nvPr>
            <p:ph type="sldNum" sz="quarter" idx="7"/>
          </p:nvPr>
        </p:nvSpPr>
        <p:spPr/>
        <p:txBody>
          <a:bodyPr/>
          <a:lstStyle/>
          <a:p>
            <a:pPr marL="38100">
              <a:lnSpc>
                <a:spcPct val="100000"/>
              </a:lnSpc>
            </a:pPr>
            <a:fld id="{81D60167-4931-47E6-BA6A-407CBD079E47}" type="slidenum">
              <a:rPr lang="en-US" spc="-5" smtClean="0"/>
              <a:t>36</a:t>
            </a:fld>
            <a:endParaRPr lang="en-US" spc="-5" dirty="0"/>
          </a:p>
        </p:txBody>
      </p:sp>
      <p:sp>
        <p:nvSpPr>
          <p:cNvPr id="6" name="CasellaDiTesto 13">
            <a:extLst>
              <a:ext uri="{FF2B5EF4-FFF2-40B4-BE49-F238E27FC236}">
                <a16:creationId xmlns:a16="http://schemas.microsoft.com/office/drawing/2014/main" id="{04A49306-2414-4BAE-8945-DE927856CF26}"/>
              </a:ext>
            </a:extLst>
          </p:cNvPr>
          <p:cNvSpPr txBox="1"/>
          <p:nvPr/>
        </p:nvSpPr>
        <p:spPr>
          <a:xfrm>
            <a:off x="365441" y="757147"/>
            <a:ext cx="3791272" cy="1754326"/>
          </a:xfrm>
          <a:prstGeom prst="rect">
            <a:avLst/>
          </a:prstGeom>
          <a:noFill/>
        </p:spPr>
        <p:txBody>
          <a:bodyPr wrap="square" rtlCol="0">
            <a:spAutoFit/>
          </a:bodyPr>
          <a:lstStyle/>
          <a:p>
            <a:r>
              <a:rPr lang="en-US" dirty="0">
                <a:solidFill>
                  <a:srgbClr val="FF0000"/>
                </a:solidFill>
              </a:rPr>
              <a:t>1) </a:t>
            </a:r>
            <a:r>
              <a:rPr lang="en-US" dirty="0">
                <a:solidFill>
                  <a:srgbClr val="000096"/>
                </a:solidFill>
              </a:rPr>
              <a:t>Increasing the electric field, the electron energy distributions deviate significantly from the Maxwellian shape, and the average energy can exceed of several orders of magnitude the thermal value</a:t>
            </a:r>
          </a:p>
        </p:txBody>
      </p:sp>
      <p:pic>
        <p:nvPicPr>
          <p:cNvPr id="7" name="Picture 4" descr="img007">
            <a:extLst>
              <a:ext uri="{FF2B5EF4-FFF2-40B4-BE49-F238E27FC236}">
                <a16:creationId xmlns:a16="http://schemas.microsoft.com/office/drawing/2014/main" id="{85D056A2-9C3A-D9E4-E80D-012E79BFCC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343400" y="757147"/>
            <a:ext cx="2363330" cy="1794138"/>
          </a:xfrm>
          <a:prstGeom prst="rect">
            <a:avLst/>
          </a:prstGeom>
          <a:solidFill>
            <a:srgbClr val="FFFFFF"/>
          </a:solidFill>
        </p:spPr>
      </p:pic>
      <p:sp>
        <p:nvSpPr>
          <p:cNvPr id="9" name="TextBox 8">
            <a:extLst>
              <a:ext uri="{FF2B5EF4-FFF2-40B4-BE49-F238E27FC236}">
                <a16:creationId xmlns:a16="http://schemas.microsoft.com/office/drawing/2014/main" id="{D085F2E7-8476-209D-6D2B-B7DC28C16480}"/>
              </a:ext>
            </a:extLst>
          </p:cNvPr>
          <p:cNvSpPr txBox="1"/>
          <p:nvPr/>
        </p:nvSpPr>
        <p:spPr>
          <a:xfrm>
            <a:off x="7544371" y="757147"/>
            <a:ext cx="4384753" cy="1815882"/>
          </a:xfrm>
          <a:prstGeom prst="rect">
            <a:avLst/>
          </a:prstGeom>
          <a:noFill/>
        </p:spPr>
        <p:txBody>
          <a:bodyPr wrap="square">
            <a:spAutoFit/>
          </a:bodyPr>
          <a:lstStyle/>
          <a:p>
            <a:r>
              <a:rPr lang="en-US" sz="1600" dirty="0">
                <a:solidFill>
                  <a:srgbClr val="000096"/>
                </a:solidFill>
              </a:rPr>
              <a:t>The plot shows the energy distributions of electrons in He for </a:t>
            </a:r>
            <a:r>
              <a:rPr lang="en-US" sz="1600" dirty="0">
                <a:solidFill>
                  <a:srgbClr val="FF0000"/>
                </a:solidFill>
              </a:rPr>
              <a:t>different values of the reduced electric field E/p</a:t>
            </a:r>
            <a:r>
              <a:rPr lang="en-US" sz="1600" dirty="0">
                <a:solidFill>
                  <a:prstClr val="black"/>
                </a:solidFill>
              </a:rPr>
              <a:t>;</a:t>
            </a:r>
          </a:p>
          <a:p>
            <a:pPr marL="285750" indent="-285750">
              <a:buFont typeface="Arial" panose="020B0604020202020204" pitchFamily="34" charset="0"/>
              <a:buChar char="•"/>
            </a:pPr>
            <a:r>
              <a:rPr lang="en-US" sz="1600" dirty="0">
                <a:solidFill>
                  <a:srgbClr val="000096"/>
                </a:solidFill>
              </a:rPr>
              <a:t>X is the electric field in units of V/cm and p is the pressure in units of 760 Torr</a:t>
            </a:r>
          </a:p>
          <a:p>
            <a:pPr marL="285750" indent="-285750">
              <a:buFont typeface="Arial" panose="020B0604020202020204" pitchFamily="34" charset="0"/>
              <a:buChar char="•"/>
            </a:pPr>
            <a:r>
              <a:rPr lang="en-US" sz="1600" dirty="0">
                <a:solidFill>
                  <a:srgbClr val="000096"/>
                </a:solidFill>
              </a:rPr>
              <a:t>X/p = 1 means E=760 V/cm at atmospheric pressure</a:t>
            </a:r>
          </a:p>
        </p:txBody>
      </p:sp>
      <p:cxnSp>
        <p:nvCxnSpPr>
          <p:cNvPr id="11" name="Straight Connector 10">
            <a:extLst>
              <a:ext uri="{FF2B5EF4-FFF2-40B4-BE49-F238E27FC236}">
                <a16:creationId xmlns:a16="http://schemas.microsoft.com/office/drawing/2014/main" id="{5EE25A08-C2ED-88D3-B2EC-CE7831AD2B5E}"/>
              </a:ext>
            </a:extLst>
          </p:cNvPr>
          <p:cNvCxnSpPr/>
          <p:nvPr/>
        </p:nvCxnSpPr>
        <p:spPr>
          <a:xfrm>
            <a:off x="304800" y="2526718"/>
            <a:ext cx="1181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CF7B68C-346A-3268-3097-5DC66109F48D}"/>
              </a:ext>
            </a:extLst>
          </p:cNvPr>
          <p:cNvCxnSpPr/>
          <p:nvPr/>
        </p:nvCxnSpPr>
        <p:spPr>
          <a:xfrm>
            <a:off x="365441" y="4261480"/>
            <a:ext cx="118110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ttangolo 12">
            <a:extLst>
              <a:ext uri="{FF2B5EF4-FFF2-40B4-BE49-F238E27FC236}">
                <a16:creationId xmlns:a16="http://schemas.microsoft.com/office/drawing/2014/main" id="{7542A222-50F2-B5E0-5701-AB15AC5EBFF4}"/>
              </a:ext>
            </a:extLst>
          </p:cNvPr>
          <p:cNvSpPr/>
          <p:nvPr/>
        </p:nvSpPr>
        <p:spPr>
          <a:xfrm>
            <a:off x="395426" y="2672142"/>
            <a:ext cx="3761287" cy="1200329"/>
          </a:xfrm>
          <a:prstGeom prst="rect">
            <a:avLst/>
          </a:prstGeom>
        </p:spPr>
        <p:txBody>
          <a:bodyPr wrap="square">
            <a:spAutoFit/>
          </a:bodyPr>
          <a:lstStyle/>
          <a:p>
            <a:r>
              <a:rPr lang="en-US" dirty="0">
                <a:solidFill>
                  <a:srgbClr val="FF0000"/>
                </a:solidFill>
              </a:rPr>
              <a:t>2) </a:t>
            </a:r>
            <a:r>
              <a:rPr lang="en-US" dirty="0">
                <a:solidFill>
                  <a:srgbClr val="000096"/>
                </a:solidFill>
              </a:rPr>
              <a:t>When the electric field exceeds few kV/cm, more and more electrons can reach enough energy</a:t>
            </a:r>
          </a:p>
          <a:p>
            <a:pPr>
              <a:spcAft>
                <a:spcPts val="1200"/>
              </a:spcAft>
            </a:pPr>
            <a:r>
              <a:rPr lang="en-US" dirty="0">
                <a:solidFill>
                  <a:srgbClr val="000096"/>
                </a:solidFill>
              </a:rPr>
              <a:t>to produce excitation and ionization.</a:t>
            </a:r>
          </a:p>
        </p:txBody>
      </p:sp>
      <p:sp>
        <p:nvSpPr>
          <p:cNvPr id="14" name="Rettangolo 12">
            <a:extLst>
              <a:ext uri="{FF2B5EF4-FFF2-40B4-BE49-F238E27FC236}">
                <a16:creationId xmlns:a16="http://schemas.microsoft.com/office/drawing/2014/main" id="{C8CBC355-5AED-B49E-DA2A-2A77AAB5B322}"/>
              </a:ext>
            </a:extLst>
          </p:cNvPr>
          <p:cNvSpPr/>
          <p:nvPr/>
        </p:nvSpPr>
        <p:spPr>
          <a:xfrm>
            <a:off x="7696200" y="2972805"/>
            <a:ext cx="3240360" cy="1077218"/>
          </a:xfrm>
          <a:prstGeom prst="rect">
            <a:avLst/>
          </a:prstGeom>
        </p:spPr>
        <p:txBody>
          <a:bodyPr wrap="square">
            <a:spAutoFit/>
          </a:bodyPr>
          <a:lstStyle/>
          <a:p>
            <a:r>
              <a:rPr lang="en-US" sz="1600" dirty="0">
                <a:solidFill>
                  <a:srgbClr val="000096"/>
                </a:solidFill>
              </a:rPr>
              <a:t>Energy distribution in </a:t>
            </a:r>
            <a:r>
              <a:rPr lang="en-US" sz="1600" dirty="0" err="1">
                <a:solidFill>
                  <a:srgbClr val="000096"/>
                </a:solidFill>
              </a:rPr>
              <a:t>Ar</a:t>
            </a:r>
            <a:r>
              <a:rPr lang="en-US" sz="1600" dirty="0">
                <a:solidFill>
                  <a:srgbClr val="000096"/>
                </a:solidFill>
              </a:rPr>
              <a:t> for three different values of the electric field, compared to the energy needed for excitation and ionization</a:t>
            </a:r>
            <a:endParaRPr lang="it-IT" sz="1600" dirty="0">
              <a:solidFill>
                <a:srgbClr val="000096"/>
              </a:solidFill>
            </a:endParaRPr>
          </a:p>
        </p:txBody>
      </p:sp>
      <p:pic>
        <p:nvPicPr>
          <p:cNvPr id="15" name="Segnaposto contenuto 8">
            <a:extLst>
              <a:ext uri="{FF2B5EF4-FFF2-40B4-BE49-F238E27FC236}">
                <a16:creationId xmlns:a16="http://schemas.microsoft.com/office/drawing/2014/main" id="{61513761-D3E8-8CC3-1C7E-52C53FDE86B6}"/>
              </a:ext>
            </a:extLst>
          </p:cNvPr>
          <p:cNvPicPr>
            <a:picLocks noChangeAspect="1"/>
          </p:cNvPicPr>
          <p:nvPr/>
        </p:nvPicPr>
        <p:blipFill>
          <a:blip r:embed="rId5" cstate="print"/>
          <a:stretch>
            <a:fillRect/>
          </a:stretch>
        </p:blipFill>
        <p:spPr>
          <a:xfrm>
            <a:off x="4604145" y="2558152"/>
            <a:ext cx="2025255" cy="1688751"/>
          </a:xfrm>
          <a:prstGeom prst="rect">
            <a:avLst/>
          </a:prstGeom>
          <a:noFill/>
        </p:spPr>
      </p:pic>
      <p:sp>
        <p:nvSpPr>
          <p:cNvPr id="17" name="TextBox 16">
            <a:extLst>
              <a:ext uri="{FF2B5EF4-FFF2-40B4-BE49-F238E27FC236}">
                <a16:creationId xmlns:a16="http://schemas.microsoft.com/office/drawing/2014/main" id="{5AA9F988-9004-D69B-4CDF-D2BCBA4A01A8}"/>
              </a:ext>
            </a:extLst>
          </p:cNvPr>
          <p:cNvSpPr txBox="1"/>
          <p:nvPr/>
        </p:nvSpPr>
        <p:spPr>
          <a:xfrm>
            <a:off x="406029" y="4593247"/>
            <a:ext cx="3791272" cy="1477328"/>
          </a:xfrm>
          <a:prstGeom prst="rect">
            <a:avLst/>
          </a:prstGeom>
          <a:noFill/>
        </p:spPr>
        <p:txBody>
          <a:bodyPr wrap="square">
            <a:spAutoFit/>
          </a:bodyPr>
          <a:lstStyle/>
          <a:p>
            <a:r>
              <a:rPr lang="en-US" sz="1800" dirty="0">
                <a:solidFill>
                  <a:srgbClr val="FF0000"/>
                </a:solidFill>
              </a:rPr>
              <a:t>3) </a:t>
            </a:r>
            <a:r>
              <a:rPr lang="en-US" sz="1800" dirty="0">
                <a:solidFill>
                  <a:srgbClr val="000096"/>
                </a:solidFill>
              </a:rPr>
              <a:t>When electron energy is above the first ionization potential, the collisions </a:t>
            </a:r>
            <a:r>
              <a:rPr lang="en-US" sz="1800" dirty="0">
                <a:solidFill>
                  <a:srgbClr val="FF0000"/>
                </a:solidFill>
              </a:rPr>
              <a:t>can yield new electron ion pairs</a:t>
            </a:r>
            <a:r>
              <a:rPr lang="en-US" sz="1800" dirty="0"/>
              <a:t>, </a:t>
            </a:r>
            <a:r>
              <a:rPr lang="en-US" sz="1800" dirty="0">
                <a:solidFill>
                  <a:srgbClr val="000096"/>
                </a:solidFill>
              </a:rPr>
              <a:t>while the "primary" electrons continue their path</a:t>
            </a:r>
          </a:p>
        </p:txBody>
      </p:sp>
      <p:sp>
        <p:nvSpPr>
          <p:cNvPr id="20" name="TextBox 19">
            <a:extLst>
              <a:ext uri="{FF2B5EF4-FFF2-40B4-BE49-F238E27FC236}">
                <a16:creationId xmlns:a16="http://schemas.microsoft.com/office/drawing/2014/main" id="{879FC5E5-494B-0BF8-91AA-DEC569BA71A0}"/>
              </a:ext>
            </a:extLst>
          </p:cNvPr>
          <p:cNvSpPr txBox="1"/>
          <p:nvPr/>
        </p:nvSpPr>
        <p:spPr>
          <a:xfrm>
            <a:off x="7696200" y="4608024"/>
            <a:ext cx="3657600" cy="1323439"/>
          </a:xfrm>
          <a:prstGeom prst="rect">
            <a:avLst/>
          </a:prstGeom>
          <a:noFill/>
        </p:spPr>
        <p:txBody>
          <a:bodyPr wrap="square">
            <a:spAutoFit/>
          </a:bodyPr>
          <a:lstStyle/>
          <a:p>
            <a:r>
              <a:rPr lang="en-US" sz="1600" dirty="0">
                <a:solidFill>
                  <a:srgbClr val="000096"/>
                </a:solidFill>
              </a:rPr>
              <a:t>Ionization probability  (in arbitrary units) as a function of the electron energy in various gases</a:t>
            </a:r>
          </a:p>
          <a:p>
            <a:r>
              <a:rPr lang="en-US" sz="1600" dirty="0">
                <a:solidFill>
                  <a:srgbClr val="000096"/>
                </a:solidFill>
              </a:rPr>
              <a:t>The </a:t>
            </a:r>
            <a:r>
              <a:rPr lang="en-US" sz="1600" dirty="0">
                <a:solidFill>
                  <a:srgbClr val="FF0000"/>
                </a:solidFill>
              </a:rPr>
              <a:t>maximum ionization probability is reached around 100 eV</a:t>
            </a:r>
            <a:endParaRPr lang="it-IT" sz="1600" dirty="0">
              <a:solidFill>
                <a:srgbClr val="FF0000"/>
              </a:solidFill>
            </a:endParaRPr>
          </a:p>
        </p:txBody>
      </p:sp>
    </p:spTree>
    <p:extLst>
      <p:ext uri="{BB962C8B-B14F-4D97-AF65-F5344CB8AC3E}">
        <p14:creationId xmlns:p14="http://schemas.microsoft.com/office/powerpoint/2010/main" val="28661414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9B2CF-4D18-B906-E966-2A861F905684}"/>
              </a:ext>
            </a:extLst>
          </p:cNvPr>
          <p:cNvSpPr>
            <a:spLocks noGrp="1"/>
          </p:cNvSpPr>
          <p:nvPr>
            <p:ph type="title"/>
          </p:nvPr>
        </p:nvSpPr>
        <p:spPr>
          <a:xfrm>
            <a:off x="395427" y="203149"/>
            <a:ext cx="8062773" cy="1107996"/>
          </a:xfrm>
        </p:spPr>
        <p:txBody>
          <a:bodyPr/>
          <a:lstStyle/>
          <a:p>
            <a:pPr rtl="0"/>
            <a:r>
              <a:rPr lang="en-US" sz="3600" dirty="0">
                <a:solidFill>
                  <a:srgbClr val="00329E"/>
                </a:solidFill>
                <a:latin typeface="Arial"/>
                <a:cs typeface="Arial"/>
                <a:sym typeface="Arial"/>
              </a:rPr>
              <a:t>Avalanche amplification</a:t>
            </a:r>
            <a:br>
              <a:rPr lang="en-US" sz="3600" dirty="0">
                <a:solidFill>
                  <a:srgbClr val="00329E"/>
                </a:solidFill>
                <a:latin typeface="Arial"/>
                <a:cs typeface="Arial"/>
                <a:sym typeface="Arial"/>
              </a:rPr>
            </a:br>
            <a:endParaRPr lang="en-US" dirty="0"/>
          </a:p>
        </p:txBody>
      </p:sp>
      <p:sp>
        <p:nvSpPr>
          <p:cNvPr id="4" name="Footer Placeholder 3">
            <a:extLst>
              <a:ext uri="{FF2B5EF4-FFF2-40B4-BE49-F238E27FC236}">
                <a16:creationId xmlns:a16="http://schemas.microsoft.com/office/drawing/2014/main" id="{7410AE01-DC5A-5063-27DF-0BF95CED11A0}"/>
              </a:ext>
            </a:extLst>
          </p:cNvPr>
          <p:cNvSpPr>
            <a:spLocks noGrp="1"/>
          </p:cNvSpPr>
          <p:nvPr>
            <p:ph type="ftr" sz="quarter" idx="5"/>
          </p:nvPr>
        </p:nvSpPr>
        <p:spPr>
          <a:xfrm>
            <a:off x="2933429" y="643758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7FB2427-E13A-ED16-C575-C60118A850DD}"/>
              </a:ext>
            </a:extLst>
          </p:cNvPr>
          <p:cNvSpPr>
            <a:spLocks noGrp="1"/>
          </p:cNvSpPr>
          <p:nvPr>
            <p:ph type="sldNum" sz="quarter" idx="7"/>
          </p:nvPr>
        </p:nvSpPr>
        <p:spPr/>
        <p:txBody>
          <a:bodyPr/>
          <a:lstStyle/>
          <a:p>
            <a:pPr marL="38100">
              <a:lnSpc>
                <a:spcPct val="100000"/>
              </a:lnSpc>
            </a:pPr>
            <a:fld id="{81D60167-4931-47E6-BA6A-407CBD079E47}" type="slidenum">
              <a:rPr lang="en-US" spc="-5" smtClean="0"/>
              <a:t>37</a:t>
            </a:fld>
            <a:endParaRPr lang="en-US" spc="-5" dirty="0"/>
          </a:p>
        </p:txBody>
      </p:sp>
      <p:sp>
        <p:nvSpPr>
          <p:cNvPr id="7" name="TextBox 6">
            <a:extLst>
              <a:ext uri="{FF2B5EF4-FFF2-40B4-BE49-F238E27FC236}">
                <a16:creationId xmlns:a16="http://schemas.microsoft.com/office/drawing/2014/main" id="{E56FACB6-2D78-7418-0FC0-4A578091C242}"/>
              </a:ext>
            </a:extLst>
          </p:cNvPr>
          <p:cNvSpPr txBox="1"/>
          <p:nvPr/>
        </p:nvSpPr>
        <p:spPr>
          <a:xfrm>
            <a:off x="395427" y="990600"/>
            <a:ext cx="11186973" cy="1200329"/>
          </a:xfrm>
          <a:prstGeom prst="rect">
            <a:avLst/>
          </a:prstGeom>
          <a:noFill/>
        </p:spPr>
        <p:txBody>
          <a:bodyPr wrap="square">
            <a:spAutoFit/>
          </a:bodyPr>
          <a:lstStyle/>
          <a:p>
            <a:r>
              <a:rPr lang="en-US" dirty="0"/>
              <a:t>Gas detectors generally use gas ampliﬁcation in the homogeneous ﬁeld of a parallel plate geometry or, more frequently, in the inhomogeneous ﬁeld around a thin wire. We shall start with the discussion of the second case.</a:t>
            </a:r>
          </a:p>
          <a:p>
            <a:endParaRPr lang="en-US" dirty="0"/>
          </a:p>
          <a:p>
            <a:r>
              <a:rPr lang="en-US" dirty="0"/>
              <a:t>Near a wire with a charge </a:t>
            </a:r>
            <a:r>
              <a:rPr lang="en-US" i="1" dirty="0" err="1"/>
              <a:t>q</a:t>
            </a:r>
            <a:r>
              <a:rPr lang="en-US" i="1" baseline="-25000" dirty="0" err="1"/>
              <a:t>s</a:t>
            </a:r>
            <a:r>
              <a:rPr lang="en-US" dirty="0"/>
              <a:t> per cm, the electric ﬁeld at a distance </a:t>
            </a:r>
            <a:r>
              <a:rPr lang="en-US" i="1" dirty="0"/>
              <a:t>r</a:t>
            </a:r>
            <a:r>
              <a:rPr lang="en-US" dirty="0"/>
              <a:t> from its center is</a:t>
            </a:r>
          </a:p>
        </p:txBody>
      </p:sp>
      <p:sp>
        <p:nvSpPr>
          <p:cNvPr id="9" name="TextBox 8">
            <a:extLst>
              <a:ext uri="{FF2B5EF4-FFF2-40B4-BE49-F238E27FC236}">
                <a16:creationId xmlns:a16="http://schemas.microsoft.com/office/drawing/2014/main" id="{BCAA4A4E-A825-1948-6FAD-FA844F682FDC}"/>
              </a:ext>
            </a:extLst>
          </p:cNvPr>
          <p:cNvSpPr txBox="1"/>
          <p:nvPr/>
        </p:nvSpPr>
        <p:spPr>
          <a:xfrm>
            <a:off x="8610600" y="1821597"/>
            <a:ext cx="1630406" cy="369332"/>
          </a:xfrm>
          <a:prstGeom prst="rect">
            <a:avLst/>
          </a:prstGeom>
          <a:noFill/>
        </p:spPr>
        <p:txBody>
          <a:bodyPr wrap="square">
            <a:spAutoFit/>
          </a:bodyPr>
          <a:lstStyle/>
          <a:p>
            <a:r>
              <a:rPr lang="en-US" i="1" dirty="0"/>
              <a:t>E = </a:t>
            </a:r>
            <a:r>
              <a:rPr lang="en-US" i="1" dirty="0" err="1"/>
              <a:t>q</a:t>
            </a:r>
            <a:r>
              <a:rPr lang="en-US" i="1" baseline="-25000" dirty="0" err="1"/>
              <a:t>s</a:t>
            </a:r>
            <a:r>
              <a:rPr lang="en-US" i="1" dirty="0"/>
              <a:t> / (2πε</a:t>
            </a:r>
            <a:r>
              <a:rPr lang="en-US" i="1" baseline="-25000" dirty="0"/>
              <a:t>0</a:t>
            </a:r>
            <a:r>
              <a:rPr lang="en-US" i="1" dirty="0"/>
              <a:t>r) </a:t>
            </a:r>
          </a:p>
        </p:txBody>
      </p:sp>
      <p:pic>
        <p:nvPicPr>
          <p:cNvPr id="10" name="Picture 9" descr="Diagram of a diagram of a wire&#10;&#10;Description automatically generated">
            <a:extLst>
              <a:ext uri="{FF2B5EF4-FFF2-40B4-BE49-F238E27FC236}">
                <a16:creationId xmlns:a16="http://schemas.microsoft.com/office/drawing/2014/main" id="{BB028C3C-8A1C-A8CE-BADB-D2CD8A7370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813" y="3239604"/>
            <a:ext cx="3810000" cy="1829845"/>
          </a:xfrm>
          <a:prstGeom prst="rect">
            <a:avLst/>
          </a:prstGeom>
        </p:spPr>
      </p:pic>
      <p:pic>
        <p:nvPicPr>
          <p:cNvPr id="11" name="Picture 7" descr="F:\wcameron\Detectors\Bitmaps\ElectricFields2.gif">
            <a:extLst>
              <a:ext uri="{FF2B5EF4-FFF2-40B4-BE49-F238E27FC236}">
                <a16:creationId xmlns:a16="http://schemas.microsoft.com/office/drawing/2014/main" id="{5F8DDEDF-7BF7-BC36-33C8-B2BEED908FCB}"/>
              </a:ext>
            </a:extLst>
          </p:cNvPr>
          <p:cNvPicPr>
            <a:picLocks noChangeAspect="1" noChangeArrowheads="1"/>
          </p:cNvPicPr>
          <p:nvPr/>
        </p:nvPicPr>
        <p:blipFill>
          <a:blip r:embed="rId3"/>
          <a:srcRect/>
          <a:stretch>
            <a:fillRect/>
          </a:stretch>
        </p:blipFill>
        <p:spPr bwMode="auto">
          <a:xfrm>
            <a:off x="5905502" y="2270968"/>
            <a:ext cx="3886200" cy="3620925"/>
          </a:xfrm>
          <a:prstGeom prst="rect">
            <a:avLst/>
          </a:prstGeom>
          <a:noFill/>
        </p:spPr>
      </p:pic>
      <p:sp>
        <p:nvSpPr>
          <p:cNvPr id="12" name="TextBox 11">
            <a:extLst>
              <a:ext uri="{FF2B5EF4-FFF2-40B4-BE49-F238E27FC236}">
                <a16:creationId xmlns:a16="http://schemas.microsoft.com/office/drawing/2014/main" id="{D20C29AA-5BAA-C6E4-C7F2-88B2599E013F}"/>
              </a:ext>
            </a:extLst>
          </p:cNvPr>
          <p:cNvSpPr txBox="1"/>
          <p:nvPr/>
        </p:nvSpPr>
        <p:spPr>
          <a:xfrm>
            <a:off x="4802684" y="4885854"/>
            <a:ext cx="1221608" cy="323165"/>
          </a:xfrm>
          <a:prstGeom prst="rect">
            <a:avLst/>
          </a:prstGeom>
          <a:noFill/>
        </p:spPr>
        <p:txBody>
          <a:bodyPr wrap="none" rtlCol="0">
            <a:spAutoFit/>
          </a:bodyPr>
          <a:lstStyle/>
          <a:p>
            <a:r>
              <a:rPr lang="en-US" sz="1500" dirty="0"/>
              <a:t>Electric field</a:t>
            </a:r>
          </a:p>
        </p:txBody>
      </p:sp>
      <p:cxnSp>
        <p:nvCxnSpPr>
          <p:cNvPr id="13" name="Straight Arrow Connector 12">
            <a:extLst>
              <a:ext uri="{FF2B5EF4-FFF2-40B4-BE49-F238E27FC236}">
                <a16:creationId xmlns:a16="http://schemas.microsoft.com/office/drawing/2014/main" id="{4D037FB1-2904-D54E-758D-D981F0A24273}"/>
              </a:ext>
            </a:extLst>
          </p:cNvPr>
          <p:cNvCxnSpPr/>
          <p:nvPr/>
        </p:nvCxnSpPr>
        <p:spPr bwMode="auto">
          <a:xfrm>
            <a:off x="6096000" y="5069449"/>
            <a:ext cx="362866" cy="345600"/>
          </a:xfrm>
          <a:prstGeom prst="straightConnector1">
            <a:avLst/>
          </a:prstGeom>
          <a:solidFill>
            <a:srgbClr val="B7C1FF"/>
          </a:solidFill>
          <a:ln w="9525" cap="flat" cmpd="sng" algn="ctr">
            <a:solidFill>
              <a:schemeClr val="tx1"/>
            </a:solidFill>
            <a:prstDash val="solid"/>
            <a:round/>
            <a:headEnd type="none" w="med" len="med"/>
            <a:tailEnd type="triangle"/>
          </a:ln>
          <a:effectLst>
            <a:outerShdw blurRad="63500" dist="38099" dir="2700000" algn="ctr" rotWithShape="0">
              <a:schemeClr val="bg2">
                <a:alpha val="74998"/>
              </a:schemeClr>
            </a:outerShdw>
          </a:effectLst>
        </p:spPr>
      </p:cxnSp>
    </p:spTree>
    <p:extLst>
      <p:ext uri="{BB962C8B-B14F-4D97-AF65-F5344CB8AC3E}">
        <p14:creationId xmlns:p14="http://schemas.microsoft.com/office/powerpoint/2010/main" val="2362116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319EF-F4D0-035B-B125-3605D9A330B2}"/>
              </a:ext>
            </a:extLst>
          </p:cNvPr>
          <p:cNvSpPr>
            <a:spLocks noGrp="1"/>
          </p:cNvSpPr>
          <p:nvPr>
            <p:ph type="title"/>
          </p:nvPr>
        </p:nvSpPr>
        <p:spPr>
          <a:xfrm>
            <a:off x="249267" y="89367"/>
            <a:ext cx="6005373" cy="635051"/>
          </a:xfrm>
        </p:spPr>
        <p:txBody>
          <a:bodyPr/>
          <a:lstStyle/>
          <a:p>
            <a:r>
              <a:rPr lang="en-US" dirty="0"/>
              <a:t>Amplification overview</a:t>
            </a:r>
          </a:p>
        </p:txBody>
      </p:sp>
      <p:sp>
        <p:nvSpPr>
          <p:cNvPr id="4" name="Footer Placeholder 3">
            <a:extLst>
              <a:ext uri="{FF2B5EF4-FFF2-40B4-BE49-F238E27FC236}">
                <a16:creationId xmlns:a16="http://schemas.microsoft.com/office/drawing/2014/main" id="{5143F18F-8854-BF2B-A6C4-2F85554AD5AE}"/>
              </a:ext>
            </a:extLst>
          </p:cNvPr>
          <p:cNvSpPr>
            <a:spLocks noGrp="1"/>
          </p:cNvSpPr>
          <p:nvPr>
            <p:ph type="ftr" sz="quarter" idx="5"/>
          </p:nvPr>
        </p:nvSpPr>
        <p:spPr>
          <a:xfrm>
            <a:off x="2895600" y="643758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48E757C4-C134-7D54-F87F-B2E9A8F0E4F9}"/>
              </a:ext>
            </a:extLst>
          </p:cNvPr>
          <p:cNvSpPr>
            <a:spLocks noGrp="1"/>
          </p:cNvSpPr>
          <p:nvPr>
            <p:ph type="sldNum" sz="quarter" idx="7"/>
          </p:nvPr>
        </p:nvSpPr>
        <p:spPr/>
        <p:txBody>
          <a:bodyPr/>
          <a:lstStyle/>
          <a:p>
            <a:pPr marL="38100">
              <a:lnSpc>
                <a:spcPct val="100000"/>
              </a:lnSpc>
            </a:pPr>
            <a:fld id="{81D60167-4931-47E6-BA6A-407CBD079E47}" type="slidenum">
              <a:rPr lang="en-US" spc="-5" smtClean="0"/>
              <a:t>38</a:t>
            </a:fld>
            <a:endParaRPr lang="en-US" spc="-5" dirty="0"/>
          </a:p>
        </p:txBody>
      </p:sp>
      <p:sp>
        <p:nvSpPr>
          <p:cNvPr id="6" name="object 3">
            <a:extLst>
              <a:ext uri="{FF2B5EF4-FFF2-40B4-BE49-F238E27FC236}">
                <a16:creationId xmlns:a16="http://schemas.microsoft.com/office/drawing/2014/main" id="{C7D8FC45-18BF-B72A-2E76-3ADBBAC75466}"/>
              </a:ext>
            </a:extLst>
          </p:cNvPr>
          <p:cNvSpPr txBox="1"/>
          <p:nvPr/>
        </p:nvSpPr>
        <p:spPr>
          <a:xfrm>
            <a:off x="427383" y="775677"/>
            <a:ext cx="6968134" cy="4025782"/>
          </a:xfrm>
          <a:prstGeom prst="rect">
            <a:avLst/>
          </a:prstGeom>
        </p:spPr>
        <p:txBody>
          <a:bodyPr vert="horz" wrap="square" lIns="0" tIns="36830" rIns="0" bIns="0" rtlCol="0">
            <a:spAutoFit/>
          </a:bodyPr>
          <a:lstStyle/>
          <a:p>
            <a:pPr marL="329565" indent="-227965">
              <a:lnSpc>
                <a:spcPct val="100000"/>
              </a:lnSpc>
              <a:spcBef>
                <a:spcPts val="290"/>
              </a:spcBef>
              <a:buClr>
                <a:srgbClr val="B71E42"/>
              </a:buClr>
              <a:buFont typeface="Arial MT"/>
              <a:buChar char="•"/>
              <a:tabLst>
                <a:tab pos="329565" algn="l"/>
              </a:tabLst>
            </a:pPr>
            <a:r>
              <a:rPr sz="1600" spc="-40" dirty="0">
                <a:solidFill>
                  <a:srgbClr val="000096"/>
                </a:solidFill>
                <a:cs typeface="Arial" panose="020B0604020202020204" pitchFamily="34" charset="0"/>
              </a:rPr>
              <a:t>The</a:t>
            </a:r>
            <a:r>
              <a:rPr sz="1600" spc="-25" dirty="0">
                <a:cs typeface="Arial" panose="020B0604020202020204" pitchFamily="34" charset="0"/>
              </a:rPr>
              <a:t> </a:t>
            </a:r>
            <a:r>
              <a:rPr sz="1600" spc="-120" dirty="0">
                <a:solidFill>
                  <a:srgbClr val="C00000"/>
                </a:solidFill>
                <a:cs typeface="Arial" panose="020B0604020202020204" pitchFamily="34" charset="0"/>
              </a:rPr>
              <a:t>amplification</a:t>
            </a:r>
            <a:r>
              <a:rPr sz="1600" spc="30" dirty="0">
                <a:solidFill>
                  <a:srgbClr val="C00000"/>
                </a:solidFill>
                <a:cs typeface="Arial" panose="020B0604020202020204" pitchFamily="34" charset="0"/>
              </a:rPr>
              <a:t> </a:t>
            </a:r>
            <a:r>
              <a:rPr sz="1600" spc="85" dirty="0">
                <a:solidFill>
                  <a:srgbClr val="C00000"/>
                </a:solidFill>
                <a:cs typeface="Arial" panose="020B0604020202020204" pitchFamily="34" charset="0"/>
              </a:rPr>
              <a:t>G</a:t>
            </a:r>
            <a:r>
              <a:rPr sz="1600" spc="-15" dirty="0">
                <a:solidFill>
                  <a:srgbClr val="C00000"/>
                </a:solidFill>
                <a:cs typeface="Arial" panose="020B0604020202020204" pitchFamily="34" charset="0"/>
              </a:rPr>
              <a:t> </a:t>
            </a:r>
            <a:r>
              <a:rPr sz="1600" spc="-75" dirty="0">
                <a:solidFill>
                  <a:srgbClr val="000096"/>
                </a:solidFill>
                <a:cs typeface="Arial" panose="020B0604020202020204" pitchFamily="34" charset="0"/>
              </a:rPr>
              <a:t>is</a:t>
            </a:r>
            <a:r>
              <a:rPr sz="1600" spc="-25" dirty="0">
                <a:solidFill>
                  <a:srgbClr val="000096"/>
                </a:solidFill>
                <a:cs typeface="Arial" panose="020B0604020202020204" pitchFamily="34" charset="0"/>
              </a:rPr>
              <a:t> </a:t>
            </a:r>
            <a:r>
              <a:rPr sz="1600" spc="-120" dirty="0">
                <a:solidFill>
                  <a:srgbClr val="000096"/>
                </a:solidFill>
                <a:cs typeface="Arial" panose="020B0604020202020204" pitchFamily="34" charset="0"/>
              </a:rPr>
              <a:t>defined</a:t>
            </a:r>
            <a:r>
              <a:rPr sz="1600" spc="-35" dirty="0">
                <a:solidFill>
                  <a:srgbClr val="000096"/>
                </a:solidFill>
                <a:cs typeface="Arial" panose="020B0604020202020204" pitchFamily="34" charset="0"/>
              </a:rPr>
              <a:t> </a:t>
            </a:r>
            <a:r>
              <a:rPr sz="1600" spc="-105" dirty="0">
                <a:solidFill>
                  <a:srgbClr val="000096"/>
                </a:solidFill>
                <a:cs typeface="Arial" panose="020B0604020202020204" pitchFamily="34" charset="0"/>
              </a:rPr>
              <a:t>as</a:t>
            </a:r>
            <a:r>
              <a:rPr sz="1600" spc="-15" dirty="0">
                <a:solidFill>
                  <a:srgbClr val="000096"/>
                </a:solidFill>
                <a:cs typeface="Arial" panose="020B0604020202020204" pitchFamily="34" charset="0"/>
              </a:rPr>
              <a:t> </a:t>
            </a:r>
            <a:r>
              <a:rPr sz="1600" spc="-105" dirty="0">
                <a:solidFill>
                  <a:srgbClr val="000096"/>
                </a:solidFill>
                <a:cs typeface="Arial" panose="020B0604020202020204" pitchFamily="34" charset="0"/>
              </a:rPr>
              <a:t>the</a:t>
            </a:r>
            <a:r>
              <a:rPr sz="1600" spc="-20" dirty="0">
                <a:solidFill>
                  <a:srgbClr val="000096"/>
                </a:solidFill>
                <a:cs typeface="Arial" panose="020B0604020202020204" pitchFamily="34" charset="0"/>
              </a:rPr>
              <a:t> </a:t>
            </a:r>
            <a:r>
              <a:rPr sz="1600" spc="-70" dirty="0">
                <a:solidFill>
                  <a:srgbClr val="000096"/>
                </a:solidFill>
                <a:cs typeface="Arial" panose="020B0604020202020204" pitchFamily="34" charset="0"/>
              </a:rPr>
              <a:t>ratio</a:t>
            </a:r>
            <a:r>
              <a:rPr sz="1600" spc="5" dirty="0">
                <a:solidFill>
                  <a:srgbClr val="000096"/>
                </a:solidFill>
                <a:cs typeface="Arial" panose="020B0604020202020204" pitchFamily="34" charset="0"/>
              </a:rPr>
              <a:t> </a:t>
            </a:r>
            <a:r>
              <a:rPr sz="1600" spc="-85" dirty="0">
                <a:solidFill>
                  <a:srgbClr val="000096"/>
                </a:solidFill>
                <a:cs typeface="Arial" panose="020B0604020202020204" pitchFamily="34" charset="0"/>
              </a:rPr>
              <a:t>of</a:t>
            </a:r>
            <a:r>
              <a:rPr sz="1600" spc="-5" dirty="0">
                <a:solidFill>
                  <a:srgbClr val="000096"/>
                </a:solidFill>
                <a:cs typeface="Arial" panose="020B0604020202020204" pitchFamily="34" charset="0"/>
              </a:rPr>
              <a:t> </a:t>
            </a:r>
            <a:r>
              <a:rPr sz="1600" spc="-105" dirty="0">
                <a:solidFill>
                  <a:srgbClr val="000096"/>
                </a:solidFill>
                <a:cs typeface="Arial" panose="020B0604020202020204" pitchFamily="34" charset="0"/>
              </a:rPr>
              <a:t>collected</a:t>
            </a:r>
            <a:r>
              <a:rPr sz="1600" dirty="0">
                <a:solidFill>
                  <a:srgbClr val="000096"/>
                </a:solidFill>
                <a:cs typeface="Arial" panose="020B0604020202020204" pitchFamily="34" charset="0"/>
              </a:rPr>
              <a:t> </a:t>
            </a:r>
            <a:r>
              <a:rPr sz="1600" spc="-10" dirty="0">
                <a:solidFill>
                  <a:srgbClr val="000096"/>
                </a:solidFill>
                <a:cs typeface="Arial" panose="020B0604020202020204" pitchFamily="34" charset="0"/>
              </a:rPr>
              <a:t>electrons</a:t>
            </a:r>
            <a:endParaRPr sz="1600" dirty="0">
              <a:solidFill>
                <a:srgbClr val="000096"/>
              </a:solidFill>
              <a:cs typeface="Arial" panose="020B0604020202020204" pitchFamily="34" charset="0"/>
            </a:endParaRPr>
          </a:p>
          <a:p>
            <a:pPr marL="330200">
              <a:lnSpc>
                <a:spcPct val="100000"/>
              </a:lnSpc>
              <a:spcBef>
                <a:spcPts val="190"/>
              </a:spcBef>
            </a:pPr>
            <a:r>
              <a:rPr sz="1600" spc="-140" dirty="0">
                <a:solidFill>
                  <a:srgbClr val="000096"/>
                </a:solidFill>
                <a:cs typeface="Arial" panose="020B0604020202020204" pitchFamily="34" charset="0"/>
              </a:rPr>
              <a:t>at</a:t>
            </a:r>
            <a:r>
              <a:rPr sz="1600" spc="-15" dirty="0">
                <a:solidFill>
                  <a:srgbClr val="000096"/>
                </a:solidFill>
                <a:cs typeface="Arial" panose="020B0604020202020204" pitchFamily="34" charset="0"/>
              </a:rPr>
              <a:t> </a:t>
            </a:r>
            <a:r>
              <a:rPr sz="1600" spc="-110" dirty="0">
                <a:solidFill>
                  <a:srgbClr val="000096"/>
                </a:solidFill>
                <a:cs typeface="Arial" panose="020B0604020202020204" pitchFamily="34" charset="0"/>
              </a:rPr>
              <a:t>the</a:t>
            </a:r>
            <a:r>
              <a:rPr sz="1600" spc="-30" dirty="0">
                <a:solidFill>
                  <a:srgbClr val="000096"/>
                </a:solidFill>
                <a:cs typeface="Arial" panose="020B0604020202020204" pitchFamily="34" charset="0"/>
              </a:rPr>
              <a:t> </a:t>
            </a:r>
            <a:r>
              <a:rPr sz="1600" spc="-85" dirty="0">
                <a:solidFill>
                  <a:srgbClr val="000096"/>
                </a:solidFill>
                <a:cs typeface="Arial" panose="020B0604020202020204" pitchFamily="34" charset="0"/>
              </a:rPr>
              <a:t>anode</a:t>
            </a:r>
            <a:r>
              <a:rPr sz="1600" spc="-15" dirty="0">
                <a:solidFill>
                  <a:srgbClr val="000096"/>
                </a:solidFill>
                <a:cs typeface="Arial" panose="020B0604020202020204" pitchFamily="34" charset="0"/>
              </a:rPr>
              <a:t> </a:t>
            </a:r>
            <a:r>
              <a:rPr sz="1600" spc="-80" dirty="0">
                <a:solidFill>
                  <a:srgbClr val="000096"/>
                </a:solidFill>
                <a:cs typeface="Arial" panose="020B0604020202020204" pitchFamily="34" charset="0"/>
              </a:rPr>
              <a:t>wire</a:t>
            </a:r>
            <a:r>
              <a:rPr sz="1600" spc="-30" dirty="0">
                <a:solidFill>
                  <a:srgbClr val="000096"/>
                </a:solidFill>
                <a:cs typeface="Arial" panose="020B0604020202020204" pitchFamily="34" charset="0"/>
              </a:rPr>
              <a:t> </a:t>
            </a:r>
            <a:r>
              <a:rPr sz="1600" spc="150" dirty="0">
                <a:solidFill>
                  <a:srgbClr val="000096"/>
                </a:solidFill>
                <a:cs typeface="Arial" panose="020B0604020202020204" pitchFamily="34" charset="0"/>
              </a:rPr>
              <a:t>N</a:t>
            </a:r>
            <a:r>
              <a:rPr sz="1600" spc="225" baseline="-21164" dirty="0">
                <a:solidFill>
                  <a:srgbClr val="000096"/>
                </a:solidFill>
                <a:cs typeface="Arial" panose="020B0604020202020204" pitchFamily="34" charset="0"/>
              </a:rPr>
              <a:t>A</a:t>
            </a:r>
            <a:r>
              <a:rPr sz="1600" spc="217" baseline="-21164" dirty="0">
                <a:solidFill>
                  <a:srgbClr val="000096"/>
                </a:solidFill>
                <a:cs typeface="Arial" panose="020B0604020202020204" pitchFamily="34" charset="0"/>
              </a:rPr>
              <a:t> </a:t>
            </a:r>
            <a:r>
              <a:rPr sz="1600" dirty="0">
                <a:solidFill>
                  <a:srgbClr val="000096"/>
                </a:solidFill>
                <a:cs typeface="Arial" panose="020B0604020202020204" pitchFamily="34" charset="0"/>
              </a:rPr>
              <a:t>to</a:t>
            </a:r>
            <a:r>
              <a:rPr sz="1600" spc="-5" dirty="0">
                <a:solidFill>
                  <a:srgbClr val="000096"/>
                </a:solidFill>
                <a:cs typeface="Arial" panose="020B0604020202020204" pitchFamily="34" charset="0"/>
              </a:rPr>
              <a:t> </a:t>
            </a:r>
            <a:r>
              <a:rPr sz="1600" spc="-110" dirty="0">
                <a:solidFill>
                  <a:srgbClr val="000096"/>
                </a:solidFill>
                <a:cs typeface="Arial" panose="020B0604020202020204" pitchFamily="34" charset="0"/>
              </a:rPr>
              <a:t>the</a:t>
            </a:r>
            <a:r>
              <a:rPr sz="1600" spc="-30" dirty="0">
                <a:solidFill>
                  <a:srgbClr val="000096"/>
                </a:solidFill>
                <a:cs typeface="Arial" panose="020B0604020202020204" pitchFamily="34" charset="0"/>
              </a:rPr>
              <a:t> </a:t>
            </a:r>
            <a:r>
              <a:rPr sz="1600" spc="-80" dirty="0">
                <a:solidFill>
                  <a:srgbClr val="000096"/>
                </a:solidFill>
                <a:cs typeface="Arial" panose="020B0604020202020204" pitchFamily="34" charset="0"/>
              </a:rPr>
              <a:t>number</a:t>
            </a:r>
            <a:r>
              <a:rPr sz="1600" spc="-40" dirty="0">
                <a:solidFill>
                  <a:srgbClr val="000096"/>
                </a:solidFill>
                <a:cs typeface="Arial" panose="020B0604020202020204" pitchFamily="34" charset="0"/>
              </a:rPr>
              <a:t> </a:t>
            </a:r>
            <a:r>
              <a:rPr sz="1600" spc="-85" dirty="0">
                <a:solidFill>
                  <a:srgbClr val="000096"/>
                </a:solidFill>
                <a:cs typeface="Arial" panose="020B0604020202020204" pitchFamily="34" charset="0"/>
              </a:rPr>
              <a:t>of</a:t>
            </a:r>
            <a:r>
              <a:rPr sz="1600" spc="-10" dirty="0">
                <a:solidFill>
                  <a:srgbClr val="000096"/>
                </a:solidFill>
                <a:cs typeface="Arial" panose="020B0604020202020204" pitchFamily="34" charset="0"/>
              </a:rPr>
              <a:t> </a:t>
            </a:r>
            <a:r>
              <a:rPr sz="1600" spc="-75" dirty="0">
                <a:solidFill>
                  <a:srgbClr val="000096"/>
                </a:solidFill>
                <a:cs typeface="Arial" panose="020B0604020202020204" pitchFamily="34" charset="0"/>
              </a:rPr>
              <a:t>primary</a:t>
            </a:r>
            <a:r>
              <a:rPr sz="1600" spc="-25" dirty="0">
                <a:solidFill>
                  <a:srgbClr val="000096"/>
                </a:solidFill>
                <a:cs typeface="Arial" panose="020B0604020202020204" pitchFamily="34" charset="0"/>
              </a:rPr>
              <a:t> </a:t>
            </a:r>
            <a:r>
              <a:rPr sz="1600" spc="-85" dirty="0">
                <a:solidFill>
                  <a:srgbClr val="000096"/>
                </a:solidFill>
                <a:cs typeface="Arial" panose="020B0604020202020204" pitchFamily="34" charset="0"/>
              </a:rPr>
              <a:t>electrons</a:t>
            </a:r>
            <a:r>
              <a:rPr sz="1600" spc="-25" dirty="0">
                <a:solidFill>
                  <a:srgbClr val="000096"/>
                </a:solidFill>
                <a:cs typeface="Arial" panose="020B0604020202020204" pitchFamily="34" charset="0"/>
              </a:rPr>
              <a:t> </a:t>
            </a:r>
            <a:r>
              <a:rPr sz="1600" spc="-20" dirty="0">
                <a:solidFill>
                  <a:srgbClr val="000096"/>
                </a:solidFill>
                <a:cs typeface="Arial" panose="020B0604020202020204" pitchFamily="34" charset="0"/>
              </a:rPr>
              <a:t>N,</a:t>
            </a:r>
            <a:r>
              <a:rPr sz="1600" spc="-185" dirty="0">
                <a:solidFill>
                  <a:srgbClr val="000096"/>
                </a:solidFill>
                <a:cs typeface="Arial" panose="020B0604020202020204" pitchFamily="34" charset="0"/>
              </a:rPr>
              <a:t> </a:t>
            </a:r>
            <a:r>
              <a:rPr lang="en-US" sz="1600" spc="-185" dirty="0">
                <a:solidFill>
                  <a:srgbClr val="000096"/>
                </a:solidFill>
                <a:cs typeface="Arial" panose="020B0604020202020204" pitchFamily="34" charset="0"/>
              </a:rPr>
              <a:t> </a:t>
            </a:r>
            <a:r>
              <a:rPr sz="1600" spc="85" dirty="0">
                <a:solidFill>
                  <a:srgbClr val="000096"/>
                </a:solidFill>
                <a:cs typeface="Arial" panose="020B0604020202020204" pitchFamily="34" charset="0"/>
              </a:rPr>
              <a:t>G</a:t>
            </a:r>
            <a:r>
              <a:rPr sz="1600" spc="-25" dirty="0">
                <a:solidFill>
                  <a:srgbClr val="000096"/>
                </a:solidFill>
                <a:cs typeface="Arial" panose="020B0604020202020204" pitchFamily="34" charset="0"/>
              </a:rPr>
              <a:t> </a:t>
            </a:r>
            <a:r>
              <a:rPr sz="1600" spc="90" dirty="0">
                <a:solidFill>
                  <a:srgbClr val="000096"/>
                </a:solidFill>
                <a:cs typeface="Arial" panose="020B0604020202020204" pitchFamily="34" charset="0"/>
              </a:rPr>
              <a:t>=</a:t>
            </a:r>
            <a:r>
              <a:rPr sz="1600" spc="-15" dirty="0">
                <a:solidFill>
                  <a:srgbClr val="000096"/>
                </a:solidFill>
                <a:cs typeface="Arial" panose="020B0604020202020204" pitchFamily="34" charset="0"/>
              </a:rPr>
              <a:t> </a:t>
            </a:r>
            <a:r>
              <a:rPr sz="1600" spc="-10" dirty="0">
                <a:solidFill>
                  <a:srgbClr val="000096"/>
                </a:solidFill>
                <a:cs typeface="Arial" panose="020B0604020202020204" pitchFamily="34" charset="0"/>
              </a:rPr>
              <a:t>N</a:t>
            </a:r>
            <a:r>
              <a:rPr sz="1600" spc="-15" baseline="-21164" dirty="0">
                <a:solidFill>
                  <a:srgbClr val="000096"/>
                </a:solidFill>
                <a:cs typeface="Arial" panose="020B0604020202020204" pitchFamily="34" charset="0"/>
              </a:rPr>
              <a:t>A</a:t>
            </a:r>
            <a:r>
              <a:rPr sz="1600" spc="-10" dirty="0">
                <a:solidFill>
                  <a:srgbClr val="000096"/>
                </a:solidFill>
                <a:cs typeface="Arial" panose="020B0604020202020204" pitchFamily="34" charset="0"/>
              </a:rPr>
              <a:t>/N.</a:t>
            </a:r>
            <a:endParaRPr sz="1600" dirty="0">
              <a:solidFill>
                <a:srgbClr val="000096"/>
              </a:solidFill>
              <a:cs typeface="Arial" panose="020B0604020202020204" pitchFamily="34" charset="0"/>
            </a:endParaRPr>
          </a:p>
          <a:p>
            <a:pPr marL="329565" indent="-227965">
              <a:lnSpc>
                <a:spcPct val="100000"/>
              </a:lnSpc>
              <a:spcBef>
                <a:spcPts val="1190"/>
              </a:spcBef>
              <a:buClr>
                <a:srgbClr val="B71E42"/>
              </a:buClr>
              <a:buFont typeface="Arial MT"/>
              <a:buChar char="•"/>
              <a:tabLst>
                <a:tab pos="329565" algn="l"/>
              </a:tabLst>
            </a:pPr>
            <a:r>
              <a:rPr sz="1600" spc="-35" dirty="0">
                <a:solidFill>
                  <a:srgbClr val="000096"/>
                </a:solidFill>
                <a:cs typeface="Trebuchet MS"/>
              </a:rPr>
              <a:t>G&lt;1</a:t>
            </a:r>
            <a:r>
              <a:rPr sz="1600" spc="-35" dirty="0">
                <a:cs typeface="Trebuchet MS"/>
              </a:rPr>
              <a:t>:</a:t>
            </a:r>
            <a:r>
              <a:rPr sz="1600" spc="-155" dirty="0">
                <a:cs typeface="Trebuchet MS"/>
              </a:rPr>
              <a:t> </a:t>
            </a:r>
            <a:r>
              <a:rPr sz="1600" spc="-10" dirty="0">
                <a:solidFill>
                  <a:srgbClr val="C00000"/>
                </a:solidFill>
                <a:cs typeface="Trebuchet MS"/>
              </a:rPr>
              <a:t>Recombination</a:t>
            </a:r>
            <a:endParaRPr sz="1600" dirty="0">
              <a:cs typeface="Trebuchet MS"/>
            </a:endParaRPr>
          </a:p>
          <a:p>
            <a:pPr marL="786765" lvl="1" indent="-227965">
              <a:lnSpc>
                <a:spcPct val="100000"/>
              </a:lnSpc>
              <a:spcBef>
                <a:spcPts val="705"/>
              </a:spcBef>
              <a:buClr>
                <a:srgbClr val="B71E42"/>
              </a:buClr>
              <a:buFont typeface="Arial MT"/>
              <a:buChar char="•"/>
              <a:tabLst>
                <a:tab pos="786765" algn="l"/>
              </a:tabLst>
            </a:pPr>
            <a:r>
              <a:rPr sz="1600" spc="-50" dirty="0">
                <a:solidFill>
                  <a:srgbClr val="000096"/>
                </a:solidFill>
                <a:cs typeface="Trebuchet MS"/>
              </a:rPr>
              <a:t>most</a:t>
            </a:r>
            <a:r>
              <a:rPr sz="1600" spc="-45" dirty="0">
                <a:solidFill>
                  <a:srgbClr val="000096"/>
                </a:solidFill>
                <a:cs typeface="Trebuchet MS"/>
              </a:rPr>
              <a:t> </a:t>
            </a:r>
            <a:r>
              <a:rPr sz="1600" spc="-80" dirty="0">
                <a:solidFill>
                  <a:srgbClr val="000096"/>
                </a:solidFill>
                <a:cs typeface="Trebuchet MS"/>
              </a:rPr>
              <a:t>of</a:t>
            </a:r>
            <a:r>
              <a:rPr sz="1600" spc="-35" dirty="0">
                <a:solidFill>
                  <a:srgbClr val="000096"/>
                </a:solidFill>
                <a:cs typeface="Trebuchet MS"/>
              </a:rPr>
              <a:t> </a:t>
            </a:r>
            <a:r>
              <a:rPr sz="1600" spc="-85" dirty="0">
                <a:solidFill>
                  <a:srgbClr val="000096"/>
                </a:solidFill>
                <a:cs typeface="Trebuchet MS"/>
              </a:rPr>
              <a:t>the</a:t>
            </a:r>
            <a:r>
              <a:rPr sz="1600" spc="-40" dirty="0">
                <a:solidFill>
                  <a:srgbClr val="000096"/>
                </a:solidFill>
                <a:cs typeface="Trebuchet MS"/>
              </a:rPr>
              <a:t> </a:t>
            </a:r>
            <a:r>
              <a:rPr sz="1600" spc="-125" dirty="0">
                <a:solidFill>
                  <a:srgbClr val="000096"/>
                </a:solidFill>
                <a:cs typeface="Trebuchet MS"/>
              </a:rPr>
              <a:t>e/ion</a:t>
            </a:r>
            <a:r>
              <a:rPr sz="1600" spc="-40" dirty="0">
                <a:solidFill>
                  <a:srgbClr val="000096"/>
                </a:solidFill>
                <a:cs typeface="Trebuchet MS"/>
              </a:rPr>
              <a:t> </a:t>
            </a:r>
            <a:r>
              <a:rPr sz="1600" spc="-75" dirty="0">
                <a:solidFill>
                  <a:srgbClr val="000096"/>
                </a:solidFill>
                <a:cs typeface="Trebuchet MS"/>
              </a:rPr>
              <a:t>pairs</a:t>
            </a:r>
            <a:r>
              <a:rPr sz="1600" spc="-45" dirty="0">
                <a:solidFill>
                  <a:srgbClr val="000096"/>
                </a:solidFill>
                <a:cs typeface="Trebuchet MS"/>
              </a:rPr>
              <a:t> </a:t>
            </a:r>
            <a:r>
              <a:rPr sz="1600" spc="-70" dirty="0">
                <a:solidFill>
                  <a:srgbClr val="000096"/>
                </a:solidFill>
                <a:cs typeface="Trebuchet MS"/>
              </a:rPr>
              <a:t>recombine</a:t>
            </a:r>
            <a:r>
              <a:rPr sz="1600" spc="-40" dirty="0">
                <a:solidFill>
                  <a:srgbClr val="000096"/>
                </a:solidFill>
                <a:cs typeface="Trebuchet MS"/>
              </a:rPr>
              <a:t> </a:t>
            </a:r>
            <a:r>
              <a:rPr sz="1600" spc="-85" dirty="0">
                <a:solidFill>
                  <a:srgbClr val="000096"/>
                </a:solidFill>
                <a:cs typeface="Trebuchet MS"/>
              </a:rPr>
              <a:t>because</a:t>
            </a:r>
            <a:r>
              <a:rPr sz="1600" spc="-40" dirty="0">
                <a:solidFill>
                  <a:srgbClr val="000096"/>
                </a:solidFill>
                <a:cs typeface="Trebuchet MS"/>
              </a:rPr>
              <a:t> </a:t>
            </a:r>
            <a:r>
              <a:rPr sz="1600" spc="-85" dirty="0">
                <a:solidFill>
                  <a:srgbClr val="000096"/>
                </a:solidFill>
                <a:cs typeface="Trebuchet MS"/>
              </a:rPr>
              <a:t>the</a:t>
            </a:r>
            <a:r>
              <a:rPr sz="1600" spc="-40" dirty="0">
                <a:solidFill>
                  <a:srgbClr val="000096"/>
                </a:solidFill>
                <a:cs typeface="Trebuchet MS"/>
              </a:rPr>
              <a:t> </a:t>
            </a:r>
            <a:r>
              <a:rPr sz="1600" spc="-114" dirty="0">
                <a:solidFill>
                  <a:srgbClr val="000096"/>
                </a:solidFill>
                <a:cs typeface="Trebuchet MS"/>
              </a:rPr>
              <a:t>field</a:t>
            </a:r>
            <a:r>
              <a:rPr sz="1600" spc="-25" dirty="0">
                <a:solidFill>
                  <a:srgbClr val="000096"/>
                </a:solidFill>
                <a:cs typeface="Trebuchet MS"/>
              </a:rPr>
              <a:t> </a:t>
            </a:r>
            <a:r>
              <a:rPr sz="1600" spc="-45" dirty="0">
                <a:solidFill>
                  <a:srgbClr val="000096"/>
                </a:solidFill>
                <a:cs typeface="Trebuchet MS"/>
              </a:rPr>
              <a:t>is</a:t>
            </a:r>
            <a:r>
              <a:rPr sz="1600" spc="-20" dirty="0">
                <a:solidFill>
                  <a:srgbClr val="000096"/>
                </a:solidFill>
                <a:cs typeface="Trebuchet MS"/>
              </a:rPr>
              <a:t> </a:t>
            </a:r>
            <a:r>
              <a:rPr sz="1600" dirty="0">
                <a:solidFill>
                  <a:srgbClr val="000096"/>
                </a:solidFill>
                <a:cs typeface="Trebuchet MS"/>
              </a:rPr>
              <a:t>too</a:t>
            </a:r>
            <a:r>
              <a:rPr sz="1600" spc="-40" dirty="0">
                <a:solidFill>
                  <a:srgbClr val="000096"/>
                </a:solidFill>
                <a:cs typeface="Trebuchet MS"/>
              </a:rPr>
              <a:t> </a:t>
            </a:r>
            <a:r>
              <a:rPr sz="1600" spc="-85" dirty="0">
                <a:solidFill>
                  <a:srgbClr val="000096"/>
                </a:solidFill>
                <a:cs typeface="Trebuchet MS"/>
              </a:rPr>
              <a:t>weak</a:t>
            </a:r>
            <a:r>
              <a:rPr sz="1600" spc="-30" dirty="0">
                <a:solidFill>
                  <a:srgbClr val="000096"/>
                </a:solidFill>
                <a:cs typeface="Trebuchet MS"/>
              </a:rPr>
              <a:t> </a:t>
            </a:r>
            <a:r>
              <a:rPr sz="1600" dirty="0">
                <a:solidFill>
                  <a:srgbClr val="000096"/>
                </a:solidFill>
                <a:cs typeface="Trebuchet MS"/>
              </a:rPr>
              <a:t>to</a:t>
            </a:r>
            <a:r>
              <a:rPr sz="1600" spc="-25" dirty="0">
                <a:solidFill>
                  <a:srgbClr val="000096"/>
                </a:solidFill>
                <a:cs typeface="Trebuchet MS"/>
              </a:rPr>
              <a:t> </a:t>
            </a:r>
            <a:r>
              <a:rPr sz="1600" spc="-85" dirty="0">
                <a:solidFill>
                  <a:srgbClr val="000096"/>
                </a:solidFill>
                <a:cs typeface="Trebuchet MS"/>
              </a:rPr>
              <a:t>separate</a:t>
            </a:r>
            <a:r>
              <a:rPr sz="1600" spc="-45" dirty="0">
                <a:solidFill>
                  <a:srgbClr val="000096"/>
                </a:solidFill>
                <a:cs typeface="Trebuchet MS"/>
              </a:rPr>
              <a:t> </a:t>
            </a:r>
            <a:r>
              <a:rPr sz="1600" spc="-20" dirty="0">
                <a:solidFill>
                  <a:srgbClr val="000096"/>
                </a:solidFill>
                <a:cs typeface="Trebuchet MS"/>
              </a:rPr>
              <a:t>them</a:t>
            </a:r>
            <a:endParaRPr sz="1600" dirty="0">
              <a:solidFill>
                <a:srgbClr val="000096"/>
              </a:solidFill>
              <a:cs typeface="Trebuchet MS"/>
            </a:endParaRPr>
          </a:p>
          <a:p>
            <a:pPr marL="329565" indent="-227965">
              <a:lnSpc>
                <a:spcPct val="100000"/>
              </a:lnSpc>
              <a:spcBef>
                <a:spcPts val="1155"/>
              </a:spcBef>
              <a:buClr>
                <a:srgbClr val="B71E42"/>
              </a:buClr>
              <a:buFont typeface="Arial MT"/>
              <a:buChar char="•"/>
              <a:tabLst>
                <a:tab pos="329565" algn="l"/>
              </a:tabLst>
            </a:pPr>
            <a:r>
              <a:rPr sz="1600" spc="-35" dirty="0">
                <a:solidFill>
                  <a:srgbClr val="000096"/>
                </a:solidFill>
                <a:cs typeface="Trebuchet MS"/>
              </a:rPr>
              <a:t>G≈1:</a:t>
            </a:r>
            <a:r>
              <a:rPr sz="1600" spc="-185" dirty="0">
                <a:solidFill>
                  <a:srgbClr val="000096"/>
                </a:solidFill>
                <a:cs typeface="Trebuchet MS"/>
              </a:rPr>
              <a:t> </a:t>
            </a:r>
            <a:r>
              <a:rPr sz="1600" spc="-70" dirty="0">
                <a:solidFill>
                  <a:srgbClr val="C00000"/>
                </a:solidFill>
                <a:cs typeface="Trebuchet MS"/>
              </a:rPr>
              <a:t>Ionisation</a:t>
            </a:r>
            <a:r>
              <a:rPr sz="1600" spc="-5" dirty="0">
                <a:solidFill>
                  <a:srgbClr val="C00000"/>
                </a:solidFill>
                <a:cs typeface="Trebuchet MS"/>
              </a:rPr>
              <a:t> </a:t>
            </a:r>
            <a:r>
              <a:rPr sz="1600" spc="-10" dirty="0">
                <a:solidFill>
                  <a:srgbClr val="C00000"/>
                </a:solidFill>
                <a:cs typeface="Trebuchet MS"/>
              </a:rPr>
              <a:t>chamber</a:t>
            </a:r>
            <a:endParaRPr sz="1600" dirty="0">
              <a:cs typeface="Trebuchet MS"/>
            </a:endParaRPr>
          </a:p>
          <a:p>
            <a:pPr marL="786765" lvl="1" indent="-227965">
              <a:lnSpc>
                <a:spcPct val="100000"/>
              </a:lnSpc>
              <a:spcBef>
                <a:spcPts val="705"/>
              </a:spcBef>
              <a:buClr>
                <a:srgbClr val="B71E42"/>
              </a:buClr>
              <a:buFont typeface="Arial MT"/>
              <a:buChar char="•"/>
              <a:tabLst>
                <a:tab pos="786765" algn="l"/>
              </a:tabLst>
            </a:pPr>
            <a:r>
              <a:rPr sz="1600" dirty="0">
                <a:solidFill>
                  <a:srgbClr val="000096"/>
                </a:solidFill>
                <a:cs typeface="Trebuchet MS"/>
              </a:rPr>
              <a:t>no</a:t>
            </a:r>
            <a:r>
              <a:rPr sz="1600" spc="10" dirty="0">
                <a:solidFill>
                  <a:srgbClr val="000096"/>
                </a:solidFill>
                <a:cs typeface="Trebuchet MS"/>
              </a:rPr>
              <a:t> </a:t>
            </a:r>
            <a:r>
              <a:rPr sz="1600" spc="-110" dirty="0">
                <a:solidFill>
                  <a:srgbClr val="000096"/>
                </a:solidFill>
                <a:cs typeface="Trebuchet MS"/>
              </a:rPr>
              <a:t>amplification,</a:t>
            </a:r>
            <a:r>
              <a:rPr sz="1600" spc="-155" dirty="0">
                <a:solidFill>
                  <a:srgbClr val="000096"/>
                </a:solidFill>
                <a:cs typeface="Trebuchet MS"/>
              </a:rPr>
              <a:t> </a:t>
            </a:r>
            <a:r>
              <a:rPr sz="1600" spc="-65" dirty="0">
                <a:solidFill>
                  <a:srgbClr val="000096"/>
                </a:solidFill>
                <a:cs typeface="Trebuchet MS"/>
              </a:rPr>
              <a:t>only</a:t>
            </a:r>
            <a:r>
              <a:rPr sz="1600" spc="5" dirty="0">
                <a:solidFill>
                  <a:srgbClr val="000096"/>
                </a:solidFill>
                <a:cs typeface="Trebuchet MS"/>
              </a:rPr>
              <a:t> </a:t>
            </a:r>
            <a:r>
              <a:rPr sz="1600" spc="-70" dirty="0">
                <a:solidFill>
                  <a:srgbClr val="000096"/>
                </a:solidFill>
                <a:cs typeface="Trebuchet MS"/>
              </a:rPr>
              <a:t>primary</a:t>
            </a:r>
            <a:r>
              <a:rPr sz="1600" spc="5" dirty="0">
                <a:solidFill>
                  <a:srgbClr val="000096"/>
                </a:solidFill>
                <a:cs typeface="Trebuchet MS"/>
              </a:rPr>
              <a:t> </a:t>
            </a:r>
            <a:r>
              <a:rPr sz="1600" spc="-85" dirty="0">
                <a:solidFill>
                  <a:srgbClr val="000096"/>
                </a:solidFill>
                <a:cs typeface="Trebuchet MS"/>
              </a:rPr>
              <a:t>particles</a:t>
            </a:r>
            <a:r>
              <a:rPr sz="1600" spc="20" dirty="0">
                <a:solidFill>
                  <a:srgbClr val="000096"/>
                </a:solidFill>
                <a:cs typeface="Trebuchet MS"/>
              </a:rPr>
              <a:t> </a:t>
            </a:r>
            <a:r>
              <a:rPr sz="1600" spc="-100" dirty="0">
                <a:solidFill>
                  <a:srgbClr val="000096"/>
                </a:solidFill>
                <a:cs typeface="Trebuchet MS"/>
              </a:rPr>
              <a:t>collected.</a:t>
            </a:r>
            <a:r>
              <a:rPr sz="1600" spc="-140" dirty="0">
                <a:solidFill>
                  <a:srgbClr val="000096"/>
                </a:solidFill>
                <a:cs typeface="Trebuchet MS"/>
              </a:rPr>
              <a:t> </a:t>
            </a:r>
            <a:r>
              <a:rPr sz="1600" spc="-75" dirty="0">
                <a:solidFill>
                  <a:srgbClr val="000096"/>
                </a:solidFill>
                <a:cs typeface="Trebuchet MS"/>
              </a:rPr>
              <a:t>Useful</a:t>
            </a:r>
            <a:r>
              <a:rPr sz="1600" spc="20" dirty="0">
                <a:solidFill>
                  <a:srgbClr val="000096"/>
                </a:solidFill>
                <a:cs typeface="Trebuchet MS"/>
              </a:rPr>
              <a:t> </a:t>
            </a:r>
            <a:r>
              <a:rPr sz="1600" spc="-60" dirty="0">
                <a:solidFill>
                  <a:srgbClr val="000096"/>
                </a:solidFill>
                <a:cs typeface="Trebuchet MS"/>
              </a:rPr>
              <a:t>for</a:t>
            </a:r>
            <a:r>
              <a:rPr sz="1600" spc="5" dirty="0">
                <a:solidFill>
                  <a:srgbClr val="000096"/>
                </a:solidFill>
                <a:cs typeface="Trebuchet MS"/>
              </a:rPr>
              <a:t> </a:t>
            </a:r>
            <a:r>
              <a:rPr sz="1600" spc="-90" dirty="0">
                <a:solidFill>
                  <a:srgbClr val="000096"/>
                </a:solidFill>
                <a:cs typeface="Trebuchet MS"/>
              </a:rPr>
              <a:t>dosimetry/flux</a:t>
            </a:r>
            <a:r>
              <a:rPr sz="1600" spc="-15" dirty="0">
                <a:solidFill>
                  <a:srgbClr val="000096"/>
                </a:solidFill>
                <a:cs typeface="Trebuchet MS"/>
              </a:rPr>
              <a:t> </a:t>
            </a:r>
            <a:r>
              <a:rPr sz="1600" spc="-10" dirty="0">
                <a:solidFill>
                  <a:srgbClr val="000096"/>
                </a:solidFill>
                <a:cs typeface="Trebuchet MS"/>
              </a:rPr>
              <a:t>meas.</a:t>
            </a:r>
            <a:endParaRPr sz="1600" dirty="0">
              <a:solidFill>
                <a:srgbClr val="000096"/>
              </a:solidFill>
              <a:cs typeface="Trebuchet MS"/>
            </a:endParaRPr>
          </a:p>
          <a:p>
            <a:pPr marL="329565" indent="-227965">
              <a:lnSpc>
                <a:spcPct val="100000"/>
              </a:lnSpc>
              <a:spcBef>
                <a:spcPts val="1160"/>
              </a:spcBef>
              <a:buClr>
                <a:srgbClr val="B71E42"/>
              </a:buClr>
              <a:buFont typeface="Arial MT"/>
              <a:buChar char="•"/>
              <a:tabLst>
                <a:tab pos="329565" algn="l"/>
              </a:tabLst>
            </a:pPr>
            <a:r>
              <a:rPr sz="1600" dirty="0">
                <a:solidFill>
                  <a:srgbClr val="000096"/>
                </a:solidFill>
                <a:cs typeface="Trebuchet MS"/>
              </a:rPr>
              <a:t>G≈10</a:t>
            </a:r>
            <a:r>
              <a:rPr sz="1600" baseline="26455" dirty="0">
                <a:solidFill>
                  <a:srgbClr val="000096"/>
                </a:solidFill>
                <a:cs typeface="Trebuchet MS"/>
              </a:rPr>
              <a:t>3</a:t>
            </a:r>
            <a:r>
              <a:rPr sz="1600" dirty="0">
                <a:solidFill>
                  <a:srgbClr val="000096"/>
                </a:solidFill>
                <a:cs typeface="Trebuchet MS"/>
              </a:rPr>
              <a:t>-</a:t>
            </a:r>
            <a:r>
              <a:rPr sz="1600" spc="-90" dirty="0">
                <a:solidFill>
                  <a:srgbClr val="000096"/>
                </a:solidFill>
                <a:cs typeface="Trebuchet MS"/>
              </a:rPr>
              <a:t>10</a:t>
            </a:r>
            <a:r>
              <a:rPr sz="1600" spc="-135" baseline="26455" dirty="0">
                <a:solidFill>
                  <a:srgbClr val="000096"/>
                </a:solidFill>
                <a:cs typeface="Trebuchet MS"/>
              </a:rPr>
              <a:t>5</a:t>
            </a:r>
            <a:r>
              <a:rPr sz="1600" spc="-90" dirty="0">
                <a:solidFill>
                  <a:srgbClr val="000096"/>
                </a:solidFill>
                <a:cs typeface="Trebuchet MS"/>
              </a:rPr>
              <a:t>:</a:t>
            </a:r>
            <a:r>
              <a:rPr sz="1600" spc="-210" dirty="0">
                <a:solidFill>
                  <a:srgbClr val="000096"/>
                </a:solidFill>
                <a:cs typeface="Trebuchet MS"/>
              </a:rPr>
              <a:t> </a:t>
            </a:r>
            <a:r>
              <a:rPr sz="1600" spc="-60" dirty="0">
                <a:solidFill>
                  <a:srgbClr val="C00000"/>
                </a:solidFill>
                <a:cs typeface="Trebuchet MS"/>
              </a:rPr>
              <a:t>Proportional</a:t>
            </a:r>
            <a:r>
              <a:rPr sz="1600" spc="5" dirty="0">
                <a:solidFill>
                  <a:srgbClr val="C00000"/>
                </a:solidFill>
                <a:cs typeface="Trebuchet MS"/>
              </a:rPr>
              <a:t> </a:t>
            </a:r>
            <a:r>
              <a:rPr sz="1600" spc="-70" dirty="0">
                <a:solidFill>
                  <a:srgbClr val="C00000"/>
                </a:solidFill>
                <a:cs typeface="Trebuchet MS"/>
              </a:rPr>
              <a:t>counter</a:t>
            </a:r>
            <a:r>
              <a:rPr sz="1600" spc="-20" dirty="0">
                <a:solidFill>
                  <a:srgbClr val="C00000"/>
                </a:solidFill>
                <a:cs typeface="Trebuchet MS"/>
              </a:rPr>
              <a:t> </a:t>
            </a:r>
            <a:r>
              <a:rPr sz="1600" spc="-395" dirty="0">
                <a:solidFill>
                  <a:srgbClr val="C00000"/>
                </a:solidFill>
                <a:cs typeface="Trebuchet MS"/>
              </a:rPr>
              <a:t>/</a:t>
            </a:r>
            <a:r>
              <a:rPr sz="1600" spc="-35" dirty="0">
                <a:solidFill>
                  <a:srgbClr val="C00000"/>
                </a:solidFill>
                <a:cs typeface="Trebuchet MS"/>
              </a:rPr>
              <a:t> </a:t>
            </a:r>
            <a:r>
              <a:rPr sz="1600" spc="-60" dirty="0">
                <a:solidFill>
                  <a:srgbClr val="C00000"/>
                </a:solidFill>
                <a:cs typeface="Trebuchet MS"/>
              </a:rPr>
              <a:t>proportional</a:t>
            </a:r>
            <a:r>
              <a:rPr sz="1600" spc="10" dirty="0">
                <a:solidFill>
                  <a:srgbClr val="C00000"/>
                </a:solidFill>
                <a:cs typeface="Trebuchet MS"/>
              </a:rPr>
              <a:t> </a:t>
            </a:r>
            <a:r>
              <a:rPr sz="1600" spc="-20" dirty="0">
                <a:solidFill>
                  <a:srgbClr val="C00000"/>
                </a:solidFill>
                <a:cs typeface="Trebuchet MS"/>
              </a:rPr>
              <a:t>mode</a:t>
            </a:r>
            <a:endParaRPr sz="1600" dirty="0">
              <a:cs typeface="Trebuchet MS"/>
            </a:endParaRPr>
          </a:p>
          <a:p>
            <a:pPr marL="787400" marR="170180" lvl="1" indent="-229235">
              <a:lnSpc>
                <a:spcPct val="110000"/>
              </a:lnSpc>
              <a:spcBef>
                <a:spcPts val="535"/>
              </a:spcBef>
              <a:buClr>
                <a:srgbClr val="B71E42"/>
              </a:buClr>
              <a:buFont typeface="Arial MT"/>
              <a:buChar char="•"/>
              <a:tabLst>
                <a:tab pos="787400" algn="l"/>
              </a:tabLst>
            </a:pPr>
            <a:r>
              <a:rPr sz="1600" dirty="0">
                <a:solidFill>
                  <a:srgbClr val="000096"/>
                </a:solidFill>
                <a:cs typeface="Trebuchet MS"/>
              </a:rPr>
              <a:t>An</a:t>
            </a:r>
            <a:r>
              <a:rPr sz="1600" spc="-10" dirty="0">
                <a:cs typeface="Trebuchet MS"/>
              </a:rPr>
              <a:t> </a:t>
            </a:r>
            <a:r>
              <a:rPr sz="1600" spc="-110" dirty="0">
                <a:solidFill>
                  <a:srgbClr val="C00000"/>
                </a:solidFill>
                <a:cs typeface="Trebuchet MS"/>
              </a:rPr>
              <a:t>avalanche</a:t>
            </a:r>
            <a:r>
              <a:rPr sz="1600" spc="-25" dirty="0">
                <a:solidFill>
                  <a:srgbClr val="C00000"/>
                </a:solidFill>
                <a:cs typeface="Trebuchet MS"/>
              </a:rPr>
              <a:t> </a:t>
            </a:r>
            <a:r>
              <a:rPr sz="1600" spc="-70" dirty="0">
                <a:solidFill>
                  <a:srgbClr val="000096"/>
                </a:solidFill>
                <a:cs typeface="Trebuchet MS"/>
              </a:rPr>
              <a:t>develops</a:t>
            </a:r>
            <a:r>
              <a:rPr sz="1600" spc="-20" dirty="0">
                <a:solidFill>
                  <a:srgbClr val="000096"/>
                </a:solidFill>
                <a:cs typeface="Trebuchet MS"/>
              </a:rPr>
              <a:t> </a:t>
            </a:r>
            <a:r>
              <a:rPr sz="1600" spc="-95" dirty="0">
                <a:solidFill>
                  <a:srgbClr val="000096"/>
                </a:solidFill>
                <a:cs typeface="Trebuchet MS"/>
              </a:rPr>
              <a:t>and</a:t>
            </a:r>
            <a:r>
              <a:rPr sz="1600" spc="-25" dirty="0">
                <a:solidFill>
                  <a:srgbClr val="000096"/>
                </a:solidFill>
                <a:cs typeface="Trebuchet MS"/>
              </a:rPr>
              <a:t> </a:t>
            </a:r>
            <a:r>
              <a:rPr sz="1600" spc="-85" dirty="0">
                <a:solidFill>
                  <a:srgbClr val="000096"/>
                </a:solidFill>
                <a:cs typeface="Trebuchet MS"/>
              </a:rPr>
              <a:t>the</a:t>
            </a:r>
            <a:r>
              <a:rPr sz="1600" spc="-20" dirty="0">
                <a:solidFill>
                  <a:srgbClr val="000096"/>
                </a:solidFill>
                <a:cs typeface="Trebuchet MS"/>
              </a:rPr>
              <a:t> </a:t>
            </a:r>
            <a:r>
              <a:rPr sz="1600" spc="-90" dirty="0">
                <a:solidFill>
                  <a:srgbClr val="000096"/>
                </a:solidFill>
                <a:cs typeface="Trebuchet MS"/>
              </a:rPr>
              <a:t>total</a:t>
            </a:r>
            <a:r>
              <a:rPr sz="1600" spc="-25" dirty="0">
                <a:solidFill>
                  <a:srgbClr val="000096"/>
                </a:solidFill>
                <a:cs typeface="Trebuchet MS"/>
              </a:rPr>
              <a:t> </a:t>
            </a:r>
            <a:r>
              <a:rPr sz="1600" spc="-75" dirty="0">
                <a:solidFill>
                  <a:srgbClr val="000096"/>
                </a:solidFill>
                <a:cs typeface="Trebuchet MS"/>
              </a:rPr>
              <a:t>number</a:t>
            </a:r>
            <a:r>
              <a:rPr sz="1600" spc="-40" dirty="0">
                <a:solidFill>
                  <a:srgbClr val="000096"/>
                </a:solidFill>
                <a:cs typeface="Trebuchet MS"/>
              </a:rPr>
              <a:t> </a:t>
            </a:r>
            <a:r>
              <a:rPr sz="1600" spc="-80" dirty="0">
                <a:solidFill>
                  <a:srgbClr val="000096"/>
                </a:solidFill>
                <a:cs typeface="Trebuchet MS"/>
              </a:rPr>
              <a:t>of</a:t>
            </a:r>
            <a:r>
              <a:rPr sz="1600" spc="-15" dirty="0">
                <a:solidFill>
                  <a:srgbClr val="000096"/>
                </a:solidFill>
                <a:cs typeface="Trebuchet MS"/>
              </a:rPr>
              <a:t> </a:t>
            </a:r>
            <a:r>
              <a:rPr sz="1600" spc="-85" dirty="0">
                <a:solidFill>
                  <a:srgbClr val="000096"/>
                </a:solidFill>
                <a:cs typeface="Trebuchet MS"/>
              </a:rPr>
              <a:t>charge</a:t>
            </a:r>
            <a:r>
              <a:rPr sz="1600" spc="-15" dirty="0">
                <a:solidFill>
                  <a:srgbClr val="000096"/>
                </a:solidFill>
                <a:cs typeface="Trebuchet MS"/>
              </a:rPr>
              <a:t> </a:t>
            </a:r>
            <a:r>
              <a:rPr sz="1600" spc="-55" dirty="0">
                <a:solidFill>
                  <a:srgbClr val="000096"/>
                </a:solidFill>
                <a:cs typeface="Trebuchet MS"/>
              </a:rPr>
              <a:t>carriers</a:t>
            </a:r>
            <a:r>
              <a:rPr sz="1600" spc="-15" dirty="0">
                <a:solidFill>
                  <a:srgbClr val="000096"/>
                </a:solidFill>
                <a:cs typeface="Trebuchet MS"/>
              </a:rPr>
              <a:t> </a:t>
            </a:r>
            <a:r>
              <a:rPr sz="1600" spc="-55" dirty="0">
                <a:solidFill>
                  <a:srgbClr val="000096"/>
                </a:solidFill>
                <a:cs typeface="Trebuchet MS"/>
              </a:rPr>
              <a:t>is</a:t>
            </a:r>
            <a:r>
              <a:rPr sz="1600" spc="-15" dirty="0">
                <a:solidFill>
                  <a:srgbClr val="000096"/>
                </a:solidFill>
                <a:cs typeface="Trebuchet MS"/>
              </a:rPr>
              <a:t> </a:t>
            </a:r>
            <a:r>
              <a:rPr sz="1600" spc="-55" dirty="0">
                <a:solidFill>
                  <a:srgbClr val="000096"/>
                </a:solidFill>
                <a:cs typeface="Trebuchet MS"/>
              </a:rPr>
              <a:t>proportional</a:t>
            </a:r>
            <a:r>
              <a:rPr sz="1600" spc="-35" dirty="0">
                <a:solidFill>
                  <a:srgbClr val="000096"/>
                </a:solidFill>
                <a:cs typeface="Trebuchet MS"/>
              </a:rPr>
              <a:t> </a:t>
            </a:r>
            <a:r>
              <a:rPr sz="1600" spc="-25" dirty="0">
                <a:solidFill>
                  <a:srgbClr val="000096"/>
                </a:solidFill>
                <a:cs typeface="Trebuchet MS"/>
              </a:rPr>
              <a:t>to </a:t>
            </a:r>
            <a:r>
              <a:rPr sz="1600" spc="-85" dirty="0">
                <a:solidFill>
                  <a:srgbClr val="000096"/>
                </a:solidFill>
                <a:cs typeface="Trebuchet MS"/>
              </a:rPr>
              <a:t>the</a:t>
            </a:r>
            <a:r>
              <a:rPr sz="1600" spc="-15" dirty="0">
                <a:solidFill>
                  <a:srgbClr val="000096"/>
                </a:solidFill>
                <a:cs typeface="Trebuchet MS"/>
              </a:rPr>
              <a:t> </a:t>
            </a:r>
            <a:r>
              <a:rPr sz="1600" spc="-75" dirty="0">
                <a:solidFill>
                  <a:srgbClr val="000096"/>
                </a:solidFill>
                <a:cs typeface="Trebuchet MS"/>
              </a:rPr>
              <a:t>number</a:t>
            </a:r>
            <a:r>
              <a:rPr sz="1600" spc="-25" dirty="0">
                <a:solidFill>
                  <a:srgbClr val="000096"/>
                </a:solidFill>
                <a:cs typeface="Trebuchet MS"/>
              </a:rPr>
              <a:t> </a:t>
            </a:r>
            <a:r>
              <a:rPr sz="1600" spc="-80" dirty="0">
                <a:solidFill>
                  <a:srgbClr val="000096"/>
                </a:solidFill>
                <a:cs typeface="Trebuchet MS"/>
              </a:rPr>
              <a:t>of</a:t>
            </a:r>
            <a:r>
              <a:rPr sz="1600" spc="-5" dirty="0">
                <a:solidFill>
                  <a:srgbClr val="000096"/>
                </a:solidFill>
                <a:cs typeface="Trebuchet MS"/>
              </a:rPr>
              <a:t> </a:t>
            </a:r>
            <a:r>
              <a:rPr sz="1600" spc="-70" dirty="0">
                <a:solidFill>
                  <a:srgbClr val="000096"/>
                </a:solidFill>
                <a:cs typeface="Trebuchet MS"/>
              </a:rPr>
              <a:t>primary</a:t>
            </a:r>
            <a:r>
              <a:rPr sz="1600" spc="-5" dirty="0">
                <a:solidFill>
                  <a:srgbClr val="000096"/>
                </a:solidFill>
                <a:cs typeface="Trebuchet MS"/>
              </a:rPr>
              <a:t> </a:t>
            </a:r>
            <a:r>
              <a:rPr sz="1600" spc="-10" dirty="0">
                <a:solidFill>
                  <a:srgbClr val="000096"/>
                </a:solidFill>
                <a:cs typeface="Trebuchet MS"/>
              </a:rPr>
              <a:t>carriers.</a:t>
            </a:r>
            <a:endParaRPr sz="1600" dirty="0">
              <a:solidFill>
                <a:srgbClr val="000096"/>
              </a:solidFill>
              <a:cs typeface="Trebuchet MS"/>
            </a:endParaRPr>
          </a:p>
          <a:p>
            <a:pPr marL="329565" indent="-227965">
              <a:lnSpc>
                <a:spcPct val="100000"/>
              </a:lnSpc>
              <a:spcBef>
                <a:spcPts val="1155"/>
              </a:spcBef>
              <a:buClr>
                <a:srgbClr val="B71E42"/>
              </a:buClr>
              <a:buFont typeface="Arial MT"/>
              <a:buChar char="•"/>
              <a:tabLst>
                <a:tab pos="329565" algn="l"/>
              </a:tabLst>
            </a:pPr>
            <a:r>
              <a:rPr sz="1600" dirty="0">
                <a:solidFill>
                  <a:srgbClr val="000096"/>
                </a:solidFill>
                <a:cs typeface="Trebuchet MS"/>
              </a:rPr>
              <a:t>G≈10</a:t>
            </a:r>
            <a:r>
              <a:rPr sz="1600" baseline="26455" dirty="0">
                <a:solidFill>
                  <a:srgbClr val="000096"/>
                </a:solidFill>
                <a:cs typeface="Trebuchet MS"/>
              </a:rPr>
              <a:t>5</a:t>
            </a:r>
            <a:r>
              <a:rPr sz="1600" dirty="0">
                <a:solidFill>
                  <a:srgbClr val="000096"/>
                </a:solidFill>
                <a:cs typeface="Trebuchet MS"/>
              </a:rPr>
              <a:t>-</a:t>
            </a:r>
            <a:r>
              <a:rPr sz="1600" spc="-90" dirty="0">
                <a:solidFill>
                  <a:srgbClr val="000096"/>
                </a:solidFill>
                <a:cs typeface="Trebuchet MS"/>
              </a:rPr>
              <a:t>10</a:t>
            </a:r>
            <a:r>
              <a:rPr sz="1600" spc="-135" baseline="26455" dirty="0">
                <a:solidFill>
                  <a:srgbClr val="000096"/>
                </a:solidFill>
                <a:cs typeface="Trebuchet MS"/>
              </a:rPr>
              <a:t>8</a:t>
            </a:r>
            <a:r>
              <a:rPr sz="1600" spc="-90" dirty="0">
                <a:solidFill>
                  <a:srgbClr val="000096"/>
                </a:solidFill>
                <a:cs typeface="Trebuchet MS"/>
              </a:rPr>
              <a:t>:</a:t>
            </a:r>
            <a:r>
              <a:rPr sz="1600" spc="-204" dirty="0">
                <a:solidFill>
                  <a:srgbClr val="000096"/>
                </a:solidFill>
                <a:cs typeface="Trebuchet MS"/>
              </a:rPr>
              <a:t> </a:t>
            </a:r>
            <a:r>
              <a:rPr sz="1600" spc="-65" dirty="0">
                <a:solidFill>
                  <a:srgbClr val="000096"/>
                </a:solidFill>
                <a:cs typeface="Trebuchet MS"/>
              </a:rPr>
              <a:t>Region</a:t>
            </a:r>
            <a:r>
              <a:rPr sz="1600" dirty="0">
                <a:solidFill>
                  <a:srgbClr val="000096"/>
                </a:solidFill>
                <a:cs typeface="Trebuchet MS"/>
              </a:rPr>
              <a:t> </a:t>
            </a:r>
            <a:r>
              <a:rPr sz="1600" spc="-80" dirty="0">
                <a:solidFill>
                  <a:srgbClr val="000096"/>
                </a:solidFill>
                <a:cs typeface="Trebuchet MS"/>
              </a:rPr>
              <a:t>of</a:t>
            </a:r>
            <a:r>
              <a:rPr sz="1600" spc="5" dirty="0">
                <a:solidFill>
                  <a:srgbClr val="000096"/>
                </a:solidFill>
                <a:cs typeface="Trebuchet MS"/>
              </a:rPr>
              <a:t> </a:t>
            </a:r>
            <a:r>
              <a:rPr sz="1600" spc="-114" dirty="0">
                <a:solidFill>
                  <a:srgbClr val="C00000"/>
                </a:solidFill>
                <a:cs typeface="Trebuchet MS"/>
              </a:rPr>
              <a:t>limited</a:t>
            </a:r>
            <a:r>
              <a:rPr sz="1600" spc="-10" dirty="0">
                <a:solidFill>
                  <a:srgbClr val="C00000"/>
                </a:solidFill>
                <a:cs typeface="Trebuchet MS"/>
              </a:rPr>
              <a:t> proportionality</a:t>
            </a:r>
            <a:endParaRPr sz="1600" dirty="0">
              <a:cs typeface="Trebuchet MS"/>
            </a:endParaRPr>
          </a:p>
          <a:p>
            <a:pPr marL="787400" marR="636270" lvl="1" indent="-229235">
              <a:lnSpc>
                <a:spcPct val="110100"/>
              </a:lnSpc>
              <a:spcBef>
                <a:spcPts val="535"/>
              </a:spcBef>
              <a:buClr>
                <a:srgbClr val="B71E42"/>
              </a:buClr>
              <a:buFont typeface="Arial MT"/>
              <a:buChar char="•"/>
              <a:tabLst>
                <a:tab pos="787400" algn="l"/>
              </a:tabLst>
            </a:pPr>
            <a:r>
              <a:rPr sz="1600" spc="-35" dirty="0">
                <a:solidFill>
                  <a:srgbClr val="000096"/>
                </a:solidFill>
                <a:cs typeface="Trebuchet MS"/>
              </a:rPr>
              <a:t>The</a:t>
            </a:r>
            <a:r>
              <a:rPr sz="1600" spc="-25" dirty="0">
                <a:solidFill>
                  <a:srgbClr val="000096"/>
                </a:solidFill>
                <a:cs typeface="Trebuchet MS"/>
              </a:rPr>
              <a:t> </a:t>
            </a:r>
            <a:r>
              <a:rPr sz="1600" spc="-65" dirty="0">
                <a:solidFill>
                  <a:srgbClr val="000096"/>
                </a:solidFill>
                <a:cs typeface="Trebuchet MS"/>
              </a:rPr>
              <a:t>slowly</a:t>
            </a:r>
            <a:r>
              <a:rPr sz="1600" spc="-30" dirty="0">
                <a:solidFill>
                  <a:srgbClr val="000096"/>
                </a:solidFill>
                <a:cs typeface="Trebuchet MS"/>
              </a:rPr>
              <a:t> </a:t>
            </a:r>
            <a:r>
              <a:rPr sz="1600" spc="-70" dirty="0">
                <a:solidFill>
                  <a:srgbClr val="000096"/>
                </a:solidFill>
                <a:cs typeface="Trebuchet MS"/>
              </a:rPr>
              <a:t>moving</a:t>
            </a:r>
            <a:r>
              <a:rPr sz="1600" spc="-50" dirty="0">
                <a:solidFill>
                  <a:srgbClr val="000096"/>
                </a:solidFill>
                <a:cs typeface="Trebuchet MS"/>
              </a:rPr>
              <a:t> </a:t>
            </a:r>
            <a:r>
              <a:rPr sz="1600" spc="-35" dirty="0">
                <a:solidFill>
                  <a:srgbClr val="000096"/>
                </a:solidFill>
                <a:cs typeface="Trebuchet MS"/>
              </a:rPr>
              <a:t>ions </a:t>
            </a:r>
            <a:r>
              <a:rPr sz="1600" spc="-95" dirty="0">
                <a:solidFill>
                  <a:srgbClr val="000096"/>
                </a:solidFill>
                <a:cs typeface="Trebuchet MS"/>
              </a:rPr>
              <a:t>begin</a:t>
            </a:r>
            <a:r>
              <a:rPr sz="1600" spc="-20" dirty="0">
                <a:solidFill>
                  <a:srgbClr val="000096"/>
                </a:solidFill>
                <a:cs typeface="Trebuchet MS"/>
              </a:rPr>
              <a:t> </a:t>
            </a:r>
            <a:r>
              <a:rPr sz="1600" spc="-10" dirty="0">
                <a:solidFill>
                  <a:srgbClr val="000096"/>
                </a:solidFill>
                <a:cs typeface="Trebuchet MS"/>
              </a:rPr>
              <a:t>to</a:t>
            </a:r>
            <a:r>
              <a:rPr sz="1600" spc="-30" dirty="0">
                <a:solidFill>
                  <a:srgbClr val="000096"/>
                </a:solidFill>
                <a:cs typeface="Trebuchet MS"/>
              </a:rPr>
              <a:t> </a:t>
            </a:r>
            <a:r>
              <a:rPr sz="1600" spc="-85" dirty="0">
                <a:solidFill>
                  <a:srgbClr val="000096"/>
                </a:solidFill>
                <a:cs typeface="Trebuchet MS"/>
              </a:rPr>
              <a:t>shield</a:t>
            </a:r>
            <a:r>
              <a:rPr sz="1600" spc="-30" dirty="0">
                <a:solidFill>
                  <a:srgbClr val="000096"/>
                </a:solidFill>
                <a:cs typeface="Trebuchet MS"/>
              </a:rPr>
              <a:t> </a:t>
            </a:r>
            <a:r>
              <a:rPr sz="1600" spc="-80" dirty="0">
                <a:solidFill>
                  <a:srgbClr val="000096"/>
                </a:solidFill>
                <a:cs typeface="Trebuchet MS"/>
              </a:rPr>
              <a:t>the</a:t>
            </a:r>
            <a:r>
              <a:rPr sz="1600" spc="-25" dirty="0">
                <a:solidFill>
                  <a:srgbClr val="000096"/>
                </a:solidFill>
                <a:cs typeface="Trebuchet MS"/>
              </a:rPr>
              <a:t> </a:t>
            </a:r>
            <a:r>
              <a:rPr sz="1600" spc="-85" dirty="0">
                <a:solidFill>
                  <a:srgbClr val="000096"/>
                </a:solidFill>
                <a:cs typeface="Trebuchet MS"/>
              </a:rPr>
              <a:t>electric</a:t>
            </a:r>
            <a:r>
              <a:rPr sz="1600" spc="-25" dirty="0">
                <a:solidFill>
                  <a:srgbClr val="000096"/>
                </a:solidFill>
                <a:cs typeface="Trebuchet MS"/>
              </a:rPr>
              <a:t> </a:t>
            </a:r>
            <a:r>
              <a:rPr sz="1600" spc="-114" dirty="0">
                <a:solidFill>
                  <a:srgbClr val="000096"/>
                </a:solidFill>
                <a:cs typeface="Trebuchet MS"/>
              </a:rPr>
              <a:t>field</a:t>
            </a:r>
            <a:r>
              <a:rPr sz="1600" spc="-15" dirty="0">
                <a:solidFill>
                  <a:srgbClr val="000096"/>
                </a:solidFill>
                <a:cs typeface="Trebuchet MS"/>
              </a:rPr>
              <a:t> </a:t>
            </a:r>
            <a:r>
              <a:rPr sz="1600" spc="-60" dirty="0">
                <a:solidFill>
                  <a:srgbClr val="000096"/>
                </a:solidFill>
                <a:cs typeface="Trebuchet MS"/>
              </a:rPr>
              <a:t>around</a:t>
            </a:r>
            <a:r>
              <a:rPr sz="1600" spc="-45" dirty="0">
                <a:solidFill>
                  <a:srgbClr val="000096"/>
                </a:solidFill>
                <a:cs typeface="Trebuchet MS"/>
              </a:rPr>
              <a:t> </a:t>
            </a:r>
            <a:r>
              <a:rPr sz="1600" spc="-85" dirty="0">
                <a:solidFill>
                  <a:srgbClr val="000096"/>
                </a:solidFill>
                <a:cs typeface="Trebuchet MS"/>
              </a:rPr>
              <a:t>the</a:t>
            </a:r>
            <a:r>
              <a:rPr sz="1600" spc="-35" dirty="0">
                <a:solidFill>
                  <a:srgbClr val="000096"/>
                </a:solidFill>
                <a:cs typeface="Trebuchet MS"/>
              </a:rPr>
              <a:t> </a:t>
            </a:r>
            <a:r>
              <a:rPr sz="1600" spc="-55" dirty="0">
                <a:solidFill>
                  <a:srgbClr val="000096"/>
                </a:solidFill>
                <a:cs typeface="Trebuchet MS"/>
              </a:rPr>
              <a:t>anode. </a:t>
            </a:r>
            <a:r>
              <a:rPr sz="1600" spc="-30" dirty="0">
                <a:solidFill>
                  <a:srgbClr val="000096"/>
                </a:solidFill>
                <a:cs typeface="Trebuchet MS"/>
              </a:rPr>
              <a:t>This </a:t>
            </a:r>
            <a:r>
              <a:rPr sz="1600" spc="-125" dirty="0">
                <a:solidFill>
                  <a:srgbClr val="000096"/>
                </a:solidFill>
                <a:cs typeface="Trebuchet MS"/>
              </a:rPr>
              <a:t>effect</a:t>
            </a:r>
            <a:r>
              <a:rPr sz="1600" spc="-10" dirty="0">
                <a:solidFill>
                  <a:srgbClr val="000096"/>
                </a:solidFill>
                <a:cs typeface="Trebuchet MS"/>
              </a:rPr>
              <a:t> </a:t>
            </a:r>
            <a:r>
              <a:rPr sz="1600" spc="-80" dirty="0">
                <a:solidFill>
                  <a:srgbClr val="000096"/>
                </a:solidFill>
                <a:cs typeface="Trebuchet MS"/>
              </a:rPr>
              <a:t>increases</a:t>
            </a:r>
            <a:r>
              <a:rPr sz="1600" spc="-35" dirty="0">
                <a:solidFill>
                  <a:srgbClr val="000096"/>
                </a:solidFill>
                <a:cs typeface="Trebuchet MS"/>
              </a:rPr>
              <a:t> </a:t>
            </a:r>
            <a:r>
              <a:rPr sz="1600" spc="-70" dirty="0">
                <a:solidFill>
                  <a:srgbClr val="000096"/>
                </a:solidFill>
                <a:cs typeface="Trebuchet MS"/>
              </a:rPr>
              <a:t>with</a:t>
            </a:r>
            <a:r>
              <a:rPr sz="1600" spc="-5" dirty="0">
                <a:solidFill>
                  <a:srgbClr val="000096"/>
                </a:solidFill>
                <a:cs typeface="Trebuchet MS"/>
              </a:rPr>
              <a:t> </a:t>
            </a:r>
            <a:r>
              <a:rPr sz="1600" spc="-85" dirty="0">
                <a:solidFill>
                  <a:srgbClr val="000096"/>
                </a:solidFill>
                <a:cs typeface="Trebuchet MS"/>
              </a:rPr>
              <a:t>the</a:t>
            </a:r>
            <a:r>
              <a:rPr sz="1600" spc="-25" dirty="0">
                <a:solidFill>
                  <a:srgbClr val="000096"/>
                </a:solidFill>
                <a:cs typeface="Trebuchet MS"/>
              </a:rPr>
              <a:t> </a:t>
            </a:r>
            <a:r>
              <a:rPr sz="1600" spc="-70" dirty="0">
                <a:solidFill>
                  <a:srgbClr val="000096"/>
                </a:solidFill>
                <a:cs typeface="Trebuchet MS"/>
              </a:rPr>
              <a:t>primary</a:t>
            </a:r>
            <a:r>
              <a:rPr sz="1600" spc="-25" dirty="0">
                <a:solidFill>
                  <a:srgbClr val="000096"/>
                </a:solidFill>
                <a:cs typeface="Trebuchet MS"/>
              </a:rPr>
              <a:t> </a:t>
            </a:r>
            <a:r>
              <a:rPr sz="1600" spc="-70" dirty="0">
                <a:solidFill>
                  <a:srgbClr val="000096"/>
                </a:solidFill>
                <a:cs typeface="Trebuchet MS"/>
              </a:rPr>
              <a:t>ionization</a:t>
            </a:r>
            <a:r>
              <a:rPr sz="1600" spc="-45" dirty="0">
                <a:solidFill>
                  <a:srgbClr val="000096"/>
                </a:solidFill>
                <a:cs typeface="Trebuchet MS"/>
              </a:rPr>
              <a:t> </a:t>
            </a:r>
            <a:r>
              <a:rPr sz="1600" spc="-70" dirty="0">
                <a:solidFill>
                  <a:srgbClr val="000096"/>
                </a:solidFill>
                <a:cs typeface="Trebuchet MS"/>
              </a:rPr>
              <a:t>(nonlinear</a:t>
            </a:r>
            <a:r>
              <a:rPr sz="1600" spc="-50" dirty="0">
                <a:solidFill>
                  <a:srgbClr val="000096"/>
                </a:solidFill>
                <a:cs typeface="Trebuchet MS"/>
              </a:rPr>
              <a:t> </a:t>
            </a:r>
            <a:r>
              <a:rPr sz="1600" dirty="0">
                <a:solidFill>
                  <a:srgbClr val="000096"/>
                </a:solidFill>
                <a:cs typeface="Trebuchet MS"/>
              </a:rPr>
              <a:t>E</a:t>
            </a:r>
            <a:r>
              <a:rPr sz="1600" spc="-10" dirty="0">
                <a:solidFill>
                  <a:srgbClr val="000096"/>
                </a:solidFill>
                <a:cs typeface="Trebuchet MS"/>
              </a:rPr>
              <a:t> </a:t>
            </a:r>
            <a:r>
              <a:rPr sz="1600" spc="-55" dirty="0">
                <a:solidFill>
                  <a:srgbClr val="000096"/>
                </a:solidFill>
                <a:cs typeface="Trebuchet MS"/>
              </a:rPr>
              <a:t>dependence)</a:t>
            </a:r>
            <a:endParaRPr sz="1600" dirty="0">
              <a:solidFill>
                <a:srgbClr val="000096"/>
              </a:solidFill>
              <a:cs typeface="Trebuchet MS"/>
            </a:endParaRPr>
          </a:p>
        </p:txBody>
      </p:sp>
      <p:sp>
        <p:nvSpPr>
          <p:cNvPr id="7" name="object 4">
            <a:extLst>
              <a:ext uri="{FF2B5EF4-FFF2-40B4-BE49-F238E27FC236}">
                <a16:creationId xmlns:a16="http://schemas.microsoft.com/office/drawing/2014/main" id="{BF2F9B9F-91E9-3235-A179-BB8366769D12}"/>
              </a:ext>
            </a:extLst>
          </p:cNvPr>
          <p:cNvSpPr txBox="1"/>
          <p:nvPr/>
        </p:nvSpPr>
        <p:spPr>
          <a:xfrm>
            <a:off x="520700" y="4668580"/>
            <a:ext cx="6642100" cy="696344"/>
          </a:xfrm>
          <a:prstGeom prst="rect">
            <a:avLst/>
          </a:prstGeom>
        </p:spPr>
        <p:txBody>
          <a:bodyPr vert="horz" wrap="square" lIns="0" tIns="113030" rIns="0" bIns="0" rtlCol="0">
            <a:spAutoFit/>
          </a:bodyPr>
          <a:lstStyle/>
          <a:p>
            <a:pPr marL="266065" indent="-227965">
              <a:lnSpc>
                <a:spcPct val="100000"/>
              </a:lnSpc>
              <a:spcBef>
                <a:spcPts val="890"/>
              </a:spcBef>
              <a:buClr>
                <a:srgbClr val="B71E42"/>
              </a:buClr>
              <a:buFont typeface="Arial MT"/>
              <a:buChar char="•"/>
              <a:tabLst>
                <a:tab pos="266065" algn="l"/>
              </a:tabLst>
            </a:pPr>
            <a:r>
              <a:rPr sz="1600" spc="85" dirty="0">
                <a:solidFill>
                  <a:srgbClr val="000096"/>
                </a:solidFill>
                <a:cs typeface="Arial" panose="020B0604020202020204" pitchFamily="34" charset="0"/>
              </a:rPr>
              <a:t>G</a:t>
            </a:r>
            <a:r>
              <a:rPr sz="1600" spc="-35" dirty="0">
                <a:solidFill>
                  <a:srgbClr val="000096"/>
                </a:solidFill>
                <a:cs typeface="Arial" panose="020B0604020202020204" pitchFamily="34" charset="0"/>
              </a:rPr>
              <a:t> </a:t>
            </a:r>
            <a:r>
              <a:rPr sz="1600" dirty="0">
                <a:solidFill>
                  <a:srgbClr val="000096"/>
                </a:solidFill>
                <a:cs typeface="Arial" panose="020B0604020202020204" pitchFamily="34" charset="0"/>
              </a:rPr>
              <a:t>≳</a:t>
            </a:r>
            <a:r>
              <a:rPr sz="1600" spc="114" dirty="0">
                <a:solidFill>
                  <a:srgbClr val="000096"/>
                </a:solidFill>
                <a:cs typeface="Arial" panose="020B0604020202020204" pitchFamily="34" charset="0"/>
              </a:rPr>
              <a:t> </a:t>
            </a:r>
            <a:r>
              <a:rPr sz="1600" spc="-90" dirty="0">
                <a:solidFill>
                  <a:srgbClr val="000096"/>
                </a:solidFill>
                <a:cs typeface="Arial" panose="020B0604020202020204" pitchFamily="34" charset="0"/>
              </a:rPr>
              <a:t>10</a:t>
            </a:r>
            <a:r>
              <a:rPr sz="1600" spc="-135" baseline="26455" dirty="0">
                <a:solidFill>
                  <a:srgbClr val="000096"/>
                </a:solidFill>
                <a:cs typeface="Arial" panose="020B0604020202020204" pitchFamily="34" charset="0"/>
              </a:rPr>
              <a:t>8</a:t>
            </a:r>
            <a:r>
              <a:rPr sz="1600" spc="-90" dirty="0">
                <a:solidFill>
                  <a:srgbClr val="000096"/>
                </a:solidFill>
                <a:cs typeface="Arial" panose="020B0604020202020204" pitchFamily="34" charset="0"/>
              </a:rPr>
              <a:t>:</a:t>
            </a:r>
            <a:r>
              <a:rPr sz="1600" spc="-210" dirty="0">
                <a:solidFill>
                  <a:srgbClr val="000096"/>
                </a:solidFill>
                <a:cs typeface="Arial" panose="020B0604020202020204" pitchFamily="34" charset="0"/>
              </a:rPr>
              <a:t> </a:t>
            </a:r>
            <a:r>
              <a:rPr sz="1600" spc="-65" dirty="0">
                <a:solidFill>
                  <a:srgbClr val="C00000"/>
                </a:solidFill>
                <a:cs typeface="Arial" panose="020B0604020202020204" pitchFamily="34" charset="0"/>
              </a:rPr>
              <a:t>Geiger</a:t>
            </a:r>
            <a:r>
              <a:rPr sz="1600" spc="-5" dirty="0">
                <a:solidFill>
                  <a:srgbClr val="C00000"/>
                </a:solidFill>
                <a:cs typeface="Arial" panose="020B0604020202020204" pitchFamily="34" charset="0"/>
              </a:rPr>
              <a:t> </a:t>
            </a:r>
            <a:r>
              <a:rPr sz="1600" dirty="0">
                <a:solidFill>
                  <a:srgbClr val="000096"/>
                </a:solidFill>
                <a:cs typeface="Arial" panose="020B0604020202020204" pitchFamily="34" charset="0"/>
              </a:rPr>
              <a:t>(or</a:t>
            </a:r>
            <a:r>
              <a:rPr sz="1600" spc="-25" dirty="0">
                <a:solidFill>
                  <a:srgbClr val="000096"/>
                </a:solidFill>
                <a:cs typeface="Arial" panose="020B0604020202020204" pitchFamily="34" charset="0"/>
              </a:rPr>
              <a:t> </a:t>
            </a:r>
            <a:r>
              <a:rPr sz="1600" spc="-90" dirty="0">
                <a:solidFill>
                  <a:srgbClr val="000096"/>
                </a:solidFill>
                <a:cs typeface="Arial" panose="020B0604020202020204" pitchFamily="34" charset="0"/>
              </a:rPr>
              <a:t>saturation)</a:t>
            </a:r>
            <a:r>
              <a:rPr sz="1600" dirty="0">
                <a:solidFill>
                  <a:srgbClr val="000096"/>
                </a:solidFill>
                <a:cs typeface="Arial" panose="020B0604020202020204" pitchFamily="34" charset="0"/>
              </a:rPr>
              <a:t> </a:t>
            </a:r>
            <a:r>
              <a:rPr sz="1600" spc="-10" dirty="0">
                <a:solidFill>
                  <a:srgbClr val="000096"/>
                </a:solidFill>
                <a:cs typeface="Arial" panose="020B0604020202020204" pitchFamily="34" charset="0"/>
              </a:rPr>
              <a:t>region</a:t>
            </a:r>
            <a:endParaRPr sz="1600" dirty="0">
              <a:solidFill>
                <a:srgbClr val="000096"/>
              </a:solidFill>
              <a:cs typeface="Arial" panose="020B0604020202020204" pitchFamily="34" charset="0"/>
            </a:endParaRPr>
          </a:p>
          <a:p>
            <a:pPr marL="723265" lvl="1" indent="-227965">
              <a:lnSpc>
                <a:spcPct val="100000"/>
              </a:lnSpc>
              <a:spcBef>
                <a:spcPts val="705"/>
              </a:spcBef>
              <a:buClr>
                <a:srgbClr val="B71E42"/>
              </a:buClr>
              <a:buFont typeface="Arial MT"/>
              <a:buChar char="•"/>
              <a:tabLst>
                <a:tab pos="723265" algn="l"/>
              </a:tabLst>
            </a:pPr>
            <a:r>
              <a:rPr sz="1600" spc="-35" dirty="0">
                <a:solidFill>
                  <a:srgbClr val="000096"/>
                </a:solidFill>
                <a:cs typeface="Arial" panose="020B0604020202020204" pitchFamily="34" charset="0"/>
              </a:rPr>
              <a:t>The</a:t>
            </a:r>
            <a:r>
              <a:rPr sz="1600" spc="-25" dirty="0">
                <a:solidFill>
                  <a:srgbClr val="000096"/>
                </a:solidFill>
                <a:cs typeface="Arial" panose="020B0604020202020204" pitchFamily="34" charset="0"/>
              </a:rPr>
              <a:t> </a:t>
            </a:r>
            <a:r>
              <a:rPr sz="1600" spc="-95" dirty="0">
                <a:solidFill>
                  <a:srgbClr val="000096"/>
                </a:solidFill>
                <a:cs typeface="Arial" panose="020B0604020202020204" pitchFamily="34" charset="0"/>
              </a:rPr>
              <a:t>signal</a:t>
            </a:r>
            <a:r>
              <a:rPr sz="1600" spc="-35" dirty="0">
                <a:solidFill>
                  <a:srgbClr val="000096"/>
                </a:solidFill>
                <a:cs typeface="Arial" panose="020B0604020202020204" pitchFamily="34" charset="0"/>
              </a:rPr>
              <a:t> </a:t>
            </a:r>
            <a:r>
              <a:rPr sz="1600" spc="-55" dirty="0">
                <a:solidFill>
                  <a:srgbClr val="000096"/>
                </a:solidFill>
                <a:cs typeface="Arial" panose="020B0604020202020204" pitchFamily="34" charset="0"/>
              </a:rPr>
              <a:t>is</a:t>
            </a:r>
            <a:r>
              <a:rPr sz="1600" spc="-20" dirty="0">
                <a:solidFill>
                  <a:srgbClr val="000096"/>
                </a:solidFill>
                <a:cs typeface="Arial" panose="020B0604020202020204" pitchFamily="34" charset="0"/>
              </a:rPr>
              <a:t> </a:t>
            </a:r>
            <a:r>
              <a:rPr sz="1600" spc="-80" dirty="0">
                <a:solidFill>
                  <a:srgbClr val="000096"/>
                </a:solidFill>
                <a:cs typeface="Arial" panose="020B0604020202020204" pitchFamily="34" charset="0"/>
              </a:rPr>
              <a:t>independent</a:t>
            </a:r>
            <a:r>
              <a:rPr sz="1600" spc="-60" dirty="0">
                <a:solidFill>
                  <a:srgbClr val="000096"/>
                </a:solidFill>
                <a:cs typeface="Arial" panose="020B0604020202020204" pitchFamily="34" charset="0"/>
              </a:rPr>
              <a:t> </a:t>
            </a:r>
            <a:r>
              <a:rPr sz="1600" spc="-80" dirty="0">
                <a:solidFill>
                  <a:srgbClr val="000096"/>
                </a:solidFill>
                <a:cs typeface="Arial" panose="020B0604020202020204" pitchFamily="34" charset="0"/>
              </a:rPr>
              <a:t>of</a:t>
            </a:r>
            <a:r>
              <a:rPr sz="1600" spc="-25" dirty="0">
                <a:solidFill>
                  <a:srgbClr val="000096"/>
                </a:solidFill>
                <a:cs typeface="Arial" panose="020B0604020202020204" pitchFamily="34" charset="0"/>
              </a:rPr>
              <a:t> </a:t>
            </a:r>
            <a:r>
              <a:rPr sz="1600" spc="-80" dirty="0">
                <a:solidFill>
                  <a:srgbClr val="000096"/>
                </a:solidFill>
                <a:cs typeface="Arial" panose="020B0604020202020204" pitchFamily="34" charset="0"/>
              </a:rPr>
              <a:t>the</a:t>
            </a:r>
            <a:r>
              <a:rPr sz="1600" spc="-25" dirty="0">
                <a:solidFill>
                  <a:srgbClr val="000096"/>
                </a:solidFill>
                <a:cs typeface="Arial" panose="020B0604020202020204" pitchFamily="34" charset="0"/>
              </a:rPr>
              <a:t> </a:t>
            </a:r>
            <a:r>
              <a:rPr sz="1600" spc="-70" dirty="0">
                <a:solidFill>
                  <a:srgbClr val="000096"/>
                </a:solidFill>
                <a:cs typeface="Arial" panose="020B0604020202020204" pitchFamily="34" charset="0"/>
              </a:rPr>
              <a:t>primary</a:t>
            </a:r>
            <a:r>
              <a:rPr sz="1600" spc="-40" dirty="0">
                <a:solidFill>
                  <a:srgbClr val="000096"/>
                </a:solidFill>
                <a:cs typeface="Arial" panose="020B0604020202020204" pitchFamily="34" charset="0"/>
              </a:rPr>
              <a:t> </a:t>
            </a:r>
            <a:r>
              <a:rPr sz="1600" spc="-70" dirty="0">
                <a:solidFill>
                  <a:srgbClr val="000096"/>
                </a:solidFill>
                <a:cs typeface="Arial" panose="020B0604020202020204" pitchFamily="34" charset="0"/>
              </a:rPr>
              <a:t>ionization.The</a:t>
            </a:r>
            <a:r>
              <a:rPr sz="1600" spc="-20" dirty="0">
                <a:solidFill>
                  <a:srgbClr val="000096"/>
                </a:solidFill>
                <a:cs typeface="Arial" panose="020B0604020202020204" pitchFamily="34" charset="0"/>
              </a:rPr>
              <a:t> </a:t>
            </a:r>
            <a:r>
              <a:rPr sz="1600" spc="-60" dirty="0">
                <a:solidFill>
                  <a:srgbClr val="000096"/>
                </a:solidFill>
                <a:cs typeface="Arial" panose="020B0604020202020204" pitchFamily="34" charset="0"/>
              </a:rPr>
              <a:t>detector</a:t>
            </a:r>
            <a:r>
              <a:rPr sz="1600" spc="-40" dirty="0">
                <a:solidFill>
                  <a:srgbClr val="000096"/>
                </a:solidFill>
                <a:cs typeface="Arial" panose="020B0604020202020204" pitchFamily="34" charset="0"/>
              </a:rPr>
              <a:t> </a:t>
            </a:r>
            <a:r>
              <a:rPr sz="1600" spc="-10" dirty="0">
                <a:solidFill>
                  <a:srgbClr val="000096"/>
                </a:solidFill>
                <a:cs typeface="Arial" panose="020B0604020202020204" pitchFamily="34" charset="0"/>
              </a:rPr>
              <a:t>counts</a:t>
            </a:r>
            <a:r>
              <a:rPr sz="1400" spc="-10" dirty="0">
                <a:solidFill>
                  <a:srgbClr val="000096"/>
                </a:solidFill>
                <a:latin typeface="Trebuchet MS"/>
                <a:cs typeface="Trebuchet MS"/>
              </a:rPr>
              <a:t>.</a:t>
            </a:r>
            <a:endParaRPr sz="1400" dirty="0">
              <a:solidFill>
                <a:srgbClr val="000096"/>
              </a:solidFill>
              <a:latin typeface="Trebuchet MS"/>
              <a:cs typeface="Trebuchet MS"/>
            </a:endParaRPr>
          </a:p>
        </p:txBody>
      </p:sp>
      <p:sp>
        <p:nvSpPr>
          <p:cNvPr id="8" name="object 5">
            <a:extLst>
              <a:ext uri="{FF2B5EF4-FFF2-40B4-BE49-F238E27FC236}">
                <a16:creationId xmlns:a16="http://schemas.microsoft.com/office/drawing/2014/main" id="{C9BA17CE-DFC5-3AA3-04EF-999DFE668B70}"/>
              </a:ext>
            </a:extLst>
          </p:cNvPr>
          <p:cNvSpPr txBox="1"/>
          <p:nvPr/>
        </p:nvSpPr>
        <p:spPr>
          <a:xfrm>
            <a:off x="520700" y="5619025"/>
            <a:ext cx="11442700" cy="529632"/>
          </a:xfrm>
          <a:prstGeom prst="rect">
            <a:avLst/>
          </a:prstGeom>
        </p:spPr>
        <p:txBody>
          <a:bodyPr vert="horz" wrap="square" lIns="0" tIns="36830" rIns="0" bIns="0" rtlCol="0">
            <a:spAutoFit/>
          </a:bodyPr>
          <a:lstStyle/>
          <a:p>
            <a:pPr marL="266065" indent="-227965">
              <a:lnSpc>
                <a:spcPct val="100000"/>
              </a:lnSpc>
              <a:spcBef>
                <a:spcPts val="290"/>
              </a:spcBef>
              <a:buClr>
                <a:srgbClr val="B71E42"/>
              </a:buClr>
              <a:buFont typeface="Arial MT"/>
              <a:buChar char="•"/>
              <a:tabLst>
                <a:tab pos="266065" algn="l"/>
              </a:tabLst>
            </a:pPr>
            <a:r>
              <a:rPr lang="en-US" sz="1600" i="1" spc="-95" dirty="0">
                <a:solidFill>
                  <a:srgbClr val="C00000"/>
                </a:solidFill>
                <a:cs typeface="Trebuchet MS"/>
              </a:rPr>
              <a:t>Di</a:t>
            </a:r>
            <a:r>
              <a:rPr sz="1600" i="1" spc="-95" dirty="0">
                <a:solidFill>
                  <a:srgbClr val="C00000"/>
                </a:solidFill>
                <a:cs typeface="Trebuchet MS"/>
              </a:rPr>
              <a:t>scharge</a:t>
            </a:r>
            <a:r>
              <a:rPr sz="1600" i="1" spc="15" dirty="0">
                <a:solidFill>
                  <a:srgbClr val="C00000"/>
                </a:solidFill>
                <a:cs typeface="Trebuchet MS"/>
              </a:rPr>
              <a:t> </a:t>
            </a:r>
            <a:r>
              <a:rPr sz="1600" i="1" spc="-95" dirty="0">
                <a:solidFill>
                  <a:srgbClr val="C00000"/>
                </a:solidFill>
                <a:cs typeface="Trebuchet MS"/>
              </a:rPr>
              <a:t>operation</a:t>
            </a:r>
            <a:r>
              <a:rPr sz="1600" i="1" spc="-95" dirty="0">
                <a:cs typeface="Trebuchet MS"/>
              </a:rPr>
              <a:t>:</a:t>
            </a:r>
            <a:r>
              <a:rPr sz="1600" i="1" spc="-150" dirty="0">
                <a:cs typeface="Trebuchet MS"/>
              </a:rPr>
              <a:t> </a:t>
            </a:r>
            <a:r>
              <a:rPr sz="1600" i="1" spc="-95" dirty="0">
                <a:solidFill>
                  <a:srgbClr val="000096"/>
                </a:solidFill>
                <a:cs typeface="Trebuchet MS"/>
              </a:rPr>
              <a:t>triggered</a:t>
            </a:r>
            <a:r>
              <a:rPr sz="1600" i="1" spc="25" dirty="0">
                <a:solidFill>
                  <a:srgbClr val="000096"/>
                </a:solidFill>
                <a:cs typeface="Trebuchet MS"/>
              </a:rPr>
              <a:t> </a:t>
            </a:r>
            <a:r>
              <a:rPr sz="1600" i="1" spc="-110" dirty="0">
                <a:solidFill>
                  <a:srgbClr val="000096"/>
                </a:solidFill>
                <a:cs typeface="Trebuchet MS"/>
              </a:rPr>
              <a:t>by</a:t>
            </a:r>
            <a:r>
              <a:rPr sz="1600" i="1" dirty="0">
                <a:solidFill>
                  <a:srgbClr val="000096"/>
                </a:solidFill>
                <a:cs typeface="Trebuchet MS"/>
              </a:rPr>
              <a:t> </a:t>
            </a:r>
            <a:r>
              <a:rPr sz="1600" i="1" spc="-165" dirty="0">
                <a:solidFill>
                  <a:srgbClr val="000096"/>
                </a:solidFill>
                <a:cs typeface="Trebuchet MS"/>
              </a:rPr>
              <a:t>a</a:t>
            </a:r>
            <a:r>
              <a:rPr sz="1600" i="1" spc="10" dirty="0">
                <a:solidFill>
                  <a:srgbClr val="000096"/>
                </a:solidFill>
                <a:cs typeface="Trebuchet MS"/>
              </a:rPr>
              <a:t> </a:t>
            </a:r>
            <a:r>
              <a:rPr sz="1600" i="1" spc="-110" dirty="0">
                <a:solidFill>
                  <a:srgbClr val="000096"/>
                </a:solidFill>
                <a:cs typeface="Trebuchet MS"/>
              </a:rPr>
              <a:t>single</a:t>
            </a:r>
            <a:r>
              <a:rPr sz="1600" i="1" spc="5" dirty="0">
                <a:solidFill>
                  <a:srgbClr val="000096"/>
                </a:solidFill>
                <a:cs typeface="Trebuchet MS"/>
              </a:rPr>
              <a:t> </a:t>
            </a:r>
            <a:r>
              <a:rPr sz="1600" i="1" spc="-80" dirty="0">
                <a:solidFill>
                  <a:srgbClr val="000096"/>
                </a:solidFill>
                <a:cs typeface="Trebuchet MS"/>
              </a:rPr>
              <a:t>e</a:t>
            </a:r>
            <a:r>
              <a:rPr sz="1575" i="1" spc="-120" baseline="26455" dirty="0">
                <a:solidFill>
                  <a:srgbClr val="000096"/>
                </a:solidFill>
                <a:cs typeface="Trebuchet MS"/>
              </a:rPr>
              <a:t>-</a:t>
            </a:r>
            <a:r>
              <a:rPr sz="1600" i="1" spc="-155" dirty="0">
                <a:solidFill>
                  <a:srgbClr val="000096"/>
                </a:solidFill>
                <a:cs typeface="Trebuchet MS"/>
              </a:rPr>
              <a:t>/ion</a:t>
            </a:r>
            <a:r>
              <a:rPr sz="1600" i="1" spc="15" dirty="0">
                <a:solidFill>
                  <a:srgbClr val="000096"/>
                </a:solidFill>
                <a:cs typeface="Trebuchet MS"/>
              </a:rPr>
              <a:t> </a:t>
            </a:r>
            <a:r>
              <a:rPr sz="1600" i="1" spc="-160" dirty="0">
                <a:solidFill>
                  <a:srgbClr val="000096"/>
                </a:solidFill>
                <a:cs typeface="Trebuchet MS"/>
              </a:rPr>
              <a:t>pair,</a:t>
            </a:r>
            <a:r>
              <a:rPr sz="1600" i="1" spc="-165" dirty="0">
                <a:solidFill>
                  <a:srgbClr val="000096"/>
                </a:solidFill>
                <a:cs typeface="Trebuchet MS"/>
              </a:rPr>
              <a:t> </a:t>
            </a:r>
            <a:r>
              <a:rPr sz="1600" i="1" spc="-105" dirty="0">
                <a:solidFill>
                  <a:srgbClr val="000096"/>
                </a:solidFill>
                <a:cs typeface="Trebuchet MS"/>
              </a:rPr>
              <a:t>the</a:t>
            </a:r>
            <a:r>
              <a:rPr sz="1600" i="1" spc="5" dirty="0">
                <a:solidFill>
                  <a:srgbClr val="000096"/>
                </a:solidFill>
                <a:cs typeface="Trebuchet MS"/>
              </a:rPr>
              <a:t> </a:t>
            </a:r>
            <a:r>
              <a:rPr sz="1600" i="1" spc="-90" dirty="0">
                <a:solidFill>
                  <a:srgbClr val="000096"/>
                </a:solidFill>
                <a:cs typeface="Trebuchet MS"/>
              </a:rPr>
              <a:t>electrodes</a:t>
            </a:r>
            <a:r>
              <a:rPr sz="1600" i="1" spc="10" dirty="0">
                <a:solidFill>
                  <a:srgbClr val="000096"/>
                </a:solidFill>
                <a:cs typeface="Trebuchet MS"/>
              </a:rPr>
              <a:t> </a:t>
            </a:r>
            <a:r>
              <a:rPr sz="1600" i="1" spc="-85" dirty="0">
                <a:solidFill>
                  <a:srgbClr val="000096"/>
                </a:solidFill>
                <a:cs typeface="Trebuchet MS"/>
              </a:rPr>
              <a:t>connect</a:t>
            </a:r>
            <a:r>
              <a:rPr sz="1600" i="1" spc="25" dirty="0">
                <a:solidFill>
                  <a:srgbClr val="000096"/>
                </a:solidFill>
                <a:cs typeface="Trebuchet MS"/>
              </a:rPr>
              <a:t> </a:t>
            </a:r>
            <a:r>
              <a:rPr sz="1600" i="1" spc="-110" dirty="0">
                <a:solidFill>
                  <a:srgbClr val="000096"/>
                </a:solidFill>
                <a:cs typeface="Trebuchet MS"/>
              </a:rPr>
              <a:t>by</a:t>
            </a:r>
            <a:r>
              <a:rPr sz="1600" i="1" spc="-5" dirty="0">
                <a:solidFill>
                  <a:srgbClr val="000096"/>
                </a:solidFill>
                <a:cs typeface="Trebuchet MS"/>
              </a:rPr>
              <a:t> </a:t>
            </a:r>
            <a:r>
              <a:rPr sz="1600" i="1" spc="-165" dirty="0">
                <a:solidFill>
                  <a:srgbClr val="000096"/>
                </a:solidFill>
                <a:cs typeface="Trebuchet MS"/>
              </a:rPr>
              <a:t>a</a:t>
            </a:r>
            <a:r>
              <a:rPr sz="1600" i="1" spc="10" dirty="0">
                <a:solidFill>
                  <a:srgbClr val="000096"/>
                </a:solidFill>
                <a:cs typeface="Trebuchet MS"/>
              </a:rPr>
              <a:t> </a:t>
            </a:r>
            <a:r>
              <a:rPr sz="1600" i="1" spc="-90" dirty="0">
                <a:solidFill>
                  <a:srgbClr val="000096"/>
                </a:solidFill>
                <a:cs typeface="Trebuchet MS"/>
              </a:rPr>
              <a:t>streamer</a:t>
            </a:r>
            <a:r>
              <a:rPr sz="1600" i="1" spc="15" dirty="0">
                <a:solidFill>
                  <a:srgbClr val="000096"/>
                </a:solidFill>
                <a:cs typeface="Trebuchet MS"/>
              </a:rPr>
              <a:t> </a:t>
            </a:r>
            <a:r>
              <a:rPr sz="1600" i="1" spc="-95" dirty="0">
                <a:solidFill>
                  <a:srgbClr val="000096"/>
                </a:solidFill>
                <a:cs typeface="Trebuchet MS"/>
              </a:rPr>
              <a:t>(extended</a:t>
            </a:r>
            <a:r>
              <a:rPr sz="1600" i="1" spc="-10" dirty="0">
                <a:solidFill>
                  <a:srgbClr val="000096"/>
                </a:solidFill>
                <a:cs typeface="Trebuchet MS"/>
              </a:rPr>
              <a:t> </a:t>
            </a:r>
            <a:r>
              <a:rPr sz="1600" i="1" spc="-130" dirty="0">
                <a:solidFill>
                  <a:srgbClr val="000096"/>
                </a:solidFill>
                <a:cs typeface="Trebuchet MS"/>
              </a:rPr>
              <a:t>avalanche</a:t>
            </a:r>
            <a:r>
              <a:rPr sz="1600" i="1" spc="15" dirty="0">
                <a:solidFill>
                  <a:srgbClr val="000096"/>
                </a:solidFill>
                <a:cs typeface="Trebuchet MS"/>
              </a:rPr>
              <a:t> </a:t>
            </a:r>
            <a:r>
              <a:rPr sz="1600" i="1" spc="-110" dirty="0">
                <a:solidFill>
                  <a:srgbClr val="000096"/>
                </a:solidFill>
                <a:cs typeface="Trebuchet MS"/>
              </a:rPr>
              <a:t>in</a:t>
            </a:r>
            <a:r>
              <a:rPr sz="1600" i="1" dirty="0">
                <a:solidFill>
                  <a:srgbClr val="000096"/>
                </a:solidFill>
                <a:cs typeface="Trebuchet MS"/>
              </a:rPr>
              <a:t> </a:t>
            </a:r>
            <a:r>
              <a:rPr sz="1600" i="1" spc="-110" dirty="0">
                <a:solidFill>
                  <a:srgbClr val="000096"/>
                </a:solidFill>
                <a:cs typeface="Trebuchet MS"/>
              </a:rPr>
              <a:t>the</a:t>
            </a:r>
            <a:r>
              <a:rPr sz="1600" i="1" spc="15" dirty="0">
                <a:solidFill>
                  <a:srgbClr val="000096"/>
                </a:solidFill>
                <a:cs typeface="Trebuchet MS"/>
              </a:rPr>
              <a:t> </a:t>
            </a:r>
            <a:r>
              <a:rPr sz="1600" i="1" spc="-90" dirty="0">
                <a:solidFill>
                  <a:srgbClr val="000096"/>
                </a:solidFill>
                <a:cs typeface="Trebuchet MS"/>
              </a:rPr>
              <a:t>direction</a:t>
            </a:r>
            <a:r>
              <a:rPr sz="1600" i="1" spc="25" dirty="0">
                <a:solidFill>
                  <a:srgbClr val="000096"/>
                </a:solidFill>
                <a:cs typeface="Trebuchet MS"/>
              </a:rPr>
              <a:t> </a:t>
            </a:r>
            <a:r>
              <a:rPr sz="1600" i="1" spc="-25" dirty="0">
                <a:solidFill>
                  <a:srgbClr val="000096"/>
                </a:solidFill>
                <a:cs typeface="Trebuchet MS"/>
              </a:rPr>
              <a:t>of</a:t>
            </a:r>
            <a:r>
              <a:rPr lang="en-US" sz="1600" i="1" dirty="0">
                <a:solidFill>
                  <a:srgbClr val="000096"/>
                </a:solidFill>
                <a:cs typeface="Trebuchet MS"/>
              </a:rPr>
              <a:t> t</a:t>
            </a:r>
            <a:r>
              <a:rPr sz="1600" i="1" spc="-110" dirty="0">
                <a:solidFill>
                  <a:srgbClr val="000096"/>
                </a:solidFill>
                <a:cs typeface="Trebuchet MS"/>
              </a:rPr>
              <a:t>he</a:t>
            </a:r>
            <a:r>
              <a:rPr sz="1600" i="1" spc="-20" dirty="0">
                <a:solidFill>
                  <a:srgbClr val="000096"/>
                </a:solidFill>
                <a:cs typeface="Trebuchet MS"/>
              </a:rPr>
              <a:t> </a:t>
            </a:r>
            <a:r>
              <a:rPr sz="1600" i="1" dirty="0">
                <a:solidFill>
                  <a:srgbClr val="000096"/>
                </a:solidFill>
                <a:cs typeface="Trebuchet MS"/>
              </a:rPr>
              <a:t>E</a:t>
            </a:r>
            <a:r>
              <a:rPr sz="1600" i="1" spc="-5" dirty="0">
                <a:solidFill>
                  <a:srgbClr val="000096"/>
                </a:solidFill>
                <a:cs typeface="Trebuchet MS"/>
              </a:rPr>
              <a:t> </a:t>
            </a:r>
            <a:r>
              <a:rPr sz="1600" i="1" spc="-130" dirty="0">
                <a:solidFill>
                  <a:srgbClr val="000096"/>
                </a:solidFill>
                <a:cs typeface="Trebuchet MS"/>
              </a:rPr>
              <a:t>field)</a:t>
            </a:r>
            <a:r>
              <a:rPr sz="1600" i="1" spc="-15" dirty="0">
                <a:solidFill>
                  <a:srgbClr val="000096"/>
                </a:solidFill>
                <a:cs typeface="Trebuchet MS"/>
              </a:rPr>
              <a:t> </a:t>
            </a:r>
            <a:r>
              <a:rPr sz="1600" i="1" spc="-114" dirty="0">
                <a:solidFill>
                  <a:srgbClr val="000096"/>
                </a:solidFill>
                <a:cs typeface="Trebuchet MS"/>
              </a:rPr>
              <a:t>that</a:t>
            </a:r>
            <a:r>
              <a:rPr sz="1600" i="1" dirty="0">
                <a:solidFill>
                  <a:srgbClr val="000096"/>
                </a:solidFill>
                <a:cs typeface="Trebuchet MS"/>
              </a:rPr>
              <a:t> </a:t>
            </a:r>
            <a:r>
              <a:rPr sz="1600" i="1" spc="-95" dirty="0">
                <a:solidFill>
                  <a:srgbClr val="000096"/>
                </a:solidFill>
                <a:cs typeface="Trebuchet MS"/>
              </a:rPr>
              <a:t>develops</a:t>
            </a:r>
            <a:r>
              <a:rPr sz="1600" i="1" spc="-15" dirty="0">
                <a:solidFill>
                  <a:srgbClr val="000096"/>
                </a:solidFill>
                <a:cs typeface="Trebuchet MS"/>
              </a:rPr>
              <a:t> </a:t>
            </a:r>
            <a:r>
              <a:rPr sz="1600" i="1" spc="-65" dirty="0">
                <a:solidFill>
                  <a:srgbClr val="000096"/>
                </a:solidFill>
                <a:cs typeface="Trebuchet MS"/>
              </a:rPr>
              <a:t>into</a:t>
            </a:r>
            <a:r>
              <a:rPr sz="1600" i="1" dirty="0">
                <a:solidFill>
                  <a:srgbClr val="000096"/>
                </a:solidFill>
                <a:cs typeface="Trebuchet MS"/>
              </a:rPr>
              <a:t> </a:t>
            </a:r>
            <a:r>
              <a:rPr sz="1600" i="1" spc="-120" dirty="0">
                <a:solidFill>
                  <a:srgbClr val="000096"/>
                </a:solidFill>
                <a:cs typeface="Trebuchet MS"/>
              </a:rPr>
              <a:t>an</a:t>
            </a:r>
            <a:r>
              <a:rPr sz="1600" i="1" spc="-15" dirty="0">
                <a:solidFill>
                  <a:srgbClr val="000096"/>
                </a:solidFill>
                <a:cs typeface="Trebuchet MS"/>
              </a:rPr>
              <a:t> </a:t>
            </a:r>
            <a:r>
              <a:rPr sz="1600" i="1" spc="-95" dirty="0">
                <a:solidFill>
                  <a:srgbClr val="000096"/>
                </a:solidFill>
                <a:cs typeface="Trebuchet MS"/>
              </a:rPr>
              <a:t>extended</a:t>
            </a:r>
            <a:r>
              <a:rPr sz="1600" i="1" spc="-25" dirty="0">
                <a:solidFill>
                  <a:srgbClr val="000096"/>
                </a:solidFill>
                <a:cs typeface="Trebuchet MS"/>
              </a:rPr>
              <a:t> </a:t>
            </a:r>
            <a:r>
              <a:rPr sz="1600" i="1" spc="-120" dirty="0">
                <a:solidFill>
                  <a:srgbClr val="000096"/>
                </a:solidFill>
                <a:cs typeface="Trebuchet MS"/>
              </a:rPr>
              <a:t>plasma</a:t>
            </a:r>
            <a:r>
              <a:rPr sz="1600" i="1" spc="-10" dirty="0">
                <a:solidFill>
                  <a:srgbClr val="000096"/>
                </a:solidFill>
                <a:cs typeface="Trebuchet MS"/>
              </a:rPr>
              <a:t> </a:t>
            </a:r>
            <a:r>
              <a:rPr sz="1600" i="1" spc="-110" dirty="0">
                <a:solidFill>
                  <a:srgbClr val="000096"/>
                </a:solidFill>
                <a:cs typeface="Trebuchet MS"/>
              </a:rPr>
              <a:t>flux</a:t>
            </a:r>
            <a:r>
              <a:rPr sz="1600" i="1" spc="-15" dirty="0">
                <a:solidFill>
                  <a:srgbClr val="000096"/>
                </a:solidFill>
                <a:cs typeface="Trebuchet MS"/>
              </a:rPr>
              <a:t> </a:t>
            </a:r>
            <a:r>
              <a:rPr sz="1600" i="1" spc="-110" dirty="0">
                <a:solidFill>
                  <a:srgbClr val="000096"/>
                </a:solidFill>
                <a:cs typeface="Trebuchet MS"/>
              </a:rPr>
              <a:t>tube</a:t>
            </a:r>
            <a:r>
              <a:rPr sz="1600" i="1" spc="-15" dirty="0">
                <a:solidFill>
                  <a:srgbClr val="000096"/>
                </a:solidFill>
                <a:cs typeface="Trebuchet MS"/>
              </a:rPr>
              <a:t> </a:t>
            </a:r>
            <a:r>
              <a:rPr sz="1600" i="1" spc="-80" dirty="0">
                <a:solidFill>
                  <a:srgbClr val="000096"/>
                </a:solidFill>
                <a:cs typeface="Trebuchet MS"/>
              </a:rPr>
              <a:t>which</a:t>
            </a:r>
            <a:r>
              <a:rPr sz="1600" i="1" spc="-5" dirty="0">
                <a:solidFill>
                  <a:srgbClr val="000096"/>
                </a:solidFill>
                <a:cs typeface="Trebuchet MS"/>
              </a:rPr>
              <a:t> </a:t>
            </a:r>
            <a:r>
              <a:rPr sz="1600" i="1" spc="-140" dirty="0">
                <a:solidFill>
                  <a:srgbClr val="000096"/>
                </a:solidFill>
                <a:cs typeface="Trebuchet MS"/>
              </a:rPr>
              <a:t>fully</a:t>
            </a:r>
            <a:r>
              <a:rPr sz="1600" i="1" spc="-20" dirty="0">
                <a:solidFill>
                  <a:srgbClr val="000096"/>
                </a:solidFill>
                <a:cs typeface="Trebuchet MS"/>
              </a:rPr>
              <a:t> </a:t>
            </a:r>
            <a:r>
              <a:rPr sz="1600" i="1" spc="-90" dirty="0">
                <a:solidFill>
                  <a:srgbClr val="000096"/>
                </a:solidFill>
                <a:cs typeface="Trebuchet MS"/>
              </a:rPr>
              <a:t>discharges</a:t>
            </a:r>
            <a:r>
              <a:rPr sz="1600" i="1" spc="-5" dirty="0">
                <a:solidFill>
                  <a:srgbClr val="000096"/>
                </a:solidFill>
                <a:cs typeface="Trebuchet MS"/>
              </a:rPr>
              <a:t> </a:t>
            </a:r>
            <a:r>
              <a:rPr sz="1600" i="1" spc="-110" dirty="0">
                <a:solidFill>
                  <a:srgbClr val="000096"/>
                </a:solidFill>
                <a:cs typeface="Trebuchet MS"/>
              </a:rPr>
              <a:t>the</a:t>
            </a:r>
            <a:r>
              <a:rPr sz="1600" i="1" spc="-5" dirty="0">
                <a:solidFill>
                  <a:srgbClr val="000096"/>
                </a:solidFill>
                <a:cs typeface="Trebuchet MS"/>
              </a:rPr>
              <a:t> </a:t>
            </a:r>
            <a:r>
              <a:rPr sz="1600" i="1" spc="-10" dirty="0">
                <a:solidFill>
                  <a:srgbClr val="000096"/>
                </a:solidFill>
                <a:cs typeface="Trebuchet MS"/>
              </a:rPr>
              <a:t>electrodes.</a:t>
            </a:r>
            <a:endParaRPr sz="1600" i="1" dirty="0">
              <a:solidFill>
                <a:srgbClr val="000096"/>
              </a:solidFill>
              <a:cs typeface="Trebuchet MS"/>
            </a:endParaRPr>
          </a:p>
        </p:txBody>
      </p:sp>
      <p:pic>
        <p:nvPicPr>
          <p:cNvPr id="9" name="object 6">
            <a:extLst>
              <a:ext uri="{FF2B5EF4-FFF2-40B4-BE49-F238E27FC236}">
                <a16:creationId xmlns:a16="http://schemas.microsoft.com/office/drawing/2014/main" id="{75149F38-87EC-B9AF-20E8-3A643A4D9B40}"/>
              </a:ext>
            </a:extLst>
          </p:cNvPr>
          <p:cNvPicPr/>
          <p:nvPr/>
        </p:nvPicPr>
        <p:blipFill>
          <a:blip r:embed="rId2" cstate="print"/>
          <a:stretch>
            <a:fillRect/>
          </a:stretch>
        </p:blipFill>
        <p:spPr>
          <a:xfrm>
            <a:off x="7434580" y="734312"/>
            <a:ext cx="4236720" cy="4282440"/>
          </a:xfrm>
          <a:prstGeom prst="rect">
            <a:avLst/>
          </a:prstGeom>
        </p:spPr>
      </p:pic>
      <p:sp>
        <p:nvSpPr>
          <p:cNvPr id="10" name="object 7">
            <a:extLst>
              <a:ext uri="{FF2B5EF4-FFF2-40B4-BE49-F238E27FC236}">
                <a16:creationId xmlns:a16="http://schemas.microsoft.com/office/drawing/2014/main" id="{434A4CD9-B18A-5C1F-0A7E-F556B37F3968}"/>
              </a:ext>
            </a:extLst>
          </p:cNvPr>
          <p:cNvSpPr txBox="1"/>
          <p:nvPr/>
        </p:nvSpPr>
        <p:spPr>
          <a:xfrm>
            <a:off x="8008772" y="4992892"/>
            <a:ext cx="2756535" cy="452755"/>
          </a:xfrm>
          <a:prstGeom prst="rect">
            <a:avLst/>
          </a:prstGeom>
        </p:spPr>
        <p:txBody>
          <a:bodyPr vert="horz" wrap="square" lIns="0" tIns="12700" rIns="0" bIns="0" rtlCol="0">
            <a:spAutoFit/>
          </a:bodyPr>
          <a:lstStyle/>
          <a:p>
            <a:pPr marL="12700">
              <a:lnSpc>
                <a:spcPct val="100000"/>
              </a:lnSpc>
              <a:spcBef>
                <a:spcPts val="100"/>
              </a:spcBef>
            </a:pPr>
            <a:r>
              <a:rPr sz="1400" i="1" spc="-170" dirty="0">
                <a:solidFill>
                  <a:srgbClr val="585858"/>
                </a:solidFill>
                <a:latin typeface="Trebuchet MS"/>
                <a:cs typeface="Trebuchet MS"/>
              </a:rPr>
              <a:t>note:</a:t>
            </a:r>
            <a:r>
              <a:rPr sz="1400" i="1" spc="-165" dirty="0">
                <a:solidFill>
                  <a:srgbClr val="585858"/>
                </a:solidFill>
                <a:latin typeface="Trebuchet MS"/>
                <a:cs typeface="Trebuchet MS"/>
              </a:rPr>
              <a:t> </a:t>
            </a:r>
            <a:r>
              <a:rPr sz="1400" i="1" spc="-120" dirty="0">
                <a:solidFill>
                  <a:srgbClr val="585858"/>
                </a:solidFill>
                <a:latin typeface="Trebuchet MS"/>
                <a:cs typeface="Trebuchet MS"/>
              </a:rPr>
              <a:t>numbers</a:t>
            </a:r>
            <a:r>
              <a:rPr sz="1400" i="1" spc="5" dirty="0">
                <a:solidFill>
                  <a:srgbClr val="585858"/>
                </a:solidFill>
                <a:latin typeface="Trebuchet MS"/>
                <a:cs typeface="Trebuchet MS"/>
              </a:rPr>
              <a:t> </a:t>
            </a:r>
            <a:r>
              <a:rPr sz="1400" i="1" spc="-155" dirty="0">
                <a:solidFill>
                  <a:srgbClr val="585858"/>
                </a:solidFill>
                <a:latin typeface="Trebuchet MS"/>
                <a:cs typeface="Trebuchet MS"/>
              </a:rPr>
              <a:t>only</a:t>
            </a:r>
            <a:r>
              <a:rPr sz="1400" i="1" spc="5" dirty="0">
                <a:solidFill>
                  <a:srgbClr val="585858"/>
                </a:solidFill>
                <a:latin typeface="Trebuchet MS"/>
                <a:cs typeface="Trebuchet MS"/>
              </a:rPr>
              <a:t> </a:t>
            </a:r>
            <a:r>
              <a:rPr sz="1400" i="1" spc="-50" dirty="0">
                <a:solidFill>
                  <a:srgbClr val="585858"/>
                </a:solidFill>
                <a:latin typeface="Trebuchet MS"/>
                <a:cs typeface="Trebuchet MS"/>
              </a:rPr>
              <a:t>exemplary.</a:t>
            </a:r>
            <a:endParaRPr sz="1400">
              <a:latin typeface="Trebuchet MS"/>
              <a:cs typeface="Trebuchet MS"/>
            </a:endParaRPr>
          </a:p>
          <a:p>
            <a:pPr marL="12700">
              <a:lnSpc>
                <a:spcPct val="100000"/>
              </a:lnSpc>
            </a:pPr>
            <a:r>
              <a:rPr sz="1400" i="1" spc="-125" dirty="0">
                <a:solidFill>
                  <a:srgbClr val="585858"/>
                </a:solidFill>
                <a:latin typeface="Trebuchet MS"/>
                <a:cs typeface="Trebuchet MS"/>
              </a:rPr>
              <a:t>Strong</a:t>
            </a:r>
            <a:r>
              <a:rPr sz="1400" i="1" spc="-55" dirty="0">
                <a:solidFill>
                  <a:srgbClr val="585858"/>
                </a:solidFill>
                <a:latin typeface="Trebuchet MS"/>
                <a:cs typeface="Trebuchet MS"/>
              </a:rPr>
              <a:t> </a:t>
            </a:r>
            <a:r>
              <a:rPr sz="1400" i="1" spc="-125" dirty="0">
                <a:solidFill>
                  <a:srgbClr val="585858"/>
                </a:solidFill>
                <a:latin typeface="Trebuchet MS"/>
                <a:cs typeface="Trebuchet MS"/>
              </a:rPr>
              <a:t>dependence</a:t>
            </a:r>
            <a:r>
              <a:rPr sz="1400" i="1" spc="-25" dirty="0">
                <a:solidFill>
                  <a:srgbClr val="585858"/>
                </a:solidFill>
                <a:latin typeface="Trebuchet MS"/>
                <a:cs typeface="Trebuchet MS"/>
              </a:rPr>
              <a:t> </a:t>
            </a:r>
            <a:r>
              <a:rPr sz="1400" i="1" spc="-130" dirty="0">
                <a:solidFill>
                  <a:srgbClr val="585858"/>
                </a:solidFill>
                <a:latin typeface="Trebuchet MS"/>
                <a:cs typeface="Trebuchet MS"/>
              </a:rPr>
              <a:t>on</a:t>
            </a:r>
            <a:r>
              <a:rPr sz="1400" i="1" spc="-25" dirty="0">
                <a:solidFill>
                  <a:srgbClr val="585858"/>
                </a:solidFill>
                <a:latin typeface="Trebuchet MS"/>
                <a:cs typeface="Trebuchet MS"/>
              </a:rPr>
              <a:t> </a:t>
            </a:r>
            <a:r>
              <a:rPr sz="1400" i="1" spc="-90" dirty="0">
                <a:solidFill>
                  <a:srgbClr val="585858"/>
                </a:solidFill>
                <a:latin typeface="Trebuchet MS"/>
                <a:cs typeface="Trebuchet MS"/>
              </a:rPr>
              <a:t>gas</a:t>
            </a:r>
            <a:r>
              <a:rPr sz="1400" i="1" spc="-25" dirty="0">
                <a:solidFill>
                  <a:srgbClr val="585858"/>
                </a:solidFill>
                <a:latin typeface="Trebuchet MS"/>
                <a:cs typeface="Trebuchet MS"/>
              </a:rPr>
              <a:t> </a:t>
            </a:r>
            <a:r>
              <a:rPr sz="1400" i="1" spc="-110" dirty="0">
                <a:solidFill>
                  <a:srgbClr val="585858"/>
                </a:solidFill>
                <a:latin typeface="Trebuchet MS"/>
                <a:cs typeface="Trebuchet MS"/>
              </a:rPr>
              <a:t>and</a:t>
            </a:r>
            <a:r>
              <a:rPr sz="1400" i="1" spc="-15" dirty="0">
                <a:solidFill>
                  <a:srgbClr val="585858"/>
                </a:solidFill>
                <a:latin typeface="Trebuchet MS"/>
                <a:cs typeface="Trebuchet MS"/>
              </a:rPr>
              <a:t> </a:t>
            </a:r>
            <a:r>
              <a:rPr sz="1400" i="1" spc="-120" dirty="0">
                <a:solidFill>
                  <a:srgbClr val="585858"/>
                </a:solidFill>
                <a:latin typeface="Trebuchet MS"/>
                <a:cs typeface="Trebuchet MS"/>
              </a:rPr>
              <a:t>geometry</a:t>
            </a:r>
            <a:endParaRPr sz="1400">
              <a:latin typeface="Trebuchet MS"/>
              <a:cs typeface="Trebuchet MS"/>
            </a:endParaRPr>
          </a:p>
        </p:txBody>
      </p:sp>
    </p:spTree>
    <p:extLst>
      <p:ext uri="{BB962C8B-B14F-4D97-AF65-F5344CB8AC3E}">
        <p14:creationId xmlns:p14="http://schemas.microsoft.com/office/powerpoint/2010/main" val="3738153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E500-B881-B2C8-56DC-872636A91F70}"/>
              </a:ext>
            </a:extLst>
          </p:cNvPr>
          <p:cNvSpPr>
            <a:spLocks noGrp="1"/>
          </p:cNvSpPr>
          <p:nvPr>
            <p:ph type="title"/>
          </p:nvPr>
        </p:nvSpPr>
        <p:spPr>
          <a:xfrm>
            <a:off x="395427" y="203149"/>
            <a:ext cx="10805973" cy="558851"/>
          </a:xfrm>
        </p:spPr>
        <p:txBody>
          <a:bodyPr/>
          <a:lstStyle/>
          <a:p>
            <a:r>
              <a:rPr lang="en-US" dirty="0"/>
              <a:t>Ionization chamber and time dependence</a:t>
            </a:r>
          </a:p>
        </p:txBody>
      </p:sp>
      <p:sp>
        <p:nvSpPr>
          <p:cNvPr id="4" name="Footer Placeholder 3">
            <a:extLst>
              <a:ext uri="{FF2B5EF4-FFF2-40B4-BE49-F238E27FC236}">
                <a16:creationId xmlns:a16="http://schemas.microsoft.com/office/drawing/2014/main" id="{BCBF7F1F-9B44-2D83-0BF1-4B604C71CB23}"/>
              </a:ext>
            </a:extLst>
          </p:cNvPr>
          <p:cNvSpPr>
            <a:spLocks noGrp="1"/>
          </p:cNvSpPr>
          <p:nvPr>
            <p:ph type="ftr" sz="quarter" idx="5"/>
          </p:nvPr>
        </p:nvSpPr>
        <p:spPr>
          <a:xfrm>
            <a:off x="2895600" y="6460127"/>
            <a:ext cx="6181725" cy="408873"/>
          </a:xfrm>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24AC7DB7-D8F9-A873-056C-B4AEB017057C}"/>
              </a:ext>
            </a:extLst>
          </p:cNvPr>
          <p:cNvSpPr>
            <a:spLocks noGrp="1"/>
          </p:cNvSpPr>
          <p:nvPr>
            <p:ph type="sldNum" sz="quarter" idx="7"/>
          </p:nvPr>
        </p:nvSpPr>
        <p:spPr/>
        <p:txBody>
          <a:bodyPr/>
          <a:lstStyle/>
          <a:p>
            <a:pPr marL="38100">
              <a:lnSpc>
                <a:spcPct val="100000"/>
              </a:lnSpc>
            </a:pPr>
            <a:fld id="{81D60167-4931-47E6-BA6A-407CBD079E47}" type="slidenum">
              <a:rPr lang="en-US" spc="-5" smtClean="0"/>
              <a:t>39</a:t>
            </a:fld>
            <a:endParaRPr lang="en-US" spc="-5" dirty="0"/>
          </a:p>
        </p:txBody>
      </p:sp>
      <p:sp>
        <p:nvSpPr>
          <p:cNvPr id="6" name="object 3">
            <a:extLst>
              <a:ext uri="{FF2B5EF4-FFF2-40B4-BE49-F238E27FC236}">
                <a16:creationId xmlns:a16="http://schemas.microsoft.com/office/drawing/2014/main" id="{2058B89C-7798-9542-1FFB-4B8E7C245FB2}"/>
              </a:ext>
            </a:extLst>
          </p:cNvPr>
          <p:cNvSpPr txBox="1"/>
          <p:nvPr/>
        </p:nvSpPr>
        <p:spPr>
          <a:xfrm>
            <a:off x="609600" y="804133"/>
            <a:ext cx="7308850" cy="584071"/>
          </a:xfrm>
          <a:prstGeom prst="rect">
            <a:avLst/>
          </a:prstGeom>
        </p:spPr>
        <p:txBody>
          <a:bodyPr vert="horz" wrap="square" lIns="0" tIns="12700" rIns="0" bIns="0" rtlCol="0">
            <a:spAutoFit/>
          </a:bodyPr>
          <a:lstStyle/>
          <a:p>
            <a:pPr marL="241300" marR="5080" indent="-228600">
              <a:lnSpc>
                <a:spcPct val="120000"/>
              </a:lnSpc>
              <a:spcBef>
                <a:spcPts val="100"/>
              </a:spcBef>
              <a:buClr>
                <a:srgbClr val="B71E42"/>
              </a:buClr>
              <a:buFont typeface="Arial MT"/>
              <a:buChar char="•"/>
              <a:tabLst>
                <a:tab pos="241300" algn="l"/>
              </a:tabLst>
            </a:pPr>
            <a:r>
              <a:rPr sz="1600" dirty="0">
                <a:solidFill>
                  <a:srgbClr val="000096"/>
                </a:solidFill>
                <a:latin typeface="+mn-lt"/>
                <a:cs typeface="Trebuchet MS"/>
              </a:rPr>
              <a:t>An</a:t>
            </a:r>
            <a:r>
              <a:rPr sz="1600" spc="-25" dirty="0">
                <a:latin typeface="+mn-lt"/>
                <a:cs typeface="Trebuchet MS"/>
              </a:rPr>
              <a:t> </a:t>
            </a:r>
            <a:r>
              <a:rPr sz="1600" spc="-85" dirty="0">
                <a:solidFill>
                  <a:srgbClr val="C00000"/>
                </a:solidFill>
                <a:latin typeface="+mn-lt"/>
                <a:cs typeface="Trebuchet MS"/>
              </a:rPr>
              <a:t>ionization</a:t>
            </a:r>
            <a:r>
              <a:rPr sz="1600" spc="10" dirty="0">
                <a:solidFill>
                  <a:srgbClr val="C00000"/>
                </a:solidFill>
                <a:latin typeface="+mn-lt"/>
                <a:cs typeface="Trebuchet MS"/>
              </a:rPr>
              <a:t> </a:t>
            </a:r>
            <a:r>
              <a:rPr sz="1600" spc="-95" dirty="0">
                <a:solidFill>
                  <a:srgbClr val="C00000"/>
                </a:solidFill>
                <a:latin typeface="+mn-lt"/>
                <a:cs typeface="Trebuchet MS"/>
              </a:rPr>
              <a:t>chamber</a:t>
            </a:r>
            <a:r>
              <a:rPr sz="1600" spc="-5" dirty="0">
                <a:solidFill>
                  <a:srgbClr val="C00000"/>
                </a:solidFill>
                <a:latin typeface="+mn-lt"/>
                <a:cs typeface="Trebuchet MS"/>
              </a:rPr>
              <a:t> </a:t>
            </a:r>
            <a:r>
              <a:rPr sz="1600" spc="-80" dirty="0">
                <a:solidFill>
                  <a:srgbClr val="000096"/>
                </a:solidFill>
                <a:latin typeface="+mn-lt"/>
                <a:cs typeface="Trebuchet MS"/>
              </a:rPr>
              <a:t>is</a:t>
            </a:r>
            <a:r>
              <a:rPr sz="1600" spc="-30" dirty="0">
                <a:solidFill>
                  <a:srgbClr val="000096"/>
                </a:solidFill>
                <a:latin typeface="+mn-lt"/>
                <a:cs typeface="Trebuchet MS"/>
              </a:rPr>
              <a:t> </a:t>
            </a:r>
            <a:r>
              <a:rPr sz="1600" spc="-85" dirty="0">
                <a:solidFill>
                  <a:srgbClr val="000096"/>
                </a:solidFill>
                <a:latin typeface="+mn-lt"/>
                <a:cs typeface="Trebuchet MS"/>
              </a:rPr>
              <a:t>operated</a:t>
            </a:r>
            <a:r>
              <a:rPr sz="1600" spc="-15" dirty="0">
                <a:solidFill>
                  <a:srgbClr val="000096"/>
                </a:solidFill>
                <a:latin typeface="+mn-lt"/>
                <a:cs typeface="Trebuchet MS"/>
              </a:rPr>
              <a:t> </a:t>
            </a:r>
            <a:r>
              <a:rPr sz="1600" spc="-140" dirty="0">
                <a:solidFill>
                  <a:srgbClr val="000096"/>
                </a:solidFill>
                <a:latin typeface="+mn-lt"/>
                <a:cs typeface="Trebuchet MS"/>
              </a:rPr>
              <a:t>at</a:t>
            </a:r>
            <a:r>
              <a:rPr sz="1600" spc="-15" dirty="0">
                <a:solidFill>
                  <a:srgbClr val="000096"/>
                </a:solidFill>
                <a:latin typeface="+mn-lt"/>
                <a:cs typeface="Trebuchet MS"/>
              </a:rPr>
              <a:t> </a:t>
            </a:r>
            <a:r>
              <a:rPr sz="1600" spc="-165" dirty="0">
                <a:solidFill>
                  <a:srgbClr val="000096"/>
                </a:solidFill>
                <a:latin typeface="+mn-lt"/>
                <a:cs typeface="Trebuchet MS"/>
              </a:rPr>
              <a:t>a</a:t>
            </a:r>
            <a:r>
              <a:rPr sz="1600" spc="-20" dirty="0">
                <a:solidFill>
                  <a:srgbClr val="000096"/>
                </a:solidFill>
                <a:latin typeface="+mn-lt"/>
                <a:cs typeface="Trebuchet MS"/>
              </a:rPr>
              <a:t> </a:t>
            </a:r>
            <a:r>
              <a:rPr sz="1600" spc="-110" dirty="0">
                <a:solidFill>
                  <a:srgbClr val="000096"/>
                </a:solidFill>
                <a:latin typeface="+mn-lt"/>
                <a:cs typeface="Trebuchet MS"/>
              </a:rPr>
              <a:t>voltage</a:t>
            </a:r>
            <a:r>
              <a:rPr sz="1600" spc="10" dirty="0">
                <a:solidFill>
                  <a:srgbClr val="000096"/>
                </a:solidFill>
                <a:latin typeface="+mn-lt"/>
                <a:cs typeface="Trebuchet MS"/>
              </a:rPr>
              <a:t> </a:t>
            </a:r>
            <a:r>
              <a:rPr sz="1600" spc="-85" dirty="0">
                <a:solidFill>
                  <a:srgbClr val="000096"/>
                </a:solidFill>
                <a:latin typeface="+mn-lt"/>
                <a:cs typeface="Trebuchet MS"/>
              </a:rPr>
              <a:t>which</a:t>
            </a:r>
            <a:r>
              <a:rPr sz="1600" spc="-30" dirty="0">
                <a:solidFill>
                  <a:srgbClr val="000096"/>
                </a:solidFill>
                <a:latin typeface="+mn-lt"/>
                <a:cs typeface="Trebuchet MS"/>
              </a:rPr>
              <a:t> </a:t>
            </a:r>
            <a:r>
              <a:rPr sz="1600" spc="-85" dirty="0">
                <a:solidFill>
                  <a:srgbClr val="000096"/>
                </a:solidFill>
                <a:latin typeface="+mn-lt"/>
                <a:cs typeface="Trebuchet MS"/>
              </a:rPr>
              <a:t>allows</a:t>
            </a:r>
            <a:r>
              <a:rPr sz="1600" spc="-5" dirty="0">
                <a:solidFill>
                  <a:srgbClr val="000096"/>
                </a:solidFill>
                <a:latin typeface="+mn-lt"/>
                <a:cs typeface="Trebuchet MS"/>
              </a:rPr>
              <a:t> </a:t>
            </a:r>
            <a:r>
              <a:rPr sz="1600" spc="-145" dirty="0">
                <a:solidFill>
                  <a:srgbClr val="000096"/>
                </a:solidFill>
                <a:latin typeface="+mn-lt"/>
                <a:cs typeface="Trebuchet MS"/>
              </a:rPr>
              <a:t>full</a:t>
            </a:r>
            <a:r>
              <a:rPr sz="1600" spc="-25" dirty="0">
                <a:solidFill>
                  <a:srgbClr val="000096"/>
                </a:solidFill>
                <a:latin typeface="+mn-lt"/>
                <a:cs typeface="Trebuchet MS"/>
              </a:rPr>
              <a:t> </a:t>
            </a:r>
            <a:r>
              <a:rPr sz="1600" spc="-85" dirty="0">
                <a:solidFill>
                  <a:srgbClr val="000096"/>
                </a:solidFill>
                <a:latin typeface="+mn-lt"/>
                <a:cs typeface="Trebuchet MS"/>
              </a:rPr>
              <a:t>collection</a:t>
            </a:r>
            <a:r>
              <a:rPr sz="1600" spc="10" dirty="0">
                <a:solidFill>
                  <a:srgbClr val="000096"/>
                </a:solidFill>
                <a:latin typeface="+mn-lt"/>
                <a:cs typeface="Trebuchet MS"/>
              </a:rPr>
              <a:t> </a:t>
            </a:r>
            <a:r>
              <a:rPr sz="1600" spc="-85" dirty="0">
                <a:solidFill>
                  <a:srgbClr val="000096"/>
                </a:solidFill>
                <a:latin typeface="+mn-lt"/>
                <a:cs typeface="Trebuchet MS"/>
              </a:rPr>
              <a:t>of</a:t>
            </a:r>
            <a:r>
              <a:rPr sz="1600" spc="-10" dirty="0">
                <a:solidFill>
                  <a:srgbClr val="000096"/>
                </a:solidFill>
                <a:latin typeface="+mn-lt"/>
                <a:cs typeface="Trebuchet MS"/>
              </a:rPr>
              <a:t> </a:t>
            </a:r>
            <a:r>
              <a:rPr sz="1600" spc="-80" dirty="0">
                <a:solidFill>
                  <a:srgbClr val="000096"/>
                </a:solidFill>
                <a:latin typeface="+mn-lt"/>
                <a:cs typeface="Trebuchet MS"/>
              </a:rPr>
              <a:t>charges, </a:t>
            </a:r>
            <a:r>
              <a:rPr sz="1600" spc="-95" dirty="0">
                <a:solidFill>
                  <a:srgbClr val="000096"/>
                </a:solidFill>
                <a:latin typeface="+mn-lt"/>
                <a:cs typeface="Trebuchet MS"/>
              </a:rPr>
              <a:t>but</a:t>
            </a:r>
            <a:r>
              <a:rPr sz="1600" spc="-35" dirty="0">
                <a:solidFill>
                  <a:srgbClr val="000096"/>
                </a:solidFill>
                <a:latin typeface="+mn-lt"/>
                <a:cs typeface="Trebuchet MS"/>
              </a:rPr>
              <a:t> </a:t>
            </a:r>
            <a:r>
              <a:rPr sz="1600" spc="-80" dirty="0">
                <a:solidFill>
                  <a:srgbClr val="000096"/>
                </a:solidFill>
                <a:latin typeface="+mn-lt"/>
                <a:cs typeface="Trebuchet MS"/>
              </a:rPr>
              <a:t>below</a:t>
            </a:r>
            <a:r>
              <a:rPr sz="1600" spc="-45" dirty="0">
                <a:solidFill>
                  <a:srgbClr val="000096"/>
                </a:solidFill>
                <a:latin typeface="+mn-lt"/>
                <a:cs typeface="Trebuchet MS"/>
              </a:rPr>
              <a:t> </a:t>
            </a:r>
            <a:r>
              <a:rPr sz="1600" spc="-105" dirty="0">
                <a:solidFill>
                  <a:srgbClr val="000096"/>
                </a:solidFill>
                <a:latin typeface="+mn-lt"/>
                <a:cs typeface="Trebuchet MS"/>
              </a:rPr>
              <a:t>the</a:t>
            </a:r>
            <a:r>
              <a:rPr sz="1600" spc="-35" dirty="0">
                <a:solidFill>
                  <a:srgbClr val="000096"/>
                </a:solidFill>
                <a:latin typeface="+mn-lt"/>
                <a:cs typeface="Trebuchet MS"/>
              </a:rPr>
              <a:t> </a:t>
            </a:r>
            <a:r>
              <a:rPr sz="1600" spc="-70" dirty="0">
                <a:solidFill>
                  <a:srgbClr val="000096"/>
                </a:solidFill>
                <a:latin typeface="+mn-lt"/>
                <a:cs typeface="Trebuchet MS"/>
              </a:rPr>
              <a:t>threshold</a:t>
            </a:r>
            <a:r>
              <a:rPr sz="1600" spc="-25" dirty="0">
                <a:solidFill>
                  <a:srgbClr val="000096"/>
                </a:solidFill>
                <a:latin typeface="+mn-lt"/>
                <a:cs typeface="Trebuchet MS"/>
              </a:rPr>
              <a:t> </a:t>
            </a:r>
            <a:r>
              <a:rPr sz="1600" spc="-85" dirty="0">
                <a:solidFill>
                  <a:srgbClr val="000096"/>
                </a:solidFill>
                <a:latin typeface="+mn-lt"/>
                <a:cs typeface="Trebuchet MS"/>
              </a:rPr>
              <a:t>of</a:t>
            </a:r>
            <a:r>
              <a:rPr sz="1600" spc="-20" dirty="0">
                <a:solidFill>
                  <a:srgbClr val="000096"/>
                </a:solidFill>
                <a:latin typeface="+mn-lt"/>
                <a:cs typeface="Trebuchet MS"/>
              </a:rPr>
              <a:t> </a:t>
            </a:r>
            <a:r>
              <a:rPr sz="1600" spc="-50" dirty="0">
                <a:solidFill>
                  <a:srgbClr val="000096"/>
                </a:solidFill>
                <a:latin typeface="+mn-lt"/>
                <a:cs typeface="Trebuchet MS"/>
              </a:rPr>
              <a:t>amplification.</a:t>
            </a:r>
            <a:endParaRPr sz="1600" dirty="0">
              <a:solidFill>
                <a:srgbClr val="000096"/>
              </a:solidFill>
              <a:latin typeface="+mn-lt"/>
              <a:cs typeface="Trebuchet MS"/>
            </a:endParaRPr>
          </a:p>
        </p:txBody>
      </p:sp>
      <p:sp>
        <p:nvSpPr>
          <p:cNvPr id="7" name="object 4">
            <a:extLst>
              <a:ext uri="{FF2B5EF4-FFF2-40B4-BE49-F238E27FC236}">
                <a16:creationId xmlns:a16="http://schemas.microsoft.com/office/drawing/2014/main" id="{8641572D-4F7A-3A46-92F2-FCB27A9CB54E}"/>
              </a:ext>
            </a:extLst>
          </p:cNvPr>
          <p:cNvSpPr txBox="1"/>
          <p:nvPr/>
        </p:nvSpPr>
        <p:spPr>
          <a:xfrm>
            <a:off x="1028700" y="1457054"/>
            <a:ext cx="6585584" cy="1089656"/>
          </a:xfrm>
          <a:prstGeom prst="rect">
            <a:avLst/>
          </a:prstGeom>
        </p:spPr>
        <p:txBody>
          <a:bodyPr vert="horz" wrap="square" lIns="0" tIns="55879" rIns="0" bIns="0" rtlCol="0">
            <a:spAutoFit/>
          </a:bodyPr>
          <a:lstStyle/>
          <a:p>
            <a:pPr marL="278765" indent="-227965">
              <a:lnSpc>
                <a:spcPct val="100000"/>
              </a:lnSpc>
              <a:spcBef>
                <a:spcPts val="439"/>
              </a:spcBef>
              <a:buClr>
                <a:srgbClr val="B71E42"/>
              </a:buClr>
              <a:buFont typeface="Arial MT"/>
              <a:buChar char="•"/>
              <a:tabLst>
                <a:tab pos="278765" algn="l"/>
              </a:tabLst>
            </a:pPr>
            <a:r>
              <a:rPr sz="1400" spc="-10" dirty="0">
                <a:solidFill>
                  <a:srgbClr val="000096"/>
                </a:solidFill>
                <a:latin typeface="+mn-lt"/>
                <a:cs typeface="Trebuchet MS"/>
              </a:rPr>
              <a:t>For</a:t>
            </a:r>
            <a:r>
              <a:rPr sz="1400" spc="-15" dirty="0">
                <a:solidFill>
                  <a:srgbClr val="000096"/>
                </a:solidFill>
                <a:latin typeface="+mn-lt"/>
                <a:cs typeface="Trebuchet MS"/>
              </a:rPr>
              <a:t> </a:t>
            </a:r>
            <a:r>
              <a:rPr sz="1400" spc="-150" dirty="0">
                <a:solidFill>
                  <a:srgbClr val="000096"/>
                </a:solidFill>
                <a:latin typeface="+mn-lt"/>
                <a:cs typeface="Trebuchet MS"/>
              </a:rPr>
              <a:t>a</a:t>
            </a:r>
            <a:r>
              <a:rPr sz="1400" spc="-15" dirty="0">
                <a:solidFill>
                  <a:srgbClr val="000096"/>
                </a:solidFill>
                <a:latin typeface="+mn-lt"/>
                <a:cs typeface="Trebuchet MS"/>
              </a:rPr>
              <a:t> </a:t>
            </a:r>
            <a:r>
              <a:rPr sz="1400" spc="-105" dirty="0">
                <a:solidFill>
                  <a:srgbClr val="000096"/>
                </a:solidFill>
                <a:latin typeface="+mn-lt"/>
                <a:cs typeface="Trebuchet MS"/>
              </a:rPr>
              <a:t>typical</a:t>
            </a:r>
            <a:r>
              <a:rPr sz="1400" spc="-10" dirty="0">
                <a:solidFill>
                  <a:srgbClr val="000096"/>
                </a:solidFill>
                <a:latin typeface="+mn-lt"/>
                <a:cs typeface="Trebuchet MS"/>
              </a:rPr>
              <a:t> </a:t>
            </a:r>
            <a:r>
              <a:rPr sz="1400" spc="-114" dirty="0">
                <a:solidFill>
                  <a:srgbClr val="000096"/>
                </a:solidFill>
                <a:latin typeface="+mn-lt"/>
                <a:cs typeface="Trebuchet MS"/>
              </a:rPr>
              <a:t>field</a:t>
            </a:r>
            <a:r>
              <a:rPr sz="1400" spc="-5" dirty="0">
                <a:solidFill>
                  <a:srgbClr val="000096"/>
                </a:solidFill>
                <a:latin typeface="+mn-lt"/>
                <a:cs typeface="Trebuchet MS"/>
              </a:rPr>
              <a:t> </a:t>
            </a:r>
            <a:r>
              <a:rPr sz="1400" spc="-75" dirty="0">
                <a:solidFill>
                  <a:srgbClr val="000096"/>
                </a:solidFill>
                <a:latin typeface="+mn-lt"/>
                <a:cs typeface="Trebuchet MS"/>
              </a:rPr>
              <a:t>strength</a:t>
            </a:r>
            <a:r>
              <a:rPr sz="1400" spc="-40" dirty="0">
                <a:solidFill>
                  <a:srgbClr val="000096"/>
                </a:solidFill>
                <a:latin typeface="+mn-lt"/>
                <a:cs typeface="Trebuchet MS"/>
              </a:rPr>
              <a:t> </a:t>
            </a:r>
            <a:r>
              <a:rPr sz="1400" spc="-45" dirty="0">
                <a:solidFill>
                  <a:srgbClr val="000096"/>
                </a:solidFill>
                <a:latin typeface="+mn-lt"/>
                <a:cs typeface="Trebuchet MS"/>
              </a:rPr>
              <a:t>500</a:t>
            </a:r>
            <a:r>
              <a:rPr sz="1400" spc="-270" dirty="0">
                <a:solidFill>
                  <a:srgbClr val="000096"/>
                </a:solidFill>
                <a:latin typeface="+mn-lt"/>
                <a:cs typeface="Trebuchet MS"/>
              </a:rPr>
              <a:t> </a:t>
            </a:r>
            <a:r>
              <a:rPr sz="1400" spc="-125" dirty="0">
                <a:solidFill>
                  <a:srgbClr val="000096"/>
                </a:solidFill>
                <a:latin typeface="+mn-lt"/>
                <a:cs typeface="Trebuchet MS"/>
              </a:rPr>
              <a:t>V/cm</a:t>
            </a:r>
            <a:r>
              <a:rPr sz="1400" spc="-30" dirty="0">
                <a:solidFill>
                  <a:srgbClr val="000096"/>
                </a:solidFill>
                <a:latin typeface="+mn-lt"/>
                <a:cs typeface="Trebuchet MS"/>
              </a:rPr>
              <a:t> </a:t>
            </a:r>
            <a:r>
              <a:rPr sz="1400" spc="-100" dirty="0">
                <a:solidFill>
                  <a:srgbClr val="000096"/>
                </a:solidFill>
                <a:latin typeface="+mn-lt"/>
                <a:cs typeface="Trebuchet MS"/>
              </a:rPr>
              <a:t>and</a:t>
            </a:r>
            <a:r>
              <a:rPr sz="1400" spc="-20" dirty="0">
                <a:solidFill>
                  <a:srgbClr val="000096"/>
                </a:solidFill>
                <a:latin typeface="+mn-lt"/>
                <a:cs typeface="Trebuchet MS"/>
              </a:rPr>
              <a:t> </a:t>
            </a:r>
            <a:r>
              <a:rPr sz="1400" spc="-105" dirty="0">
                <a:solidFill>
                  <a:srgbClr val="000096"/>
                </a:solidFill>
                <a:latin typeface="+mn-lt"/>
                <a:cs typeface="Trebuchet MS"/>
              </a:rPr>
              <a:t>typical</a:t>
            </a:r>
            <a:r>
              <a:rPr sz="1400" spc="-10" dirty="0">
                <a:solidFill>
                  <a:srgbClr val="000096"/>
                </a:solidFill>
                <a:latin typeface="+mn-lt"/>
                <a:cs typeface="Trebuchet MS"/>
              </a:rPr>
              <a:t> </a:t>
            </a:r>
            <a:r>
              <a:rPr sz="1400" spc="-85" dirty="0">
                <a:solidFill>
                  <a:srgbClr val="000096"/>
                </a:solidFill>
                <a:latin typeface="+mn-lt"/>
                <a:cs typeface="Trebuchet MS"/>
              </a:rPr>
              <a:t>drift</a:t>
            </a:r>
            <a:r>
              <a:rPr sz="1400" spc="-25" dirty="0">
                <a:solidFill>
                  <a:srgbClr val="000096"/>
                </a:solidFill>
                <a:latin typeface="+mn-lt"/>
                <a:cs typeface="Trebuchet MS"/>
              </a:rPr>
              <a:t> </a:t>
            </a:r>
            <a:r>
              <a:rPr sz="1400" spc="-75" dirty="0">
                <a:solidFill>
                  <a:srgbClr val="000096"/>
                </a:solidFill>
                <a:latin typeface="+mn-lt"/>
                <a:cs typeface="Trebuchet MS"/>
              </a:rPr>
              <a:t>velocities</a:t>
            </a:r>
            <a:r>
              <a:rPr sz="1400" spc="-15" dirty="0">
                <a:solidFill>
                  <a:srgbClr val="000096"/>
                </a:solidFill>
                <a:latin typeface="+mn-lt"/>
                <a:cs typeface="Trebuchet MS"/>
              </a:rPr>
              <a:t> </a:t>
            </a:r>
            <a:r>
              <a:rPr sz="1400" spc="-85" dirty="0">
                <a:solidFill>
                  <a:srgbClr val="000096"/>
                </a:solidFill>
                <a:latin typeface="+mn-lt"/>
                <a:cs typeface="Trebuchet MS"/>
              </a:rPr>
              <a:t>the</a:t>
            </a:r>
            <a:r>
              <a:rPr sz="1400" spc="-30" dirty="0">
                <a:solidFill>
                  <a:srgbClr val="000096"/>
                </a:solidFill>
                <a:latin typeface="+mn-lt"/>
                <a:cs typeface="Trebuchet MS"/>
              </a:rPr>
              <a:t> </a:t>
            </a:r>
            <a:r>
              <a:rPr sz="1400" spc="-70" dirty="0">
                <a:solidFill>
                  <a:srgbClr val="000096"/>
                </a:solidFill>
                <a:latin typeface="+mn-lt"/>
                <a:cs typeface="Trebuchet MS"/>
              </a:rPr>
              <a:t>collection</a:t>
            </a:r>
            <a:r>
              <a:rPr sz="1400" spc="-25" dirty="0">
                <a:solidFill>
                  <a:srgbClr val="000096"/>
                </a:solidFill>
                <a:latin typeface="+mn-lt"/>
                <a:cs typeface="Trebuchet MS"/>
              </a:rPr>
              <a:t> </a:t>
            </a:r>
            <a:r>
              <a:rPr sz="1400" spc="-20" dirty="0">
                <a:solidFill>
                  <a:srgbClr val="000096"/>
                </a:solidFill>
                <a:latin typeface="+mn-lt"/>
                <a:cs typeface="Trebuchet MS"/>
              </a:rPr>
              <a:t>time</a:t>
            </a:r>
            <a:endParaRPr sz="1400" dirty="0">
              <a:solidFill>
                <a:srgbClr val="000096"/>
              </a:solidFill>
              <a:latin typeface="+mn-lt"/>
              <a:cs typeface="Trebuchet MS"/>
            </a:endParaRPr>
          </a:p>
          <a:p>
            <a:pPr marL="279400">
              <a:lnSpc>
                <a:spcPct val="100000"/>
              </a:lnSpc>
              <a:spcBef>
                <a:spcPts val="335"/>
              </a:spcBef>
            </a:pPr>
            <a:r>
              <a:rPr sz="1400" spc="-50" dirty="0">
                <a:solidFill>
                  <a:srgbClr val="000096"/>
                </a:solidFill>
                <a:latin typeface="+mn-lt"/>
                <a:cs typeface="Trebuchet MS"/>
              </a:rPr>
              <a:t>for</a:t>
            </a:r>
            <a:r>
              <a:rPr sz="1400" spc="-45" dirty="0">
                <a:solidFill>
                  <a:srgbClr val="000096"/>
                </a:solidFill>
                <a:latin typeface="+mn-lt"/>
                <a:cs typeface="Trebuchet MS"/>
              </a:rPr>
              <a:t> </a:t>
            </a:r>
            <a:r>
              <a:rPr sz="1400" spc="-20" dirty="0">
                <a:solidFill>
                  <a:srgbClr val="000096"/>
                </a:solidFill>
                <a:latin typeface="+mn-lt"/>
                <a:cs typeface="Trebuchet MS"/>
              </a:rPr>
              <a:t>10</a:t>
            </a:r>
            <a:r>
              <a:rPr sz="1400" spc="-50" dirty="0">
                <a:solidFill>
                  <a:srgbClr val="000096"/>
                </a:solidFill>
                <a:latin typeface="+mn-lt"/>
                <a:cs typeface="Trebuchet MS"/>
              </a:rPr>
              <a:t> </a:t>
            </a:r>
            <a:r>
              <a:rPr sz="1400" spc="-85" dirty="0">
                <a:solidFill>
                  <a:srgbClr val="000096"/>
                </a:solidFill>
                <a:latin typeface="+mn-lt"/>
                <a:cs typeface="Trebuchet MS"/>
              </a:rPr>
              <a:t>cm</a:t>
            </a:r>
            <a:r>
              <a:rPr sz="1400" spc="-45" dirty="0">
                <a:solidFill>
                  <a:srgbClr val="000096"/>
                </a:solidFill>
                <a:latin typeface="+mn-lt"/>
                <a:cs typeface="Trebuchet MS"/>
              </a:rPr>
              <a:t> </a:t>
            </a:r>
            <a:r>
              <a:rPr sz="1400" spc="-90" dirty="0">
                <a:solidFill>
                  <a:srgbClr val="000096"/>
                </a:solidFill>
                <a:latin typeface="+mn-lt"/>
                <a:cs typeface="Trebuchet MS"/>
              </a:rPr>
              <a:t>drift</a:t>
            </a:r>
            <a:r>
              <a:rPr sz="1400" spc="-50" dirty="0">
                <a:solidFill>
                  <a:srgbClr val="000096"/>
                </a:solidFill>
                <a:latin typeface="+mn-lt"/>
                <a:cs typeface="Trebuchet MS"/>
              </a:rPr>
              <a:t> </a:t>
            </a:r>
            <a:r>
              <a:rPr sz="1400" spc="-55" dirty="0">
                <a:solidFill>
                  <a:srgbClr val="000096"/>
                </a:solidFill>
                <a:latin typeface="+mn-lt"/>
                <a:cs typeface="Trebuchet MS"/>
              </a:rPr>
              <a:t>is</a:t>
            </a:r>
            <a:r>
              <a:rPr sz="1400" spc="-40" dirty="0">
                <a:solidFill>
                  <a:srgbClr val="000096"/>
                </a:solidFill>
                <a:latin typeface="+mn-lt"/>
                <a:cs typeface="Trebuchet MS"/>
              </a:rPr>
              <a:t> </a:t>
            </a:r>
            <a:r>
              <a:rPr sz="1400" spc="-75" dirty="0">
                <a:solidFill>
                  <a:srgbClr val="000096"/>
                </a:solidFill>
                <a:latin typeface="+mn-lt"/>
                <a:cs typeface="Trebuchet MS"/>
              </a:rPr>
              <a:t>about</a:t>
            </a:r>
            <a:r>
              <a:rPr sz="1400" spc="-65" dirty="0">
                <a:solidFill>
                  <a:srgbClr val="000096"/>
                </a:solidFill>
                <a:latin typeface="+mn-lt"/>
                <a:cs typeface="Trebuchet MS"/>
              </a:rPr>
              <a:t> </a:t>
            </a:r>
            <a:r>
              <a:rPr sz="1400" dirty="0">
                <a:solidFill>
                  <a:srgbClr val="000096"/>
                </a:solidFill>
                <a:latin typeface="+mn-lt"/>
                <a:cs typeface="Trebuchet MS"/>
              </a:rPr>
              <a:t>2</a:t>
            </a:r>
            <a:r>
              <a:rPr sz="1400" spc="-15" dirty="0">
                <a:solidFill>
                  <a:srgbClr val="000096"/>
                </a:solidFill>
                <a:latin typeface="+mn-lt"/>
                <a:cs typeface="Trebuchet MS"/>
              </a:rPr>
              <a:t> </a:t>
            </a:r>
            <a:r>
              <a:rPr sz="1400" dirty="0">
                <a:solidFill>
                  <a:srgbClr val="000096"/>
                </a:solidFill>
                <a:latin typeface="+mn-lt"/>
                <a:cs typeface="Calibri"/>
              </a:rPr>
              <a:t>μ</a:t>
            </a:r>
            <a:r>
              <a:rPr sz="1400" dirty="0">
                <a:solidFill>
                  <a:srgbClr val="000096"/>
                </a:solidFill>
                <a:latin typeface="+mn-lt"/>
                <a:cs typeface="Trebuchet MS"/>
              </a:rPr>
              <a:t>s</a:t>
            </a:r>
            <a:r>
              <a:rPr sz="1400" spc="-40" dirty="0">
                <a:solidFill>
                  <a:srgbClr val="000096"/>
                </a:solidFill>
                <a:latin typeface="+mn-lt"/>
                <a:cs typeface="Trebuchet MS"/>
              </a:rPr>
              <a:t> </a:t>
            </a:r>
            <a:r>
              <a:rPr sz="1400" spc="-50" dirty="0">
                <a:solidFill>
                  <a:srgbClr val="000096"/>
                </a:solidFill>
                <a:latin typeface="+mn-lt"/>
                <a:cs typeface="Trebuchet MS"/>
              </a:rPr>
              <a:t>for</a:t>
            </a:r>
            <a:r>
              <a:rPr sz="1400" spc="-45" dirty="0">
                <a:solidFill>
                  <a:srgbClr val="000096"/>
                </a:solidFill>
                <a:latin typeface="+mn-lt"/>
                <a:cs typeface="Trebuchet MS"/>
              </a:rPr>
              <a:t> </a:t>
            </a:r>
            <a:r>
              <a:rPr sz="1400" dirty="0">
                <a:solidFill>
                  <a:srgbClr val="000096"/>
                </a:solidFill>
                <a:latin typeface="+mn-lt"/>
                <a:cs typeface="Trebuchet MS"/>
              </a:rPr>
              <a:t>e</a:t>
            </a:r>
            <a:r>
              <a:rPr sz="1350" baseline="24691" dirty="0">
                <a:solidFill>
                  <a:srgbClr val="000096"/>
                </a:solidFill>
                <a:latin typeface="+mn-lt"/>
                <a:cs typeface="Trebuchet MS"/>
              </a:rPr>
              <a:t>–</a:t>
            </a:r>
            <a:r>
              <a:rPr sz="1350" spc="165" baseline="24691" dirty="0">
                <a:solidFill>
                  <a:srgbClr val="000096"/>
                </a:solidFill>
                <a:latin typeface="+mn-lt"/>
                <a:cs typeface="Trebuchet MS"/>
              </a:rPr>
              <a:t> </a:t>
            </a:r>
            <a:r>
              <a:rPr sz="1400" spc="-95" dirty="0">
                <a:solidFill>
                  <a:srgbClr val="000096"/>
                </a:solidFill>
                <a:latin typeface="+mn-lt"/>
                <a:cs typeface="Trebuchet MS"/>
              </a:rPr>
              <a:t>and</a:t>
            </a:r>
            <a:r>
              <a:rPr sz="1400" spc="-45" dirty="0">
                <a:solidFill>
                  <a:srgbClr val="000096"/>
                </a:solidFill>
                <a:latin typeface="+mn-lt"/>
                <a:cs typeface="Trebuchet MS"/>
              </a:rPr>
              <a:t> </a:t>
            </a:r>
            <a:r>
              <a:rPr sz="1400" dirty="0">
                <a:solidFill>
                  <a:srgbClr val="000096"/>
                </a:solidFill>
                <a:latin typeface="+mn-lt"/>
                <a:cs typeface="Trebuchet MS"/>
              </a:rPr>
              <a:t>2</a:t>
            </a:r>
            <a:r>
              <a:rPr sz="1400" spc="-35" dirty="0">
                <a:solidFill>
                  <a:srgbClr val="000096"/>
                </a:solidFill>
                <a:latin typeface="+mn-lt"/>
                <a:cs typeface="Trebuchet MS"/>
              </a:rPr>
              <a:t> </a:t>
            </a:r>
            <a:r>
              <a:rPr sz="1400" spc="-50" dirty="0">
                <a:solidFill>
                  <a:srgbClr val="000096"/>
                </a:solidFill>
                <a:latin typeface="+mn-lt"/>
                <a:cs typeface="Trebuchet MS"/>
              </a:rPr>
              <a:t>ms</a:t>
            </a:r>
            <a:r>
              <a:rPr sz="1400" spc="-40" dirty="0">
                <a:solidFill>
                  <a:srgbClr val="000096"/>
                </a:solidFill>
                <a:latin typeface="+mn-lt"/>
                <a:cs typeface="Trebuchet MS"/>
              </a:rPr>
              <a:t> </a:t>
            </a:r>
            <a:r>
              <a:rPr sz="1400" spc="-60" dirty="0">
                <a:solidFill>
                  <a:srgbClr val="000096"/>
                </a:solidFill>
                <a:latin typeface="+mn-lt"/>
                <a:cs typeface="Trebuchet MS"/>
              </a:rPr>
              <a:t>for</a:t>
            </a:r>
            <a:r>
              <a:rPr sz="1400" spc="-50" dirty="0">
                <a:solidFill>
                  <a:srgbClr val="000096"/>
                </a:solidFill>
                <a:latin typeface="+mn-lt"/>
                <a:cs typeface="Trebuchet MS"/>
              </a:rPr>
              <a:t> </a:t>
            </a:r>
            <a:r>
              <a:rPr sz="1400" spc="-80" dirty="0">
                <a:solidFill>
                  <a:srgbClr val="000096"/>
                </a:solidFill>
                <a:latin typeface="+mn-lt"/>
                <a:cs typeface="Trebuchet MS"/>
              </a:rPr>
              <a:t>the</a:t>
            </a:r>
            <a:r>
              <a:rPr sz="1400" spc="-40" dirty="0">
                <a:solidFill>
                  <a:srgbClr val="000096"/>
                </a:solidFill>
                <a:latin typeface="+mn-lt"/>
                <a:cs typeface="Trebuchet MS"/>
              </a:rPr>
              <a:t> </a:t>
            </a:r>
            <a:r>
              <a:rPr sz="1400" spc="-10" dirty="0">
                <a:solidFill>
                  <a:srgbClr val="000096"/>
                </a:solidFill>
                <a:latin typeface="+mn-lt"/>
                <a:cs typeface="Trebuchet MS"/>
              </a:rPr>
              <a:t>ions.</a:t>
            </a:r>
            <a:endParaRPr sz="1400" dirty="0">
              <a:solidFill>
                <a:srgbClr val="000096"/>
              </a:solidFill>
              <a:latin typeface="+mn-lt"/>
              <a:cs typeface="Trebuchet MS"/>
            </a:endParaRPr>
          </a:p>
          <a:p>
            <a:pPr marL="279400" marR="55880" indent="-229235">
              <a:lnSpc>
                <a:spcPct val="120000"/>
              </a:lnSpc>
              <a:spcBef>
                <a:spcPts val="495"/>
              </a:spcBef>
              <a:buClr>
                <a:srgbClr val="B71E42"/>
              </a:buClr>
              <a:buFont typeface="Arial MT"/>
              <a:buChar char="•"/>
              <a:tabLst>
                <a:tab pos="279400" algn="l"/>
              </a:tabLst>
            </a:pPr>
            <a:r>
              <a:rPr sz="1400" spc="-65" dirty="0">
                <a:solidFill>
                  <a:srgbClr val="000096"/>
                </a:solidFill>
                <a:latin typeface="+mn-lt"/>
                <a:cs typeface="Trebuchet MS"/>
              </a:rPr>
              <a:t>Ionization</a:t>
            </a:r>
            <a:r>
              <a:rPr sz="1400" spc="-45" dirty="0">
                <a:solidFill>
                  <a:srgbClr val="000096"/>
                </a:solidFill>
                <a:latin typeface="+mn-lt"/>
                <a:cs typeface="Trebuchet MS"/>
              </a:rPr>
              <a:t> </a:t>
            </a:r>
            <a:r>
              <a:rPr sz="1400" spc="-75" dirty="0">
                <a:solidFill>
                  <a:srgbClr val="000096"/>
                </a:solidFill>
                <a:latin typeface="+mn-lt"/>
                <a:cs typeface="Trebuchet MS"/>
              </a:rPr>
              <a:t>chambers</a:t>
            </a:r>
            <a:r>
              <a:rPr sz="1400" spc="-50" dirty="0">
                <a:solidFill>
                  <a:srgbClr val="000096"/>
                </a:solidFill>
                <a:latin typeface="+mn-lt"/>
                <a:cs typeface="Trebuchet MS"/>
              </a:rPr>
              <a:t> </a:t>
            </a:r>
            <a:r>
              <a:rPr sz="1400" spc="-95" dirty="0">
                <a:solidFill>
                  <a:srgbClr val="000096"/>
                </a:solidFill>
                <a:latin typeface="+mn-lt"/>
                <a:cs typeface="Trebuchet MS"/>
              </a:rPr>
              <a:t>are</a:t>
            </a:r>
            <a:r>
              <a:rPr sz="1400" spc="-20" dirty="0">
                <a:solidFill>
                  <a:srgbClr val="000096"/>
                </a:solidFill>
                <a:latin typeface="+mn-lt"/>
                <a:cs typeface="Trebuchet MS"/>
              </a:rPr>
              <a:t> </a:t>
            </a:r>
            <a:r>
              <a:rPr sz="1400" spc="-65" dirty="0">
                <a:solidFill>
                  <a:srgbClr val="000096"/>
                </a:solidFill>
                <a:latin typeface="+mn-lt"/>
                <a:cs typeface="Trebuchet MS"/>
              </a:rPr>
              <a:t>used</a:t>
            </a:r>
            <a:r>
              <a:rPr sz="1400" spc="-35" dirty="0">
                <a:solidFill>
                  <a:srgbClr val="000096"/>
                </a:solidFill>
                <a:latin typeface="+mn-lt"/>
                <a:cs typeface="Trebuchet MS"/>
              </a:rPr>
              <a:t> </a:t>
            </a:r>
            <a:r>
              <a:rPr sz="1400" spc="-80" dirty="0">
                <a:solidFill>
                  <a:srgbClr val="000096"/>
                </a:solidFill>
                <a:latin typeface="+mn-lt"/>
                <a:cs typeface="Trebuchet MS"/>
              </a:rPr>
              <a:t>in</a:t>
            </a:r>
            <a:r>
              <a:rPr sz="1400" dirty="0">
                <a:solidFill>
                  <a:srgbClr val="000096"/>
                </a:solidFill>
                <a:latin typeface="+mn-lt"/>
                <a:cs typeface="Trebuchet MS"/>
              </a:rPr>
              <a:t> </a:t>
            </a:r>
            <a:r>
              <a:rPr sz="1400" spc="-80" dirty="0">
                <a:solidFill>
                  <a:srgbClr val="C00000"/>
                </a:solidFill>
                <a:latin typeface="+mn-lt"/>
                <a:cs typeface="Trebuchet MS"/>
              </a:rPr>
              <a:t>nuclear</a:t>
            </a:r>
            <a:r>
              <a:rPr sz="1400" spc="-40" dirty="0">
                <a:solidFill>
                  <a:srgbClr val="C00000"/>
                </a:solidFill>
                <a:latin typeface="+mn-lt"/>
                <a:cs typeface="Trebuchet MS"/>
              </a:rPr>
              <a:t> </a:t>
            </a:r>
            <a:r>
              <a:rPr sz="1400" spc="-55" dirty="0">
                <a:solidFill>
                  <a:srgbClr val="C00000"/>
                </a:solidFill>
                <a:latin typeface="+mn-lt"/>
                <a:cs typeface="Trebuchet MS"/>
              </a:rPr>
              <a:t>industry</a:t>
            </a:r>
            <a:r>
              <a:rPr sz="1400" spc="-40" dirty="0">
                <a:solidFill>
                  <a:srgbClr val="C00000"/>
                </a:solidFill>
                <a:latin typeface="+mn-lt"/>
                <a:cs typeface="Trebuchet MS"/>
              </a:rPr>
              <a:t> </a:t>
            </a:r>
            <a:r>
              <a:rPr sz="1400" spc="-80" dirty="0">
                <a:solidFill>
                  <a:srgbClr val="000096"/>
                </a:solidFill>
                <a:latin typeface="+mn-lt"/>
                <a:cs typeface="Trebuchet MS"/>
              </a:rPr>
              <a:t>but</a:t>
            </a:r>
            <a:r>
              <a:rPr sz="1400" spc="-35" dirty="0">
                <a:solidFill>
                  <a:srgbClr val="000096"/>
                </a:solidFill>
                <a:latin typeface="+mn-lt"/>
                <a:cs typeface="Trebuchet MS"/>
              </a:rPr>
              <a:t> </a:t>
            </a:r>
            <a:r>
              <a:rPr sz="1400" spc="-85" dirty="0">
                <a:solidFill>
                  <a:srgbClr val="000096"/>
                </a:solidFill>
                <a:latin typeface="+mn-lt"/>
                <a:cs typeface="Trebuchet MS"/>
              </a:rPr>
              <a:t>rarely</a:t>
            </a:r>
            <a:r>
              <a:rPr sz="1400" spc="-35" dirty="0">
                <a:solidFill>
                  <a:srgbClr val="000096"/>
                </a:solidFill>
                <a:latin typeface="+mn-lt"/>
                <a:cs typeface="Trebuchet MS"/>
              </a:rPr>
              <a:t> </a:t>
            </a:r>
            <a:r>
              <a:rPr sz="1400" spc="-80" dirty="0">
                <a:solidFill>
                  <a:srgbClr val="000096"/>
                </a:solidFill>
                <a:latin typeface="+mn-lt"/>
                <a:cs typeface="Trebuchet MS"/>
              </a:rPr>
              <a:t>in</a:t>
            </a:r>
            <a:r>
              <a:rPr sz="1400" spc="-20" dirty="0">
                <a:solidFill>
                  <a:srgbClr val="000096"/>
                </a:solidFill>
                <a:latin typeface="+mn-lt"/>
                <a:cs typeface="Trebuchet MS"/>
              </a:rPr>
              <a:t> </a:t>
            </a:r>
            <a:r>
              <a:rPr sz="1400" spc="-85" dirty="0">
                <a:solidFill>
                  <a:srgbClr val="000096"/>
                </a:solidFill>
                <a:latin typeface="+mn-lt"/>
                <a:cs typeface="Trebuchet MS"/>
              </a:rPr>
              <a:t>particle</a:t>
            </a:r>
            <a:r>
              <a:rPr sz="1400" spc="-20" dirty="0">
                <a:solidFill>
                  <a:srgbClr val="000096"/>
                </a:solidFill>
                <a:latin typeface="+mn-lt"/>
                <a:cs typeface="Trebuchet MS"/>
              </a:rPr>
              <a:t> </a:t>
            </a:r>
            <a:r>
              <a:rPr sz="1400" spc="-70" dirty="0">
                <a:solidFill>
                  <a:srgbClr val="000096"/>
                </a:solidFill>
                <a:latin typeface="+mn-lt"/>
                <a:cs typeface="Trebuchet MS"/>
              </a:rPr>
              <a:t>physics</a:t>
            </a:r>
            <a:r>
              <a:rPr sz="1400" spc="-50" dirty="0">
                <a:solidFill>
                  <a:srgbClr val="000096"/>
                </a:solidFill>
                <a:latin typeface="+mn-lt"/>
                <a:cs typeface="Trebuchet MS"/>
              </a:rPr>
              <a:t> </a:t>
            </a:r>
            <a:r>
              <a:rPr lang="en-US" sz="1400" spc="-50" dirty="0">
                <a:solidFill>
                  <a:srgbClr val="000096"/>
                </a:solidFill>
                <a:latin typeface="+mn-lt"/>
                <a:cs typeface="Trebuchet MS"/>
              </a:rPr>
              <a:t>(too low signal, too slow, not possible to measure single particles</a:t>
            </a:r>
            <a:r>
              <a:rPr sz="1400" spc="-100" dirty="0">
                <a:solidFill>
                  <a:srgbClr val="000096"/>
                </a:solidFill>
                <a:latin typeface="+mn-lt"/>
                <a:cs typeface="Trebuchet MS"/>
              </a:rPr>
              <a:t>:</a:t>
            </a:r>
            <a:r>
              <a:rPr sz="1400" spc="-175" dirty="0">
                <a:solidFill>
                  <a:srgbClr val="000096"/>
                </a:solidFill>
                <a:latin typeface="+mn-lt"/>
                <a:cs typeface="Trebuchet MS"/>
              </a:rPr>
              <a:t> </a:t>
            </a:r>
            <a:r>
              <a:rPr sz="1400" spc="-10" dirty="0">
                <a:solidFill>
                  <a:srgbClr val="000096"/>
                </a:solidFill>
                <a:latin typeface="+mn-lt"/>
                <a:cs typeface="Trebuchet MS"/>
              </a:rPr>
              <a:t>C</a:t>
            </a:r>
            <a:r>
              <a:rPr sz="1350" spc="-15" baseline="-21604" dirty="0">
                <a:solidFill>
                  <a:srgbClr val="000096"/>
                </a:solidFill>
                <a:latin typeface="+mn-lt"/>
                <a:cs typeface="Trebuchet MS"/>
              </a:rPr>
              <a:t>min</a:t>
            </a:r>
            <a:r>
              <a:rPr sz="1400" spc="-10" dirty="0">
                <a:solidFill>
                  <a:srgbClr val="000096"/>
                </a:solidFill>
                <a:latin typeface="+mn-lt"/>
                <a:cs typeface="Trebuchet MS"/>
              </a:rPr>
              <a:t>≈10</a:t>
            </a:r>
            <a:r>
              <a:rPr sz="1350" spc="-15" baseline="24691" dirty="0">
                <a:solidFill>
                  <a:srgbClr val="000096"/>
                </a:solidFill>
                <a:latin typeface="+mn-lt"/>
                <a:cs typeface="Trebuchet MS"/>
              </a:rPr>
              <a:t>4</a:t>
            </a:r>
            <a:r>
              <a:rPr sz="1400" spc="-10" dirty="0">
                <a:solidFill>
                  <a:srgbClr val="000096"/>
                </a:solidFill>
                <a:latin typeface="+mn-lt"/>
                <a:cs typeface="Trebuchet MS"/>
              </a:rPr>
              <a:t>e</a:t>
            </a:r>
            <a:r>
              <a:rPr sz="1400" spc="-40" dirty="0">
                <a:solidFill>
                  <a:srgbClr val="000096"/>
                </a:solidFill>
                <a:latin typeface="+mn-lt"/>
                <a:cs typeface="Trebuchet MS"/>
              </a:rPr>
              <a:t> </a:t>
            </a:r>
            <a:r>
              <a:rPr sz="1400" dirty="0">
                <a:solidFill>
                  <a:srgbClr val="000096"/>
                </a:solidFill>
                <a:latin typeface="+mn-lt"/>
                <a:cs typeface="Trebuchet MS"/>
              </a:rPr>
              <a:t>≈1</a:t>
            </a:r>
            <a:r>
              <a:rPr sz="1400" spc="-20" dirty="0">
                <a:solidFill>
                  <a:srgbClr val="000096"/>
                </a:solidFill>
                <a:latin typeface="+mn-lt"/>
                <a:cs typeface="Trebuchet MS"/>
              </a:rPr>
              <a:t> fC).</a:t>
            </a:r>
            <a:endParaRPr sz="1400" dirty="0">
              <a:solidFill>
                <a:srgbClr val="000096"/>
              </a:solidFill>
              <a:latin typeface="+mn-lt"/>
              <a:cs typeface="Trebuchet MS"/>
            </a:endParaRPr>
          </a:p>
        </p:txBody>
      </p:sp>
      <p:pic>
        <p:nvPicPr>
          <p:cNvPr id="8" name="object 5">
            <a:extLst>
              <a:ext uri="{FF2B5EF4-FFF2-40B4-BE49-F238E27FC236}">
                <a16:creationId xmlns:a16="http://schemas.microsoft.com/office/drawing/2014/main" id="{92232B1F-24BA-E8F3-9E0D-B8D653CAAFCE}"/>
              </a:ext>
            </a:extLst>
          </p:cNvPr>
          <p:cNvPicPr/>
          <p:nvPr/>
        </p:nvPicPr>
        <p:blipFill>
          <a:blip r:embed="rId2" cstate="print"/>
          <a:stretch>
            <a:fillRect/>
          </a:stretch>
        </p:blipFill>
        <p:spPr>
          <a:xfrm>
            <a:off x="8573922" y="2704408"/>
            <a:ext cx="2791968" cy="1944624"/>
          </a:xfrm>
          <a:prstGeom prst="rect">
            <a:avLst/>
          </a:prstGeom>
        </p:spPr>
      </p:pic>
      <p:grpSp>
        <p:nvGrpSpPr>
          <p:cNvPr id="9" name="object 6">
            <a:extLst>
              <a:ext uri="{FF2B5EF4-FFF2-40B4-BE49-F238E27FC236}">
                <a16:creationId xmlns:a16="http://schemas.microsoft.com/office/drawing/2014/main" id="{B1F08160-C794-17D8-8D50-ECBCDBFD027F}"/>
              </a:ext>
            </a:extLst>
          </p:cNvPr>
          <p:cNvGrpSpPr/>
          <p:nvPr/>
        </p:nvGrpSpPr>
        <p:grpSpPr>
          <a:xfrm>
            <a:off x="681126" y="3114365"/>
            <a:ext cx="7274559" cy="2981636"/>
            <a:chOff x="649223" y="3517391"/>
            <a:chExt cx="7274559" cy="3340735"/>
          </a:xfrm>
        </p:grpSpPr>
        <p:pic>
          <p:nvPicPr>
            <p:cNvPr id="10" name="object 7">
              <a:extLst>
                <a:ext uri="{FF2B5EF4-FFF2-40B4-BE49-F238E27FC236}">
                  <a16:creationId xmlns:a16="http://schemas.microsoft.com/office/drawing/2014/main" id="{8F27CC0B-3FB7-76D2-C1F0-47FFDB2D1AC1}"/>
                </a:ext>
              </a:extLst>
            </p:cNvPr>
            <p:cNvPicPr/>
            <p:nvPr/>
          </p:nvPicPr>
          <p:blipFill>
            <a:blip r:embed="rId3" cstate="print"/>
            <a:stretch>
              <a:fillRect/>
            </a:stretch>
          </p:blipFill>
          <p:spPr>
            <a:xfrm>
              <a:off x="649223" y="3517391"/>
              <a:ext cx="7274052" cy="1591055"/>
            </a:xfrm>
            <a:prstGeom prst="rect">
              <a:avLst/>
            </a:prstGeom>
          </p:spPr>
        </p:pic>
        <p:pic>
          <p:nvPicPr>
            <p:cNvPr id="11" name="object 8">
              <a:extLst>
                <a:ext uri="{FF2B5EF4-FFF2-40B4-BE49-F238E27FC236}">
                  <a16:creationId xmlns:a16="http://schemas.microsoft.com/office/drawing/2014/main" id="{5E386E8C-D73E-B2B9-6251-1DE1A61C3CB6}"/>
                </a:ext>
              </a:extLst>
            </p:cNvPr>
            <p:cNvPicPr/>
            <p:nvPr/>
          </p:nvPicPr>
          <p:blipFill>
            <a:blip r:embed="rId4" cstate="print"/>
            <a:stretch>
              <a:fillRect/>
            </a:stretch>
          </p:blipFill>
          <p:spPr>
            <a:xfrm>
              <a:off x="649223" y="5085586"/>
              <a:ext cx="7173468" cy="1772410"/>
            </a:xfrm>
            <a:prstGeom prst="rect">
              <a:avLst/>
            </a:prstGeom>
          </p:spPr>
        </p:pic>
      </p:grpSp>
      <p:sp>
        <p:nvSpPr>
          <p:cNvPr id="12" name="object 9">
            <a:extLst>
              <a:ext uri="{FF2B5EF4-FFF2-40B4-BE49-F238E27FC236}">
                <a16:creationId xmlns:a16="http://schemas.microsoft.com/office/drawing/2014/main" id="{8B89D915-85FC-7DB4-078A-572A388DE7E3}"/>
              </a:ext>
            </a:extLst>
          </p:cNvPr>
          <p:cNvSpPr txBox="1"/>
          <p:nvPr/>
        </p:nvSpPr>
        <p:spPr>
          <a:xfrm>
            <a:off x="609600" y="2476624"/>
            <a:ext cx="10314305" cy="509905"/>
          </a:xfrm>
          <a:prstGeom prst="rect">
            <a:avLst/>
          </a:prstGeom>
        </p:spPr>
        <p:txBody>
          <a:bodyPr vert="horz" wrap="square" lIns="0" tIns="25400" rIns="0" bIns="0" rtlCol="0">
            <a:spAutoFit/>
          </a:bodyPr>
          <a:lstStyle/>
          <a:p>
            <a:pPr marR="5080" algn="r">
              <a:lnSpc>
                <a:spcPct val="100000"/>
              </a:lnSpc>
              <a:spcBef>
                <a:spcPts val="200"/>
              </a:spcBef>
            </a:pPr>
            <a:r>
              <a:rPr sz="1400" dirty="0">
                <a:solidFill>
                  <a:srgbClr val="7E7E7E"/>
                </a:solidFill>
                <a:latin typeface="Arial MT"/>
                <a:cs typeface="Arial MT"/>
              </a:rPr>
              <a:t>Planar</a:t>
            </a:r>
            <a:r>
              <a:rPr sz="1400" spc="-30" dirty="0">
                <a:solidFill>
                  <a:srgbClr val="7E7E7E"/>
                </a:solidFill>
                <a:latin typeface="Arial MT"/>
                <a:cs typeface="Arial MT"/>
              </a:rPr>
              <a:t> </a:t>
            </a:r>
            <a:r>
              <a:rPr sz="1400" dirty="0">
                <a:solidFill>
                  <a:srgbClr val="7E7E7E"/>
                </a:solidFill>
                <a:latin typeface="Arial MT"/>
                <a:cs typeface="Arial MT"/>
              </a:rPr>
              <a:t>ionization</a:t>
            </a:r>
            <a:r>
              <a:rPr sz="1400" spc="-45" dirty="0">
                <a:solidFill>
                  <a:srgbClr val="7E7E7E"/>
                </a:solidFill>
                <a:latin typeface="Arial MT"/>
                <a:cs typeface="Arial MT"/>
              </a:rPr>
              <a:t> </a:t>
            </a:r>
            <a:r>
              <a:rPr sz="1400" spc="-10" dirty="0">
                <a:solidFill>
                  <a:srgbClr val="7E7E7E"/>
                </a:solidFill>
                <a:latin typeface="Arial MT"/>
                <a:cs typeface="Arial MT"/>
              </a:rPr>
              <a:t>chambers:</a:t>
            </a:r>
            <a:endParaRPr sz="1400" dirty="0">
              <a:latin typeface="Arial MT"/>
              <a:cs typeface="Arial MT"/>
            </a:endParaRPr>
          </a:p>
          <a:p>
            <a:pPr marL="240665" indent="-227965">
              <a:lnSpc>
                <a:spcPct val="100000"/>
              </a:lnSpc>
              <a:spcBef>
                <a:spcPts val="110"/>
              </a:spcBef>
              <a:buClr>
                <a:srgbClr val="B71E42"/>
              </a:buClr>
              <a:buFont typeface="Arial MT"/>
              <a:buChar char="•"/>
              <a:tabLst>
                <a:tab pos="240665" algn="l"/>
              </a:tabLst>
            </a:pPr>
            <a:r>
              <a:rPr lang="en-GB" sz="1600" dirty="0">
                <a:latin typeface="+mn-lt"/>
                <a:cs typeface="Trebuchet MS"/>
              </a:rPr>
              <a:t>ICs</a:t>
            </a:r>
            <a:r>
              <a:rPr lang="en-GB" sz="1600" spc="5" dirty="0">
                <a:latin typeface="+mn-lt"/>
                <a:cs typeface="Trebuchet MS"/>
              </a:rPr>
              <a:t> </a:t>
            </a:r>
            <a:r>
              <a:rPr lang="en-GB" sz="1600" spc="-105" dirty="0">
                <a:latin typeface="+mn-lt"/>
                <a:cs typeface="Trebuchet MS"/>
              </a:rPr>
              <a:t>illustrate</a:t>
            </a:r>
            <a:r>
              <a:rPr lang="en-GB" sz="1600" spc="10" dirty="0">
                <a:latin typeface="+mn-lt"/>
                <a:cs typeface="Trebuchet MS"/>
              </a:rPr>
              <a:t> </a:t>
            </a:r>
            <a:r>
              <a:rPr lang="en-GB" sz="1600" spc="-120" dirty="0">
                <a:latin typeface="+mn-lt"/>
                <a:cs typeface="Trebuchet MS"/>
              </a:rPr>
              <a:t>how </a:t>
            </a:r>
            <a:r>
              <a:rPr lang="en-GB" sz="1600" spc="-110" dirty="0">
                <a:latin typeface="+mn-lt"/>
                <a:cs typeface="Trebuchet MS"/>
              </a:rPr>
              <a:t>time</a:t>
            </a:r>
            <a:r>
              <a:rPr lang="en-GB" sz="1600" spc="5" dirty="0">
                <a:latin typeface="+mn-lt"/>
                <a:cs typeface="Trebuchet MS"/>
              </a:rPr>
              <a:t> </a:t>
            </a:r>
            <a:r>
              <a:rPr lang="en-GB" sz="1600" spc="-105" dirty="0">
                <a:latin typeface="+mn-lt"/>
                <a:cs typeface="Trebuchet MS"/>
              </a:rPr>
              <a:t>dependence</a:t>
            </a:r>
            <a:r>
              <a:rPr lang="en-GB" sz="1600" spc="-40" dirty="0">
                <a:latin typeface="+mn-lt"/>
                <a:cs typeface="Trebuchet MS"/>
              </a:rPr>
              <a:t> </a:t>
            </a:r>
            <a:r>
              <a:rPr lang="en-GB" sz="1600" spc="-85" dirty="0">
                <a:latin typeface="+mn-lt"/>
                <a:cs typeface="Trebuchet MS"/>
              </a:rPr>
              <a:t>of</a:t>
            </a:r>
            <a:r>
              <a:rPr lang="en-GB" sz="1600" spc="5" dirty="0">
                <a:latin typeface="+mn-lt"/>
                <a:cs typeface="Trebuchet MS"/>
              </a:rPr>
              <a:t> </a:t>
            </a:r>
            <a:r>
              <a:rPr lang="en-GB" sz="1600" spc="-105" dirty="0">
                <a:latin typeface="+mn-lt"/>
                <a:cs typeface="Trebuchet MS"/>
              </a:rPr>
              <a:t>the</a:t>
            </a:r>
            <a:r>
              <a:rPr lang="en-GB" sz="1600" spc="-5" dirty="0">
                <a:latin typeface="+mn-lt"/>
                <a:cs typeface="Trebuchet MS"/>
              </a:rPr>
              <a:t> </a:t>
            </a:r>
            <a:r>
              <a:rPr lang="en-GB" sz="1600" spc="-114" dirty="0">
                <a:latin typeface="+mn-lt"/>
                <a:cs typeface="Trebuchet MS"/>
              </a:rPr>
              <a:t>signal</a:t>
            </a:r>
            <a:r>
              <a:rPr lang="en-GB" sz="1600" spc="-5" dirty="0">
                <a:latin typeface="+mn-lt"/>
                <a:cs typeface="Trebuchet MS"/>
              </a:rPr>
              <a:t> </a:t>
            </a:r>
            <a:r>
              <a:rPr lang="en-GB" sz="1600" spc="-75" dirty="0">
                <a:latin typeface="+mn-lt"/>
                <a:cs typeface="Trebuchet MS"/>
              </a:rPr>
              <a:t>is</a:t>
            </a:r>
            <a:r>
              <a:rPr lang="en-GB" sz="1600" spc="-10" dirty="0">
                <a:latin typeface="+mn-lt"/>
                <a:cs typeface="Trebuchet MS"/>
              </a:rPr>
              <a:t> </a:t>
            </a:r>
            <a:r>
              <a:rPr lang="en-GB" sz="1600" spc="-95" dirty="0">
                <a:latin typeface="+mn-lt"/>
                <a:cs typeface="Trebuchet MS"/>
              </a:rPr>
              <a:t>dominated</a:t>
            </a:r>
            <a:r>
              <a:rPr lang="en-GB" sz="1600" spc="5" dirty="0">
                <a:latin typeface="+mn-lt"/>
                <a:cs typeface="Trebuchet MS"/>
              </a:rPr>
              <a:t> </a:t>
            </a:r>
            <a:r>
              <a:rPr lang="en-GB" sz="1600" spc="-110" dirty="0">
                <a:latin typeface="+mn-lt"/>
                <a:cs typeface="Trebuchet MS"/>
              </a:rPr>
              <a:t>by</a:t>
            </a:r>
            <a:r>
              <a:rPr lang="en-GB" sz="1600" spc="-10" dirty="0">
                <a:latin typeface="+mn-lt"/>
                <a:cs typeface="Trebuchet MS"/>
              </a:rPr>
              <a:t> </a:t>
            </a:r>
            <a:r>
              <a:rPr lang="en-GB" sz="1600" spc="-105" dirty="0">
                <a:latin typeface="+mn-lt"/>
                <a:cs typeface="Trebuchet MS"/>
              </a:rPr>
              <a:t>the</a:t>
            </a:r>
            <a:r>
              <a:rPr lang="en-GB" sz="1600" spc="-5" dirty="0">
                <a:latin typeface="+mn-lt"/>
                <a:cs typeface="Trebuchet MS"/>
              </a:rPr>
              <a:t> </a:t>
            </a:r>
            <a:r>
              <a:rPr lang="en-GB" sz="1600" spc="-20" dirty="0">
                <a:latin typeface="+mn-lt"/>
                <a:cs typeface="Trebuchet MS"/>
              </a:rPr>
              <a:t>ions</a:t>
            </a:r>
            <a:endParaRPr lang="en-GB" sz="1600" dirty="0">
              <a:latin typeface="+mn-lt"/>
              <a:cs typeface="Trebuchet MS"/>
            </a:endParaRPr>
          </a:p>
        </p:txBody>
      </p:sp>
      <p:pic>
        <p:nvPicPr>
          <p:cNvPr id="13" name="object 10">
            <a:extLst>
              <a:ext uri="{FF2B5EF4-FFF2-40B4-BE49-F238E27FC236}">
                <a16:creationId xmlns:a16="http://schemas.microsoft.com/office/drawing/2014/main" id="{30F4ABCE-6F6F-A2BE-883D-2FE73282C5EA}"/>
              </a:ext>
            </a:extLst>
          </p:cNvPr>
          <p:cNvPicPr/>
          <p:nvPr/>
        </p:nvPicPr>
        <p:blipFill>
          <a:blip r:embed="rId5" cstate="print"/>
          <a:stretch>
            <a:fillRect/>
          </a:stretch>
        </p:blipFill>
        <p:spPr>
          <a:xfrm>
            <a:off x="8589162" y="4606361"/>
            <a:ext cx="2883407" cy="1848608"/>
          </a:xfrm>
          <a:prstGeom prst="rect">
            <a:avLst/>
          </a:prstGeom>
        </p:spPr>
      </p:pic>
      <p:sp>
        <p:nvSpPr>
          <p:cNvPr id="14" name="object 11">
            <a:extLst>
              <a:ext uri="{FF2B5EF4-FFF2-40B4-BE49-F238E27FC236}">
                <a16:creationId xmlns:a16="http://schemas.microsoft.com/office/drawing/2014/main" id="{DDD147B5-424D-DBB1-ED15-3FEDA1833DD6}"/>
              </a:ext>
            </a:extLst>
          </p:cNvPr>
          <p:cNvSpPr txBox="1"/>
          <p:nvPr/>
        </p:nvSpPr>
        <p:spPr>
          <a:xfrm>
            <a:off x="8724925" y="4342200"/>
            <a:ext cx="2412365" cy="452755"/>
          </a:xfrm>
          <a:prstGeom prst="rect">
            <a:avLst/>
          </a:prstGeom>
        </p:spPr>
        <p:txBody>
          <a:bodyPr vert="horz" wrap="square" lIns="0" tIns="12700" rIns="0" bIns="0" rtlCol="0">
            <a:spAutoFit/>
          </a:bodyPr>
          <a:lstStyle/>
          <a:p>
            <a:pPr marL="12700" marR="5080">
              <a:lnSpc>
                <a:spcPct val="100000"/>
              </a:lnSpc>
              <a:spcBef>
                <a:spcPts val="100"/>
              </a:spcBef>
            </a:pPr>
            <a:r>
              <a:rPr sz="1400" dirty="0">
                <a:solidFill>
                  <a:srgbClr val="7E7E7E"/>
                </a:solidFill>
                <a:latin typeface="Arial MT"/>
                <a:cs typeface="Arial MT"/>
              </a:rPr>
              <a:t>Planar</a:t>
            </a:r>
            <a:r>
              <a:rPr sz="1400" spc="-40" dirty="0">
                <a:solidFill>
                  <a:srgbClr val="7E7E7E"/>
                </a:solidFill>
                <a:latin typeface="Arial MT"/>
                <a:cs typeface="Arial MT"/>
              </a:rPr>
              <a:t> </a:t>
            </a:r>
            <a:r>
              <a:rPr sz="1400" dirty="0">
                <a:solidFill>
                  <a:srgbClr val="7E7E7E"/>
                </a:solidFill>
                <a:latin typeface="Arial MT"/>
                <a:cs typeface="Arial MT"/>
              </a:rPr>
              <a:t>ionization</a:t>
            </a:r>
            <a:r>
              <a:rPr sz="1400" spc="-60" dirty="0">
                <a:solidFill>
                  <a:srgbClr val="7E7E7E"/>
                </a:solidFill>
                <a:latin typeface="Arial MT"/>
                <a:cs typeface="Arial MT"/>
              </a:rPr>
              <a:t> </a:t>
            </a:r>
            <a:r>
              <a:rPr sz="1400" spc="-10" dirty="0">
                <a:solidFill>
                  <a:srgbClr val="7E7E7E"/>
                </a:solidFill>
                <a:latin typeface="Arial MT"/>
                <a:cs typeface="Arial MT"/>
              </a:rPr>
              <a:t>chambers, </a:t>
            </a:r>
            <a:r>
              <a:rPr sz="1400" dirty="0">
                <a:solidFill>
                  <a:srgbClr val="7E7E7E"/>
                </a:solidFill>
                <a:latin typeface="Arial MT"/>
                <a:cs typeface="Arial MT"/>
              </a:rPr>
              <a:t>continuous</a:t>
            </a:r>
            <a:r>
              <a:rPr sz="1400" spc="-70" dirty="0">
                <a:solidFill>
                  <a:srgbClr val="7E7E7E"/>
                </a:solidFill>
                <a:latin typeface="Arial MT"/>
                <a:cs typeface="Arial MT"/>
              </a:rPr>
              <a:t> </a:t>
            </a:r>
            <a:r>
              <a:rPr sz="1400" dirty="0">
                <a:solidFill>
                  <a:srgbClr val="7E7E7E"/>
                </a:solidFill>
                <a:latin typeface="Arial MT"/>
                <a:cs typeface="Arial MT"/>
              </a:rPr>
              <a:t>charge</a:t>
            </a:r>
            <a:r>
              <a:rPr sz="1400" spc="-70" dirty="0">
                <a:solidFill>
                  <a:srgbClr val="7E7E7E"/>
                </a:solidFill>
                <a:latin typeface="Arial MT"/>
                <a:cs typeface="Arial MT"/>
              </a:rPr>
              <a:t> </a:t>
            </a:r>
            <a:r>
              <a:rPr sz="1400" spc="-10" dirty="0">
                <a:solidFill>
                  <a:srgbClr val="7E7E7E"/>
                </a:solidFill>
                <a:latin typeface="Arial MT"/>
                <a:cs typeface="Arial MT"/>
              </a:rPr>
              <a:t>generation:</a:t>
            </a:r>
            <a:endParaRPr sz="1400">
              <a:latin typeface="Arial MT"/>
              <a:cs typeface="Arial MT"/>
            </a:endParaRPr>
          </a:p>
        </p:txBody>
      </p:sp>
      <p:sp>
        <p:nvSpPr>
          <p:cNvPr id="15" name="object 12">
            <a:extLst>
              <a:ext uri="{FF2B5EF4-FFF2-40B4-BE49-F238E27FC236}">
                <a16:creationId xmlns:a16="http://schemas.microsoft.com/office/drawing/2014/main" id="{ED219382-12B5-25A9-06D6-CBF2B7D3D45D}"/>
              </a:ext>
            </a:extLst>
          </p:cNvPr>
          <p:cNvSpPr txBox="1"/>
          <p:nvPr/>
        </p:nvSpPr>
        <p:spPr>
          <a:xfrm>
            <a:off x="8168538" y="858845"/>
            <a:ext cx="3557270" cy="1549141"/>
          </a:xfrm>
          <a:prstGeom prst="rect">
            <a:avLst/>
          </a:prstGeom>
          <a:ln w="15240">
            <a:solidFill>
              <a:srgbClr val="85122D"/>
            </a:solidFill>
          </a:ln>
        </p:spPr>
        <p:txBody>
          <a:bodyPr vert="horz" wrap="square" lIns="0" tIns="58419" rIns="0" bIns="0" rtlCol="0">
            <a:spAutoFit/>
          </a:bodyPr>
          <a:lstStyle/>
          <a:p>
            <a:pPr marL="81280">
              <a:lnSpc>
                <a:spcPct val="100000"/>
              </a:lnSpc>
              <a:spcBef>
                <a:spcPts val="459"/>
              </a:spcBef>
            </a:pPr>
            <a:r>
              <a:rPr sz="1600" spc="-55" dirty="0">
                <a:solidFill>
                  <a:srgbClr val="C00000"/>
                </a:solidFill>
                <a:latin typeface="+mn-lt"/>
                <a:cs typeface="Trebuchet MS"/>
              </a:rPr>
              <a:t>Shockley–</a:t>
            </a:r>
            <a:r>
              <a:rPr sz="1600" spc="-50" dirty="0">
                <a:solidFill>
                  <a:srgbClr val="C00000"/>
                </a:solidFill>
                <a:latin typeface="+mn-lt"/>
                <a:cs typeface="Trebuchet MS"/>
              </a:rPr>
              <a:t>Ramo</a:t>
            </a:r>
            <a:r>
              <a:rPr sz="1600" spc="35" dirty="0">
                <a:solidFill>
                  <a:srgbClr val="C00000"/>
                </a:solidFill>
                <a:latin typeface="+mn-lt"/>
                <a:cs typeface="Trebuchet MS"/>
              </a:rPr>
              <a:t> </a:t>
            </a:r>
            <a:r>
              <a:rPr sz="1600" spc="-10" dirty="0">
                <a:solidFill>
                  <a:srgbClr val="C00000"/>
                </a:solidFill>
                <a:latin typeface="+mn-lt"/>
                <a:cs typeface="Trebuchet MS"/>
              </a:rPr>
              <a:t>theorem:</a:t>
            </a:r>
            <a:endParaRPr sz="1600" dirty="0">
              <a:latin typeface="+mn-lt"/>
              <a:cs typeface="Trebuchet MS"/>
            </a:endParaRPr>
          </a:p>
          <a:p>
            <a:pPr marL="81280" marR="85090">
              <a:lnSpc>
                <a:spcPct val="100000"/>
              </a:lnSpc>
              <a:tabLst>
                <a:tab pos="2652395" algn="l"/>
              </a:tabLst>
            </a:pPr>
            <a:r>
              <a:rPr sz="1600" spc="-45" dirty="0">
                <a:solidFill>
                  <a:srgbClr val="000096"/>
                </a:solidFill>
                <a:latin typeface="+mn-lt"/>
                <a:cs typeface="Trebuchet MS"/>
              </a:rPr>
              <a:t>The</a:t>
            </a:r>
            <a:r>
              <a:rPr sz="1600" spc="-80" dirty="0">
                <a:solidFill>
                  <a:srgbClr val="000096"/>
                </a:solidFill>
                <a:latin typeface="+mn-lt"/>
                <a:cs typeface="Trebuchet MS"/>
              </a:rPr>
              <a:t> </a:t>
            </a:r>
            <a:r>
              <a:rPr sz="1600" spc="-90" dirty="0">
                <a:solidFill>
                  <a:srgbClr val="000096"/>
                </a:solidFill>
                <a:latin typeface="+mn-lt"/>
                <a:cs typeface="Trebuchet MS"/>
              </a:rPr>
              <a:t>instantaneous</a:t>
            </a:r>
            <a:r>
              <a:rPr sz="1600" spc="-30" dirty="0">
                <a:solidFill>
                  <a:srgbClr val="000096"/>
                </a:solidFill>
                <a:latin typeface="+mn-lt"/>
                <a:cs typeface="Trebuchet MS"/>
              </a:rPr>
              <a:t> </a:t>
            </a:r>
            <a:r>
              <a:rPr sz="1600" spc="-65" dirty="0">
                <a:solidFill>
                  <a:srgbClr val="000096"/>
                </a:solidFill>
                <a:latin typeface="+mn-lt"/>
                <a:cs typeface="Trebuchet MS"/>
              </a:rPr>
              <a:t>current</a:t>
            </a:r>
            <a:r>
              <a:rPr sz="1600" spc="-40" dirty="0">
                <a:solidFill>
                  <a:srgbClr val="000096"/>
                </a:solidFill>
                <a:latin typeface="+mn-lt"/>
                <a:cs typeface="Trebuchet MS"/>
              </a:rPr>
              <a:t> </a:t>
            </a:r>
            <a:r>
              <a:rPr sz="1600" i="1" spc="-200" dirty="0">
                <a:solidFill>
                  <a:srgbClr val="FF0000"/>
                </a:solidFill>
                <a:latin typeface="+mn-lt"/>
                <a:cs typeface="Trebuchet MS"/>
              </a:rPr>
              <a:t>i</a:t>
            </a:r>
            <a:r>
              <a:rPr sz="1600" i="1" spc="-40" dirty="0">
                <a:solidFill>
                  <a:srgbClr val="FF0000"/>
                </a:solidFill>
                <a:latin typeface="+mn-lt"/>
                <a:cs typeface="Trebuchet MS"/>
              </a:rPr>
              <a:t> </a:t>
            </a:r>
            <a:r>
              <a:rPr sz="1600" spc="-95" dirty="0">
                <a:solidFill>
                  <a:srgbClr val="000096"/>
                </a:solidFill>
                <a:latin typeface="+mn-lt"/>
                <a:cs typeface="Trebuchet MS"/>
              </a:rPr>
              <a:t>induced</a:t>
            </a:r>
            <a:r>
              <a:rPr sz="1600" spc="-40" dirty="0">
                <a:solidFill>
                  <a:srgbClr val="000096"/>
                </a:solidFill>
                <a:latin typeface="+mn-lt"/>
                <a:cs typeface="Trebuchet MS"/>
              </a:rPr>
              <a:t> </a:t>
            </a:r>
            <a:r>
              <a:rPr sz="1600" dirty="0">
                <a:solidFill>
                  <a:srgbClr val="000096"/>
                </a:solidFill>
                <a:latin typeface="+mn-lt"/>
                <a:cs typeface="Trebuchet MS"/>
              </a:rPr>
              <a:t>on</a:t>
            </a:r>
            <a:r>
              <a:rPr sz="1600" spc="-40" dirty="0">
                <a:solidFill>
                  <a:srgbClr val="000096"/>
                </a:solidFill>
                <a:latin typeface="+mn-lt"/>
                <a:cs typeface="Trebuchet MS"/>
              </a:rPr>
              <a:t> </a:t>
            </a:r>
            <a:r>
              <a:rPr sz="1600" spc="-80" dirty="0">
                <a:solidFill>
                  <a:srgbClr val="000096"/>
                </a:solidFill>
                <a:latin typeface="+mn-lt"/>
                <a:cs typeface="Trebuchet MS"/>
              </a:rPr>
              <a:t>a </a:t>
            </a:r>
            <a:r>
              <a:rPr sz="1600" spc="-114" dirty="0">
                <a:solidFill>
                  <a:srgbClr val="000096"/>
                </a:solidFill>
                <a:latin typeface="+mn-lt"/>
                <a:cs typeface="Trebuchet MS"/>
              </a:rPr>
              <a:t>given</a:t>
            </a:r>
            <a:r>
              <a:rPr sz="1600" spc="-20" dirty="0">
                <a:solidFill>
                  <a:srgbClr val="000096"/>
                </a:solidFill>
                <a:latin typeface="+mn-lt"/>
                <a:cs typeface="Trebuchet MS"/>
              </a:rPr>
              <a:t> </a:t>
            </a:r>
            <a:r>
              <a:rPr sz="1600" spc="-85" dirty="0">
                <a:solidFill>
                  <a:srgbClr val="000096"/>
                </a:solidFill>
                <a:latin typeface="+mn-lt"/>
                <a:cs typeface="Trebuchet MS"/>
              </a:rPr>
              <a:t>electrode</a:t>
            </a:r>
            <a:r>
              <a:rPr sz="1600" spc="-40" dirty="0">
                <a:solidFill>
                  <a:srgbClr val="000096"/>
                </a:solidFill>
                <a:latin typeface="+mn-lt"/>
                <a:cs typeface="Trebuchet MS"/>
              </a:rPr>
              <a:t> </a:t>
            </a:r>
            <a:r>
              <a:rPr sz="1600" spc="-95" dirty="0">
                <a:solidFill>
                  <a:srgbClr val="000096"/>
                </a:solidFill>
                <a:latin typeface="+mn-lt"/>
                <a:cs typeface="Trebuchet MS"/>
              </a:rPr>
              <a:t>due</a:t>
            </a:r>
            <a:r>
              <a:rPr sz="1600" spc="-50" dirty="0">
                <a:solidFill>
                  <a:srgbClr val="000096"/>
                </a:solidFill>
                <a:latin typeface="+mn-lt"/>
                <a:cs typeface="Trebuchet MS"/>
              </a:rPr>
              <a:t> </a:t>
            </a:r>
            <a:r>
              <a:rPr sz="1600" dirty="0">
                <a:solidFill>
                  <a:srgbClr val="000096"/>
                </a:solidFill>
                <a:latin typeface="+mn-lt"/>
                <a:cs typeface="Trebuchet MS"/>
              </a:rPr>
              <a:t>to</a:t>
            </a:r>
            <a:r>
              <a:rPr sz="1600" spc="-105" dirty="0">
                <a:solidFill>
                  <a:srgbClr val="000096"/>
                </a:solidFill>
                <a:latin typeface="+mn-lt"/>
                <a:cs typeface="Trebuchet MS"/>
              </a:rPr>
              <a:t> </a:t>
            </a:r>
            <a:r>
              <a:rPr sz="1600" spc="-110" dirty="0">
                <a:solidFill>
                  <a:srgbClr val="000096"/>
                </a:solidFill>
                <a:latin typeface="+mn-lt"/>
                <a:cs typeface="Trebuchet MS"/>
              </a:rPr>
              <a:t>the</a:t>
            </a:r>
            <a:r>
              <a:rPr sz="1600" spc="-25" dirty="0">
                <a:solidFill>
                  <a:srgbClr val="000096"/>
                </a:solidFill>
                <a:latin typeface="+mn-lt"/>
                <a:cs typeface="Trebuchet MS"/>
              </a:rPr>
              <a:t> </a:t>
            </a:r>
            <a:r>
              <a:rPr sz="1600" spc="-55" dirty="0">
                <a:solidFill>
                  <a:srgbClr val="000096"/>
                </a:solidFill>
                <a:latin typeface="+mn-lt"/>
                <a:cs typeface="Trebuchet MS"/>
              </a:rPr>
              <a:t>motion</a:t>
            </a:r>
            <a:r>
              <a:rPr sz="1600" spc="-15" dirty="0">
                <a:solidFill>
                  <a:srgbClr val="000096"/>
                </a:solidFill>
                <a:latin typeface="+mn-lt"/>
                <a:cs typeface="Trebuchet MS"/>
              </a:rPr>
              <a:t> </a:t>
            </a:r>
            <a:r>
              <a:rPr sz="1600" spc="-85" dirty="0">
                <a:solidFill>
                  <a:srgbClr val="000096"/>
                </a:solidFill>
                <a:latin typeface="+mn-lt"/>
                <a:cs typeface="Trebuchet MS"/>
              </a:rPr>
              <a:t>of</a:t>
            </a:r>
            <a:r>
              <a:rPr sz="1600" spc="-40" dirty="0">
                <a:solidFill>
                  <a:srgbClr val="000096"/>
                </a:solidFill>
                <a:latin typeface="+mn-lt"/>
                <a:cs typeface="Trebuchet MS"/>
              </a:rPr>
              <a:t> </a:t>
            </a:r>
            <a:r>
              <a:rPr sz="1600" spc="-60" dirty="0">
                <a:solidFill>
                  <a:srgbClr val="000096"/>
                </a:solidFill>
                <a:latin typeface="+mn-lt"/>
                <a:cs typeface="Trebuchet MS"/>
              </a:rPr>
              <a:t>a </a:t>
            </a:r>
            <a:r>
              <a:rPr sz="1600" spc="-95" dirty="0">
                <a:solidFill>
                  <a:srgbClr val="000096"/>
                </a:solidFill>
                <a:latin typeface="+mn-lt"/>
                <a:cs typeface="Trebuchet MS"/>
              </a:rPr>
              <a:t>charge</a:t>
            </a:r>
            <a:r>
              <a:rPr sz="1600" spc="-5" dirty="0">
                <a:solidFill>
                  <a:srgbClr val="000096"/>
                </a:solidFill>
                <a:latin typeface="+mn-lt"/>
                <a:cs typeface="Trebuchet MS"/>
              </a:rPr>
              <a:t> </a:t>
            </a:r>
            <a:r>
              <a:rPr sz="1600" spc="-80" dirty="0">
                <a:solidFill>
                  <a:srgbClr val="000096"/>
                </a:solidFill>
                <a:latin typeface="+mn-lt"/>
                <a:cs typeface="Trebuchet MS"/>
              </a:rPr>
              <a:t>is</a:t>
            </a:r>
            <a:r>
              <a:rPr sz="1600" spc="-20" dirty="0">
                <a:solidFill>
                  <a:srgbClr val="000096"/>
                </a:solidFill>
                <a:latin typeface="+mn-lt"/>
                <a:cs typeface="Trebuchet MS"/>
              </a:rPr>
              <a:t> </a:t>
            </a:r>
            <a:r>
              <a:rPr sz="1600" spc="-120" dirty="0">
                <a:solidFill>
                  <a:srgbClr val="000096"/>
                </a:solidFill>
                <a:latin typeface="+mn-lt"/>
                <a:cs typeface="Trebuchet MS"/>
              </a:rPr>
              <a:t>given</a:t>
            </a:r>
            <a:r>
              <a:rPr sz="1600" dirty="0">
                <a:solidFill>
                  <a:srgbClr val="000096"/>
                </a:solidFill>
                <a:latin typeface="+mn-lt"/>
                <a:cs typeface="Trebuchet MS"/>
              </a:rPr>
              <a:t> </a:t>
            </a:r>
            <a:r>
              <a:rPr sz="1600" spc="-25" dirty="0">
                <a:solidFill>
                  <a:srgbClr val="000096"/>
                </a:solidFill>
                <a:latin typeface="+mn-lt"/>
                <a:cs typeface="Trebuchet MS"/>
              </a:rPr>
              <a:t>by</a:t>
            </a:r>
            <a:r>
              <a:rPr sz="1600" dirty="0">
                <a:latin typeface="+mn-lt"/>
                <a:cs typeface="Trebuchet MS"/>
              </a:rPr>
              <a:t>	</a:t>
            </a:r>
            <a:r>
              <a:rPr sz="1600" spc="-50" dirty="0">
                <a:latin typeface="+mn-lt"/>
                <a:cs typeface="Trebuchet MS"/>
              </a:rPr>
              <a:t>.</a:t>
            </a:r>
            <a:endParaRPr sz="1600" dirty="0">
              <a:latin typeface="+mn-lt"/>
              <a:cs typeface="Trebuchet MS"/>
            </a:endParaRPr>
          </a:p>
          <a:p>
            <a:pPr>
              <a:lnSpc>
                <a:spcPct val="100000"/>
              </a:lnSpc>
              <a:spcBef>
                <a:spcPts val="60"/>
              </a:spcBef>
            </a:pPr>
            <a:endParaRPr sz="1600" dirty="0">
              <a:latin typeface="+mn-lt"/>
              <a:cs typeface="Trebuchet MS"/>
            </a:endParaRPr>
          </a:p>
          <a:p>
            <a:pPr marL="81280">
              <a:lnSpc>
                <a:spcPct val="100000"/>
              </a:lnSpc>
            </a:pPr>
            <a:r>
              <a:rPr sz="1600" i="1" spc="-200" dirty="0">
                <a:solidFill>
                  <a:srgbClr val="C00000"/>
                </a:solidFill>
                <a:latin typeface="+mn-lt"/>
                <a:cs typeface="Trebuchet MS"/>
              </a:rPr>
              <a:t>i</a:t>
            </a:r>
            <a:r>
              <a:rPr sz="1600" i="1" spc="-25" dirty="0">
                <a:solidFill>
                  <a:srgbClr val="C00000"/>
                </a:solidFill>
                <a:latin typeface="+mn-lt"/>
                <a:cs typeface="Trebuchet MS"/>
              </a:rPr>
              <a:t> </a:t>
            </a:r>
            <a:r>
              <a:rPr sz="1600" spc="-145" dirty="0">
                <a:solidFill>
                  <a:srgbClr val="000096"/>
                </a:solidFill>
                <a:latin typeface="+mn-lt"/>
                <a:cs typeface="Trebuchet MS"/>
              </a:rPr>
              <a:t>is</a:t>
            </a:r>
            <a:r>
              <a:rPr sz="1600" spc="-15" dirty="0">
                <a:solidFill>
                  <a:srgbClr val="000096"/>
                </a:solidFill>
                <a:latin typeface="+mn-lt"/>
                <a:cs typeface="Trebuchet MS"/>
              </a:rPr>
              <a:t> </a:t>
            </a:r>
            <a:r>
              <a:rPr sz="1600" spc="-65" dirty="0">
                <a:solidFill>
                  <a:srgbClr val="000096"/>
                </a:solidFill>
                <a:latin typeface="+mn-lt"/>
                <a:cs typeface="Trebuchet MS"/>
              </a:rPr>
              <a:t>NOT</a:t>
            </a:r>
            <a:r>
              <a:rPr sz="1600" spc="-10" dirty="0">
                <a:solidFill>
                  <a:srgbClr val="000096"/>
                </a:solidFill>
                <a:latin typeface="+mn-lt"/>
                <a:cs typeface="Trebuchet MS"/>
              </a:rPr>
              <a:t> </a:t>
            </a:r>
            <a:r>
              <a:rPr sz="1600" spc="-170" dirty="0">
                <a:solidFill>
                  <a:srgbClr val="000096"/>
                </a:solidFill>
                <a:latin typeface="+mn-lt"/>
                <a:cs typeface="Trebuchet MS"/>
              </a:rPr>
              <a:t>given</a:t>
            </a:r>
            <a:r>
              <a:rPr sz="1600" spc="-25" dirty="0">
                <a:solidFill>
                  <a:srgbClr val="000096"/>
                </a:solidFill>
                <a:latin typeface="+mn-lt"/>
                <a:cs typeface="Trebuchet MS"/>
              </a:rPr>
              <a:t> </a:t>
            </a:r>
            <a:r>
              <a:rPr sz="1600" spc="-190" dirty="0">
                <a:solidFill>
                  <a:srgbClr val="000096"/>
                </a:solidFill>
                <a:latin typeface="+mn-lt"/>
                <a:cs typeface="Trebuchet MS"/>
              </a:rPr>
              <a:t>by</a:t>
            </a:r>
            <a:r>
              <a:rPr sz="1600" spc="-10" dirty="0">
                <a:solidFill>
                  <a:srgbClr val="000096"/>
                </a:solidFill>
                <a:latin typeface="+mn-lt"/>
                <a:cs typeface="Trebuchet MS"/>
              </a:rPr>
              <a:t> </a:t>
            </a:r>
            <a:r>
              <a:rPr sz="1600" spc="-190" dirty="0">
                <a:solidFill>
                  <a:srgbClr val="000096"/>
                </a:solidFill>
                <a:latin typeface="+mn-lt"/>
                <a:cs typeface="Trebuchet MS"/>
              </a:rPr>
              <a:t>the</a:t>
            </a:r>
            <a:r>
              <a:rPr sz="1600" spc="-10" dirty="0">
                <a:solidFill>
                  <a:srgbClr val="000096"/>
                </a:solidFill>
                <a:latin typeface="+mn-lt"/>
                <a:cs typeface="Trebuchet MS"/>
              </a:rPr>
              <a:t> </a:t>
            </a:r>
            <a:r>
              <a:rPr sz="1600" spc="-165" dirty="0">
                <a:solidFill>
                  <a:srgbClr val="000096"/>
                </a:solidFill>
                <a:latin typeface="+mn-lt"/>
                <a:cs typeface="Trebuchet MS"/>
              </a:rPr>
              <a:t>arrival</a:t>
            </a:r>
            <a:r>
              <a:rPr sz="1600" spc="-10" dirty="0">
                <a:solidFill>
                  <a:srgbClr val="000096"/>
                </a:solidFill>
                <a:latin typeface="+mn-lt"/>
                <a:cs typeface="Trebuchet MS"/>
              </a:rPr>
              <a:t> </a:t>
            </a:r>
            <a:r>
              <a:rPr sz="1600" spc="-180" dirty="0">
                <a:solidFill>
                  <a:srgbClr val="000096"/>
                </a:solidFill>
                <a:latin typeface="+mn-lt"/>
                <a:cs typeface="Trebuchet MS"/>
              </a:rPr>
              <a:t>of</a:t>
            </a:r>
            <a:r>
              <a:rPr sz="1600" spc="-25" dirty="0">
                <a:solidFill>
                  <a:srgbClr val="000096"/>
                </a:solidFill>
                <a:latin typeface="+mn-lt"/>
                <a:cs typeface="Trebuchet MS"/>
              </a:rPr>
              <a:t> </a:t>
            </a:r>
            <a:r>
              <a:rPr sz="1600" spc="-190" dirty="0">
                <a:solidFill>
                  <a:srgbClr val="000096"/>
                </a:solidFill>
                <a:latin typeface="+mn-lt"/>
                <a:cs typeface="Trebuchet MS"/>
              </a:rPr>
              <a:t>the</a:t>
            </a:r>
            <a:r>
              <a:rPr sz="1600" spc="-5" dirty="0">
                <a:solidFill>
                  <a:srgbClr val="000096"/>
                </a:solidFill>
                <a:latin typeface="+mn-lt"/>
                <a:cs typeface="Trebuchet MS"/>
              </a:rPr>
              <a:t> </a:t>
            </a:r>
            <a:r>
              <a:rPr sz="1600" spc="-100" dirty="0">
                <a:solidFill>
                  <a:srgbClr val="000096"/>
                </a:solidFill>
                <a:latin typeface="+mn-lt"/>
                <a:cs typeface="Trebuchet MS"/>
              </a:rPr>
              <a:t>electrons</a:t>
            </a:r>
            <a:r>
              <a:rPr sz="1600" spc="-100" dirty="0">
                <a:solidFill>
                  <a:srgbClr val="000096"/>
                </a:solidFill>
                <a:latin typeface="Trebuchet MS"/>
                <a:cs typeface="Trebuchet MS"/>
              </a:rPr>
              <a:t>!</a:t>
            </a:r>
            <a:endParaRPr sz="1600" dirty="0">
              <a:solidFill>
                <a:srgbClr val="000096"/>
              </a:solidFill>
              <a:latin typeface="Trebuchet MS"/>
              <a:cs typeface="Trebuchet MS"/>
            </a:endParaRPr>
          </a:p>
        </p:txBody>
      </p:sp>
      <p:pic>
        <p:nvPicPr>
          <p:cNvPr id="16" name="object 13">
            <a:extLst>
              <a:ext uri="{FF2B5EF4-FFF2-40B4-BE49-F238E27FC236}">
                <a16:creationId xmlns:a16="http://schemas.microsoft.com/office/drawing/2014/main" id="{55A66E9B-66E9-DC5B-516D-FB7589965CD5}"/>
              </a:ext>
            </a:extLst>
          </p:cNvPr>
          <p:cNvPicPr/>
          <p:nvPr/>
        </p:nvPicPr>
        <p:blipFill>
          <a:blip r:embed="rId6" cstate="print"/>
          <a:stretch>
            <a:fillRect/>
          </a:stretch>
        </p:blipFill>
        <p:spPr>
          <a:xfrm>
            <a:off x="9220200" y="1717192"/>
            <a:ext cx="1133855" cy="397763"/>
          </a:xfrm>
          <a:prstGeom prst="rect">
            <a:avLst/>
          </a:prstGeom>
        </p:spPr>
      </p:pic>
    </p:spTree>
    <p:extLst>
      <p:ext uri="{BB962C8B-B14F-4D97-AF65-F5344CB8AC3E}">
        <p14:creationId xmlns:p14="http://schemas.microsoft.com/office/powerpoint/2010/main" val="36755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03EF-B542-CF65-7690-B8FC212FF459}"/>
              </a:ext>
            </a:extLst>
          </p:cNvPr>
          <p:cNvSpPr>
            <a:spLocks noGrp="1"/>
          </p:cNvSpPr>
          <p:nvPr>
            <p:ph type="title"/>
          </p:nvPr>
        </p:nvSpPr>
        <p:spPr>
          <a:xfrm>
            <a:off x="395427" y="203149"/>
            <a:ext cx="8062773" cy="1661993"/>
          </a:xfrm>
        </p:spPr>
        <p:txBody>
          <a:bodyPr/>
          <a:lstStyle/>
          <a:p>
            <a:r>
              <a:rPr lang="en-US" dirty="0"/>
              <a:t>The journey of gaseous detectors</a:t>
            </a:r>
          </a:p>
        </p:txBody>
      </p:sp>
      <p:sp>
        <p:nvSpPr>
          <p:cNvPr id="4" name="Footer Placeholder 3">
            <a:extLst>
              <a:ext uri="{FF2B5EF4-FFF2-40B4-BE49-F238E27FC236}">
                <a16:creationId xmlns:a16="http://schemas.microsoft.com/office/drawing/2014/main" id="{F6460D25-961D-385F-010E-11D9BE88C475}"/>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AF838C6D-02CA-2BD9-E10F-EC20EBFE4D3D}"/>
              </a:ext>
            </a:extLst>
          </p:cNvPr>
          <p:cNvSpPr>
            <a:spLocks noGrp="1"/>
          </p:cNvSpPr>
          <p:nvPr>
            <p:ph type="sldNum" sz="quarter" idx="7"/>
          </p:nvPr>
        </p:nvSpPr>
        <p:spPr/>
        <p:txBody>
          <a:bodyPr/>
          <a:lstStyle/>
          <a:p>
            <a:pPr marL="38100">
              <a:lnSpc>
                <a:spcPct val="100000"/>
              </a:lnSpc>
            </a:pPr>
            <a:fld id="{81D60167-4931-47E6-BA6A-407CBD079E47}" type="slidenum">
              <a:rPr lang="en-US" spc="-5" smtClean="0"/>
              <a:t>4</a:t>
            </a:fld>
            <a:endParaRPr lang="en-US" spc="-5" dirty="0"/>
          </a:p>
        </p:txBody>
      </p:sp>
      <p:pic>
        <p:nvPicPr>
          <p:cNvPr id="7" name="Picture 6" descr="Several men in different stages of a nuclear reactor&#10;&#10;Description automatically generated with medium confidence">
            <a:extLst>
              <a:ext uri="{FF2B5EF4-FFF2-40B4-BE49-F238E27FC236}">
                <a16:creationId xmlns:a16="http://schemas.microsoft.com/office/drawing/2014/main" id="{D3295F6A-7ADD-CDD7-6FD3-228EAE13F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838200"/>
            <a:ext cx="9609582" cy="5424738"/>
          </a:xfrm>
          <a:prstGeom prst="rect">
            <a:avLst/>
          </a:prstGeom>
        </p:spPr>
      </p:pic>
    </p:spTree>
    <p:extLst>
      <p:ext uri="{BB962C8B-B14F-4D97-AF65-F5344CB8AC3E}">
        <p14:creationId xmlns:p14="http://schemas.microsoft.com/office/powerpoint/2010/main" val="3265799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C0BFD-ADD5-9E35-8167-A626E6B54F86}"/>
              </a:ext>
            </a:extLst>
          </p:cNvPr>
          <p:cNvSpPr>
            <a:spLocks noGrp="1"/>
          </p:cNvSpPr>
          <p:nvPr>
            <p:ph type="title"/>
          </p:nvPr>
        </p:nvSpPr>
        <p:spPr>
          <a:xfrm>
            <a:off x="395427" y="203149"/>
            <a:ext cx="6310173" cy="553998"/>
          </a:xfrm>
        </p:spPr>
        <p:txBody>
          <a:bodyPr/>
          <a:lstStyle/>
          <a:p>
            <a:r>
              <a:rPr lang="en-GB" sz="3600" dirty="0">
                <a:solidFill>
                  <a:srgbClr val="00329E"/>
                </a:solidFill>
                <a:latin typeface="Arial" panose="020B0604020202020204" pitchFamily="34" charset="0"/>
                <a:ea typeface="Arial Unicode MS" pitchFamily="34" charset="-128"/>
                <a:cs typeface="Arial" panose="020B0604020202020204" pitchFamily="34" charset="0"/>
              </a:rPr>
              <a:t>Electron gain `G` in gases</a:t>
            </a:r>
            <a:endParaRPr lang="en-GB" dirty="0">
              <a:solidFill>
                <a:srgbClr val="00329E"/>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8B9D203A-CB34-A23E-871A-BFFAE9B7F444}"/>
              </a:ext>
            </a:extLst>
          </p:cNvPr>
          <p:cNvSpPr>
            <a:spLocks noGrp="1"/>
          </p:cNvSpPr>
          <p:nvPr>
            <p:ph type="ftr" sz="quarter" idx="5"/>
          </p:nvPr>
        </p:nvSpPr>
        <p:spPr>
          <a:xfrm>
            <a:off x="2955333" y="643758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9CFBB2DE-E87A-D229-5D2F-B10BF82CFA2B}"/>
              </a:ext>
            </a:extLst>
          </p:cNvPr>
          <p:cNvSpPr>
            <a:spLocks noGrp="1"/>
          </p:cNvSpPr>
          <p:nvPr>
            <p:ph type="sldNum" sz="quarter" idx="7"/>
          </p:nvPr>
        </p:nvSpPr>
        <p:spPr/>
        <p:txBody>
          <a:bodyPr/>
          <a:lstStyle/>
          <a:p>
            <a:pPr marL="38100">
              <a:lnSpc>
                <a:spcPct val="100000"/>
              </a:lnSpc>
            </a:pPr>
            <a:fld id="{81D60167-4931-47E6-BA6A-407CBD079E47}" type="slidenum">
              <a:rPr lang="en-US" spc="-5" smtClean="0"/>
              <a:t>40</a:t>
            </a:fld>
            <a:endParaRPr lang="en-US" spc="-5" dirty="0"/>
          </a:p>
        </p:txBody>
      </p:sp>
      <p:sp>
        <p:nvSpPr>
          <p:cNvPr id="6" name="CasellaDiTesto 12">
            <a:extLst>
              <a:ext uri="{FF2B5EF4-FFF2-40B4-BE49-F238E27FC236}">
                <a16:creationId xmlns:a16="http://schemas.microsoft.com/office/drawing/2014/main" id="{BF1B4472-1BE6-5DE6-335B-E42213960FA9}"/>
              </a:ext>
            </a:extLst>
          </p:cNvPr>
          <p:cNvSpPr txBox="1"/>
          <p:nvPr/>
        </p:nvSpPr>
        <p:spPr>
          <a:xfrm>
            <a:off x="168461" y="863821"/>
            <a:ext cx="11552116" cy="830997"/>
          </a:xfrm>
          <a:prstGeom prst="rect">
            <a:avLst/>
          </a:prstGeom>
          <a:noFill/>
        </p:spPr>
        <p:txBody>
          <a:bodyPr wrap="square" rtlCol="0">
            <a:spAutoFit/>
          </a:bodyPr>
          <a:lstStyle/>
          <a:p>
            <a:r>
              <a:rPr lang="en-US" sz="2400" dirty="0">
                <a:solidFill>
                  <a:srgbClr val="000096"/>
                </a:solidFill>
              </a:rPr>
              <a:t>Indicating with </a:t>
            </a:r>
            <a:r>
              <a:rPr lang="en-US" sz="2400" i="1" dirty="0">
                <a:solidFill>
                  <a:srgbClr val="000096"/>
                </a:solidFill>
              </a:rPr>
              <a:t>n</a:t>
            </a:r>
            <a:r>
              <a:rPr lang="en-US" sz="2400" dirty="0">
                <a:solidFill>
                  <a:srgbClr val="000096"/>
                </a:solidFill>
              </a:rPr>
              <a:t> the electrons at the position </a:t>
            </a:r>
            <a:r>
              <a:rPr lang="en-US" sz="2400" i="1" dirty="0">
                <a:solidFill>
                  <a:srgbClr val="000096"/>
                </a:solidFill>
              </a:rPr>
              <a:t>x</a:t>
            </a:r>
            <a:r>
              <a:rPr lang="en-US" sz="2400" dirty="0">
                <a:solidFill>
                  <a:srgbClr val="000096"/>
                </a:solidFill>
              </a:rPr>
              <a:t>, the electrons produced between </a:t>
            </a:r>
            <a:r>
              <a:rPr lang="en-US" sz="2400" i="1" dirty="0">
                <a:solidFill>
                  <a:srgbClr val="000096"/>
                </a:solidFill>
              </a:rPr>
              <a:t>x</a:t>
            </a:r>
            <a:r>
              <a:rPr lang="en-US" sz="2400" dirty="0">
                <a:solidFill>
                  <a:srgbClr val="000096"/>
                </a:solidFill>
              </a:rPr>
              <a:t> and </a:t>
            </a:r>
            <a:r>
              <a:rPr lang="en-US" sz="2400" i="1" dirty="0">
                <a:solidFill>
                  <a:srgbClr val="000096"/>
                </a:solidFill>
              </a:rPr>
              <a:t>x</a:t>
            </a:r>
            <a:r>
              <a:rPr lang="en-US" sz="2400" dirty="0">
                <a:solidFill>
                  <a:srgbClr val="000096"/>
                </a:solidFill>
              </a:rPr>
              <a:t> </a:t>
            </a:r>
            <a:r>
              <a:rPr lang="en-US" sz="2400" i="1" dirty="0">
                <a:solidFill>
                  <a:srgbClr val="000096"/>
                </a:solidFill>
              </a:rPr>
              <a:t>+ </a:t>
            </a:r>
            <a:r>
              <a:rPr lang="en-US" sz="2400" i="1" dirty="0" err="1">
                <a:solidFill>
                  <a:srgbClr val="000096"/>
                </a:solidFill>
              </a:rPr>
              <a:t>dx</a:t>
            </a:r>
            <a:r>
              <a:rPr lang="en-US" sz="2400" i="1" dirty="0">
                <a:solidFill>
                  <a:srgbClr val="000096"/>
                </a:solidFill>
              </a:rPr>
              <a:t> </a:t>
            </a:r>
            <a:r>
              <a:rPr lang="en-US" sz="2400" dirty="0">
                <a:solidFill>
                  <a:srgbClr val="000096"/>
                </a:solidFill>
              </a:rPr>
              <a:t>are:</a:t>
            </a:r>
          </a:p>
        </p:txBody>
      </p:sp>
      <p:sp>
        <p:nvSpPr>
          <p:cNvPr id="7" name="CasellaDiTesto 13">
            <a:extLst>
              <a:ext uri="{FF2B5EF4-FFF2-40B4-BE49-F238E27FC236}">
                <a16:creationId xmlns:a16="http://schemas.microsoft.com/office/drawing/2014/main" id="{B35436F7-F268-8348-6CA7-08187D920219}"/>
              </a:ext>
            </a:extLst>
          </p:cNvPr>
          <p:cNvSpPr txBox="1"/>
          <p:nvPr/>
        </p:nvSpPr>
        <p:spPr>
          <a:xfrm>
            <a:off x="168461" y="1993585"/>
            <a:ext cx="11552115" cy="830997"/>
          </a:xfrm>
          <a:prstGeom prst="rect">
            <a:avLst/>
          </a:prstGeom>
          <a:noFill/>
        </p:spPr>
        <p:txBody>
          <a:bodyPr wrap="square" rtlCol="0">
            <a:spAutoFit/>
          </a:bodyPr>
          <a:lstStyle/>
          <a:p>
            <a:r>
              <a:rPr lang="en-US" sz="2400" dirty="0">
                <a:solidFill>
                  <a:srgbClr val="000096"/>
                </a:solidFill>
              </a:rPr>
              <a:t>If α </a:t>
            </a:r>
            <a:r>
              <a:rPr lang="en-US" sz="2400" dirty="0">
                <a:solidFill>
                  <a:srgbClr val="FF0000"/>
                </a:solidFill>
              </a:rPr>
              <a:t>is independent </a:t>
            </a:r>
            <a:r>
              <a:rPr lang="en-US" sz="2400" dirty="0">
                <a:solidFill>
                  <a:srgbClr val="000096"/>
                </a:solidFill>
              </a:rPr>
              <a:t>on </a:t>
            </a:r>
            <a:r>
              <a:rPr lang="en-US" sz="2400" i="1" dirty="0">
                <a:solidFill>
                  <a:srgbClr val="000096"/>
                </a:solidFill>
              </a:rPr>
              <a:t>x</a:t>
            </a:r>
            <a:r>
              <a:rPr lang="en-US" sz="2400" dirty="0">
                <a:solidFill>
                  <a:srgbClr val="000096"/>
                </a:solidFill>
              </a:rPr>
              <a:t> (uniform electric field), the previous differential equation can be easily integrated to get:</a:t>
            </a:r>
          </a:p>
        </p:txBody>
      </p:sp>
      <p:sp>
        <p:nvSpPr>
          <p:cNvPr id="8" name="CasellaDiTesto 14">
            <a:extLst>
              <a:ext uri="{FF2B5EF4-FFF2-40B4-BE49-F238E27FC236}">
                <a16:creationId xmlns:a16="http://schemas.microsoft.com/office/drawing/2014/main" id="{D0D4F94B-7953-72A6-D600-8368EDAF11A2}"/>
              </a:ext>
            </a:extLst>
          </p:cNvPr>
          <p:cNvSpPr txBox="1"/>
          <p:nvPr/>
        </p:nvSpPr>
        <p:spPr>
          <a:xfrm>
            <a:off x="277045" y="3138777"/>
            <a:ext cx="4100674" cy="461665"/>
          </a:xfrm>
          <a:prstGeom prst="rect">
            <a:avLst/>
          </a:prstGeom>
          <a:noFill/>
        </p:spPr>
        <p:txBody>
          <a:bodyPr wrap="none" rtlCol="0">
            <a:spAutoFit/>
          </a:bodyPr>
          <a:lstStyle/>
          <a:p>
            <a:r>
              <a:rPr lang="it-IT" sz="2400" i="1" dirty="0">
                <a:solidFill>
                  <a:srgbClr val="000096"/>
                </a:solidFill>
              </a:rPr>
              <a:t>n</a:t>
            </a:r>
            <a:r>
              <a:rPr lang="it-IT" sz="2400" i="1" baseline="-25000" dirty="0">
                <a:solidFill>
                  <a:srgbClr val="000096"/>
                </a:solidFill>
              </a:rPr>
              <a:t>0</a:t>
            </a:r>
            <a:r>
              <a:rPr lang="it-IT" sz="2400" dirty="0">
                <a:solidFill>
                  <a:srgbClr val="000096"/>
                </a:solidFill>
              </a:rPr>
              <a:t> = </a:t>
            </a:r>
            <a:r>
              <a:rPr lang="it-IT" sz="2400" dirty="0" err="1">
                <a:solidFill>
                  <a:srgbClr val="000096"/>
                </a:solidFill>
              </a:rPr>
              <a:t>initial</a:t>
            </a:r>
            <a:r>
              <a:rPr lang="it-IT" sz="2400" dirty="0">
                <a:solidFill>
                  <a:srgbClr val="000096"/>
                </a:solidFill>
              </a:rPr>
              <a:t> </a:t>
            </a:r>
            <a:r>
              <a:rPr lang="it-IT" sz="2400" dirty="0" err="1">
                <a:solidFill>
                  <a:srgbClr val="000096"/>
                </a:solidFill>
              </a:rPr>
              <a:t>number</a:t>
            </a:r>
            <a:r>
              <a:rPr lang="it-IT" sz="2400" dirty="0">
                <a:solidFill>
                  <a:srgbClr val="000096"/>
                </a:solidFill>
              </a:rPr>
              <a:t> </a:t>
            </a:r>
            <a:r>
              <a:rPr lang="it-IT" sz="2400" dirty="0" err="1">
                <a:solidFill>
                  <a:srgbClr val="000096"/>
                </a:solidFill>
              </a:rPr>
              <a:t>of</a:t>
            </a:r>
            <a:r>
              <a:rPr lang="it-IT" sz="2400" dirty="0">
                <a:solidFill>
                  <a:srgbClr val="000096"/>
                </a:solidFill>
              </a:rPr>
              <a:t> </a:t>
            </a:r>
            <a:r>
              <a:rPr lang="it-IT" sz="2400" dirty="0" err="1">
                <a:solidFill>
                  <a:srgbClr val="000096"/>
                </a:solidFill>
              </a:rPr>
              <a:t>electrons</a:t>
            </a:r>
            <a:endParaRPr lang="it-IT" sz="2400" dirty="0">
              <a:solidFill>
                <a:srgbClr val="000096"/>
              </a:solidFill>
            </a:endParaRPr>
          </a:p>
        </p:txBody>
      </p:sp>
      <p:sp>
        <p:nvSpPr>
          <p:cNvPr id="9" name="CasellaDiTesto 15">
            <a:extLst>
              <a:ext uri="{FF2B5EF4-FFF2-40B4-BE49-F238E27FC236}">
                <a16:creationId xmlns:a16="http://schemas.microsoft.com/office/drawing/2014/main" id="{06A585BF-BE03-1A83-1A3C-338CFC900EE0}"/>
              </a:ext>
            </a:extLst>
          </p:cNvPr>
          <p:cNvSpPr txBox="1"/>
          <p:nvPr/>
        </p:nvSpPr>
        <p:spPr>
          <a:xfrm>
            <a:off x="248151" y="3710541"/>
            <a:ext cx="7776864" cy="461665"/>
          </a:xfrm>
          <a:prstGeom prst="rect">
            <a:avLst/>
          </a:prstGeom>
          <a:noFill/>
        </p:spPr>
        <p:txBody>
          <a:bodyPr wrap="square" rtlCol="0">
            <a:spAutoFit/>
          </a:bodyPr>
          <a:lstStyle/>
          <a:p>
            <a:r>
              <a:rPr lang="en-US" sz="2400" dirty="0">
                <a:solidFill>
                  <a:srgbClr val="000096"/>
                </a:solidFill>
              </a:rPr>
              <a:t>In the general case of </a:t>
            </a:r>
            <a:r>
              <a:rPr lang="en-US" sz="2400" dirty="0">
                <a:solidFill>
                  <a:srgbClr val="FF0000"/>
                </a:solidFill>
              </a:rPr>
              <a:t>non-uniform</a:t>
            </a:r>
            <a:r>
              <a:rPr lang="en-US" sz="2400" dirty="0">
                <a:solidFill>
                  <a:srgbClr val="000096"/>
                </a:solidFill>
              </a:rPr>
              <a:t> electric field, the result is:</a:t>
            </a:r>
            <a:endParaRPr lang="it-IT" sz="2400" dirty="0">
              <a:solidFill>
                <a:srgbClr val="000096"/>
              </a:solidFill>
            </a:endParaRPr>
          </a:p>
        </p:txBody>
      </p:sp>
      <p:sp>
        <p:nvSpPr>
          <p:cNvPr id="10" name="CasellaDiTesto 16">
            <a:extLst>
              <a:ext uri="{FF2B5EF4-FFF2-40B4-BE49-F238E27FC236}">
                <a16:creationId xmlns:a16="http://schemas.microsoft.com/office/drawing/2014/main" id="{55844FD3-406E-4072-B619-E2D418B68508}"/>
              </a:ext>
            </a:extLst>
          </p:cNvPr>
          <p:cNvSpPr txBox="1"/>
          <p:nvPr/>
        </p:nvSpPr>
        <p:spPr>
          <a:xfrm>
            <a:off x="277045" y="4735915"/>
            <a:ext cx="8532440" cy="461665"/>
          </a:xfrm>
          <a:prstGeom prst="rect">
            <a:avLst/>
          </a:prstGeom>
          <a:noFill/>
        </p:spPr>
        <p:txBody>
          <a:bodyPr wrap="square" rtlCol="0">
            <a:spAutoFit/>
          </a:bodyPr>
          <a:lstStyle/>
          <a:p>
            <a:r>
              <a:rPr lang="en-US" sz="2400" dirty="0">
                <a:solidFill>
                  <a:srgbClr val="000096"/>
                </a:solidFill>
              </a:rPr>
              <a:t>The multiplication factor (also simply called </a:t>
            </a:r>
            <a:r>
              <a:rPr lang="en-US" sz="2400" dirty="0">
                <a:solidFill>
                  <a:srgbClr val="FF0000"/>
                </a:solidFill>
              </a:rPr>
              <a:t>gain</a:t>
            </a:r>
            <a:r>
              <a:rPr lang="en-US" sz="2400" dirty="0">
                <a:solidFill>
                  <a:srgbClr val="000096"/>
                </a:solidFill>
              </a:rPr>
              <a:t>) is given by:</a:t>
            </a:r>
            <a:endParaRPr lang="it-IT" sz="2400" dirty="0">
              <a:solidFill>
                <a:srgbClr val="000096"/>
              </a:solidFill>
            </a:endParaRPr>
          </a:p>
        </p:txBody>
      </p:sp>
      <p:pic>
        <p:nvPicPr>
          <p:cNvPr id="11" name="Picture 1">
            <a:extLst>
              <a:ext uri="{FF2B5EF4-FFF2-40B4-BE49-F238E27FC236}">
                <a16:creationId xmlns:a16="http://schemas.microsoft.com/office/drawing/2014/main" id="{40FD7997-5B93-BC9E-9524-61DBDC11125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307908" y="1419430"/>
            <a:ext cx="1657350" cy="409575"/>
          </a:xfrm>
          <a:prstGeom prst="rect">
            <a:avLst/>
          </a:prstGeom>
          <a:noFill/>
        </p:spPr>
      </p:pic>
      <p:pic>
        <p:nvPicPr>
          <p:cNvPr id="12" name="Picture 4">
            <a:extLst>
              <a:ext uri="{FF2B5EF4-FFF2-40B4-BE49-F238E27FC236}">
                <a16:creationId xmlns:a16="http://schemas.microsoft.com/office/drawing/2014/main" id="{A7278565-4C39-525F-0828-3EE4B1A1ACA8}"/>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33750" y="2688715"/>
            <a:ext cx="1847850" cy="409575"/>
          </a:xfrm>
          <a:prstGeom prst="rect">
            <a:avLst/>
          </a:prstGeom>
          <a:noFill/>
        </p:spPr>
      </p:pic>
      <p:pic>
        <p:nvPicPr>
          <p:cNvPr id="13" name="Picture 7">
            <a:extLst>
              <a:ext uri="{FF2B5EF4-FFF2-40B4-BE49-F238E27FC236}">
                <a16:creationId xmlns:a16="http://schemas.microsoft.com/office/drawing/2014/main" id="{A2310E61-4AC7-C2BD-182D-EC4ADF0A7767}"/>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60309" y="4172206"/>
            <a:ext cx="2600325" cy="523875"/>
          </a:xfrm>
          <a:prstGeom prst="rect">
            <a:avLst/>
          </a:prstGeom>
          <a:noFill/>
        </p:spPr>
      </p:pic>
      <p:pic>
        <p:nvPicPr>
          <p:cNvPr id="14" name="Picture 10">
            <a:extLst>
              <a:ext uri="{FF2B5EF4-FFF2-40B4-BE49-F238E27FC236}">
                <a16:creationId xmlns:a16="http://schemas.microsoft.com/office/drawing/2014/main" id="{D293D412-653F-CD4C-C6EA-5F3A424D534A}"/>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45770" y="5229341"/>
            <a:ext cx="2857500" cy="866775"/>
          </a:xfrm>
          <a:prstGeom prst="rect">
            <a:avLst/>
          </a:prstGeom>
          <a:noFill/>
        </p:spPr>
      </p:pic>
      <p:sp>
        <p:nvSpPr>
          <p:cNvPr id="15" name="Rectangle 12">
            <a:extLst>
              <a:ext uri="{FF2B5EF4-FFF2-40B4-BE49-F238E27FC236}">
                <a16:creationId xmlns:a16="http://schemas.microsoft.com/office/drawing/2014/main" id="{570C924B-4AED-33DE-84DA-3E8BEF5F36C7}"/>
              </a:ext>
            </a:extLst>
          </p:cNvPr>
          <p:cNvSpPr>
            <a:spLocks noChangeArrowheads="1"/>
          </p:cNvSpPr>
          <p:nvPr/>
        </p:nvSpPr>
        <p:spPr bwMode="auto">
          <a:xfrm>
            <a:off x="73448" y="44979"/>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64666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E9A6-0CE9-9A46-E97E-659D1D6DE4D1}"/>
              </a:ext>
            </a:extLst>
          </p:cNvPr>
          <p:cNvSpPr>
            <a:spLocks noGrp="1"/>
          </p:cNvSpPr>
          <p:nvPr>
            <p:ph type="title"/>
          </p:nvPr>
        </p:nvSpPr>
        <p:spPr>
          <a:xfrm>
            <a:off x="395427" y="203149"/>
            <a:ext cx="5852973" cy="635051"/>
          </a:xfrm>
        </p:spPr>
        <p:txBody>
          <a:bodyPr/>
          <a:lstStyle/>
          <a:p>
            <a:r>
              <a:rPr lang="en-US" dirty="0"/>
              <a:t>Proportional mode</a:t>
            </a:r>
          </a:p>
        </p:txBody>
      </p:sp>
      <p:sp>
        <p:nvSpPr>
          <p:cNvPr id="4" name="Footer Placeholder 3">
            <a:extLst>
              <a:ext uri="{FF2B5EF4-FFF2-40B4-BE49-F238E27FC236}">
                <a16:creationId xmlns:a16="http://schemas.microsoft.com/office/drawing/2014/main" id="{A22BA913-6F01-16B4-36D0-930FD6D04106}"/>
              </a:ext>
            </a:extLst>
          </p:cNvPr>
          <p:cNvSpPr>
            <a:spLocks noGrp="1"/>
          </p:cNvSpPr>
          <p:nvPr>
            <p:ph type="ftr" sz="quarter" idx="5"/>
          </p:nvPr>
        </p:nvSpPr>
        <p:spPr>
          <a:xfrm>
            <a:off x="2978090" y="6437583"/>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C5341116-4C22-0DA6-90B8-CE7E887F9F4B}"/>
              </a:ext>
            </a:extLst>
          </p:cNvPr>
          <p:cNvSpPr>
            <a:spLocks noGrp="1"/>
          </p:cNvSpPr>
          <p:nvPr>
            <p:ph type="sldNum" sz="quarter" idx="7"/>
          </p:nvPr>
        </p:nvSpPr>
        <p:spPr/>
        <p:txBody>
          <a:bodyPr/>
          <a:lstStyle/>
          <a:p>
            <a:pPr marL="38100">
              <a:lnSpc>
                <a:spcPct val="100000"/>
              </a:lnSpc>
            </a:pPr>
            <a:fld id="{81D60167-4931-47E6-BA6A-407CBD079E47}" type="slidenum">
              <a:rPr lang="en-US" spc="-5" smtClean="0"/>
              <a:t>41</a:t>
            </a:fld>
            <a:endParaRPr lang="en-US" spc="-5" dirty="0"/>
          </a:p>
        </p:txBody>
      </p:sp>
      <p:sp>
        <p:nvSpPr>
          <p:cNvPr id="8" name="object 3">
            <a:extLst>
              <a:ext uri="{FF2B5EF4-FFF2-40B4-BE49-F238E27FC236}">
                <a16:creationId xmlns:a16="http://schemas.microsoft.com/office/drawing/2014/main" id="{A6095ABE-FEED-557E-830F-9D2B4353C3B8}"/>
              </a:ext>
            </a:extLst>
          </p:cNvPr>
          <p:cNvSpPr txBox="1"/>
          <p:nvPr/>
        </p:nvSpPr>
        <p:spPr>
          <a:xfrm>
            <a:off x="366272" y="1587566"/>
            <a:ext cx="5539105" cy="3682868"/>
          </a:xfrm>
          <a:prstGeom prst="rect">
            <a:avLst/>
          </a:prstGeom>
        </p:spPr>
        <p:txBody>
          <a:bodyPr vert="horz" wrap="square" lIns="0" tIns="144780" rIns="0" bIns="0" rtlCol="0">
            <a:spAutoFit/>
          </a:bodyPr>
          <a:lstStyle/>
          <a:p>
            <a:pPr marL="253365" indent="-227965">
              <a:lnSpc>
                <a:spcPct val="100000"/>
              </a:lnSpc>
              <a:spcBef>
                <a:spcPts val="1140"/>
              </a:spcBef>
              <a:buClr>
                <a:srgbClr val="B71E42"/>
              </a:buClr>
              <a:buFont typeface="Arial MT"/>
              <a:buChar char="•"/>
              <a:tabLst>
                <a:tab pos="253365" algn="l"/>
              </a:tabLst>
            </a:pPr>
            <a:r>
              <a:rPr sz="1800" spc="-130" dirty="0">
                <a:solidFill>
                  <a:srgbClr val="000096"/>
                </a:solidFill>
                <a:latin typeface="+mn-lt"/>
                <a:cs typeface="Trebuchet MS"/>
              </a:rPr>
              <a:t>Signal</a:t>
            </a:r>
            <a:r>
              <a:rPr sz="1800" spc="-20" dirty="0">
                <a:solidFill>
                  <a:srgbClr val="000096"/>
                </a:solidFill>
                <a:latin typeface="+mn-lt"/>
                <a:cs typeface="Trebuchet MS"/>
              </a:rPr>
              <a:t> </a:t>
            </a:r>
            <a:r>
              <a:rPr sz="1800" spc="-125" dirty="0">
                <a:solidFill>
                  <a:srgbClr val="000096"/>
                </a:solidFill>
                <a:latin typeface="+mn-lt"/>
                <a:cs typeface="Trebuchet MS"/>
              </a:rPr>
              <a:t>amplification</a:t>
            </a:r>
            <a:r>
              <a:rPr sz="1800" spc="-30" dirty="0">
                <a:solidFill>
                  <a:srgbClr val="000096"/>
                </a:solidFill>
                <a:latin typeface="+mn-lt"/>
                <a:cs typeface="Trebuchet MS"/>
              </a:rPr>
              <a:t> </a:t>
            </a:r>
            <a:r>
              <a:rPr sz="1800" spc="-80" dirty="0">
                <a:solidFill>
                  <a:srgbClr val="000096"/>
                </a:solidFill>
                <a:latin typeface="+mn-lt"/>
                <a:cs typeface="Trebuchet MS"/>
              </a:rPr>
              <a:t>through</a:t>
            </a:r>
            <a:r>
              <a:rPr sz="1800" spc="-5" dirty="0">
                <a:solidFill>
                  <a:srgbClr val="000096"/>
                </a:solidFill>
                <a:latin typeface="+mn-lt"/>
                <a:cs typeface="Trebuchet MS"/>
              </a:rPr>
              <a:t> </a:t>
            </a:r>
            <a:r>
              <a:rPr sz="1800" spc="-80" dirty="0">
                <a:solidFill>
                  <a:srgbClr val="C00000"/>
                </a:solidFill>
                <a:latin typeface="+mn-lt"/>
                <a:cs typeface="Trebuchet MS"/>
              </a:rPr>
              <a:t>secondary</a:t>
            </a:r>
            <a:r>
              <a:rPr sz="1800" spc="-30" dirty="0">
                <a:solidFill>
                  <a:srgbClr val="C00000"/>
                </a:solidFill>
                <a:latin typeface="+mn-lt"/>
                <a:cs typeface="Trebuchet MS"/>
              </a:rPr>
              <a:t> </a:t>
            </a:r>
            <a:r>
              <a:rPr sz="1800" spc="-10" dirty="0">
                <a:solidFill>
                  <a:srgbClr val="C00000"/>
                </a:solidFill>
                <a:latin typeface="+mn-lt"/>
                <a:cs typeface="Trebuchet MS"/>
              </a:rPr>
              <a:t>ionization</a:t>
            </a:r>
            <a:r>
              <a:rPr sz="1800" spc="-10" dirty="0">
                <a:latin typeface="+mn-lt"/>
                <a:cs typeface="Trebuchet MS"/>
              </a:rPr>
              <a:t>:</a:t>
            </a:r>
            <a:endParaRPr sz="1800" dirty="0">
              <a:latin typeface="+mn-lt"/>
              <a:cs typeface="Trebuchet MS"/>
            </a:endParaRPr>
          </a:p>
          <a:p>
            <a:pPr marL="711200" marR="569595" lvl="1" indent="-229235">
              <a:lnSpc>
                <a:spcPct val="120100"/>
              </a:lnSpc>
              <a:spcBef>
                <a:spcPts val="535"/>
              </a:spcBef>
              <a:buClr>
                <a:srgbClr val="B71E42"/>
              </a:buClr>
              <a:buFont typeface="Arial MT"/>
              <a:buChar char="•"/>
              <a:tabLst>
                <a:tab pos="711200" algn="l"/>
              </a:tabLst>
            </a:pPr>
            <a:r>
              <a:rPr sz="1600" spc="-85" dirty="0">
                <a:solidFill>
                  <a:srgbClr val="000096"/>
                </a:solidFill>
                <a:latin typeface="+mn-lt"/>
                <a:cs typeface="Trebuchet MS"/>
              </a:rPr>
              <a:t>electrons</a:t>
            </a:r>
            <a:r>
              <a:rPr sz="1600" spc="-10" dirty="0">
                <a:solidFill>
                  <a:srgbClr val="000096"/>
                </a:solidFill>
                <a:latin typeface="+mn-lt"/>
                <a:cs typeface="Trebuchet MS"/>
              </a:rPr>
              <a:t> </a:t>
            </a:r>
            <a:r>
              <a:rPr sz="1600" spc="-105" dirty="0">
                <a:solidFill>
                  <a:srgbClr val="000096"/>
                </a:solidFill>
                <a:latin typeface="+mn-lt"/>
                <a:cs typeface="Trebuchet MS"/>
              </a:rPr>
              <a:t>in</a:t>
            </a:r>
            <a:r>
              <a:rPr sz="1600" spc="-5" dirty="0">
                <a:solidFill>
                  <a:srgbClr val="000096"/>
                </a:solidFill>
                <a:latin typeface="+mn-lt"/>
                <a:cs typeface="Trebuchet MS"/>
              </a:rPr>
              <a:t> </a:t>
            </a:r>
            <a:r>
              <a:rPr sz="1600" spc="-160" dirty="0">
                <a:solidFill>
                  <a:srgbClr val="000096"/>
                </a:solidFill>
                <a:latin typeface="+mn-lt"/>
                <a:cs typeface="Trebuchet MS"/>
              </a:rPr>
              <a:t>a</a:t>
            </a:r>
            <a:r>
              <a:rPr sz="1600" spc="-20" dirty="0">
                <a:solidFill>
                  <a:srgbClr val="000096"/>
                </a:solidFill>
                <a:latin typeface="+mn-lt"/>
                <a:cs typeface="Trebuchet MS"/>
              </a:rPr>
              <a:t> </a:t>
            </a:r>
            <a:r>
              <a:rPr sz="1600" spc="-60" dirty="0">
                <a:solidFill>
                  <a:srgbClr val="000096"/>
                </a:solidFill>
                <a:latin typeface="+mn-lt"/>
                <a:cs typeface="Trebuchet MS"/>
              </a:rPr>
              <a:t>strong</a:t>
            </a:r>
            <a:r>
              <a:rPr sz="1600" spc="15" dirty="0">
                <a:solidFill>
                  <a:srgbClr val="000096"/>
                </a:solidFill>
                <a:latin typeface="+mn-lt"/>
                <a:cs typeface="Trebuchet MS"/>
              </a:rPr>
              <a:t> </a:t>
            </a:r>
            <a:r>
              <a:rPr sz="1600" spc="-130" dirty="0">
                <a:solidFill>
                  <a:srgbClr val="000096"/>
                </a:solidFill>
                <a:latin typeface="+mn-lt"/>
                <a:cs typeface="Trebuchet MS"/>
              </a:rPr>
              <a:t>field</a:t>
            </a:r>
            <a:r>
              <a:rPr sz="1600" spc="-20" dirty="0">
                <a:solidFill>
                  <a:srgbClr val="000096"/>
                </a:solidFill>
                <a:latin typeface="+mn-lt"/>
                <a:cs typeface="Trebuchet MS"/>
              </a:rPr>
              <a:t> </a:t>
            </a:r>
            <a:r>
              <a:rPr sz="1600" spc="-105" dirty="0">
                <a:solidFill>
                  <a:srgbClr val="000096"/>
                </a:solidFill>
                <a:latin typeface="+mn-lt"/>
                <a:cs typeface="Trebuchet MS"/>
              </a:rPr>
              <a:t>acquire</a:t>
            </a:r>
            <a:r>
              <a:rPr sz="1600" dirty="0">
                <a:solidFill>
                  <a:srgbClr val="000096"/>
                </a:solidFill>
                <a:latin typeface="+mn-lt"/>
                <a:cs typeface="Trebuchet MS"/>
              </a:rPr>
              <a:t> </a:t>
            </a:r>
            <a:r>
              <a:rPr sz="1600" spc="-80" dirty="0">
                <a:solidFill>
                  <a:srgbClr val="000096"/>
                </a:solidFill>
                <a:latin typeface="+mn-lt"/>
                <a:cs typeface="Trebuchet MS"/>
              </a:rPr>
              <a:t>enough</a:t>
            </a:r>
            <a:r>
              <a:rPr sz="1600" spc="-15" dirty="0">
                <a:solidFill>
                  <a:srgbClr val="000096"/>
                </a:solidFill>
                <a:latin typeface="+mn-lt"/>
                <a:cs typeface="Trebuchet MS"/>
              </a:rPr>
              <a:t> </a:t>
            </a:r>
            <a:r>
              <a:rPr sz="1600" spc="-80" dirty="0">
                <a:solidFill>
                  <a:srgbClr val="000096"/>
                </a:solidFill>
                <a:latin typeface="+mn-lt"/>
                <a:cs typeface="Trebuchet MS"/>
              </a:rPr>
              <a:t>energy</a:t>
            </a:r>
            <a:r>
              <a:rPr sz="1600" spc="-20" dirty="0">
                <a:solidFill>
                  <a:srgbClr val="000096"/>
                </a:solidFill>
                <a:latin typeface="+mn-lt"/>
                <a:cs typeface="Trebuchet MS"/>
              </a:rPr>
              <a:t> </a:t>
            </a:r>
            <a:r>
              <a:rPr sz="1600" spc="-25" dirty="0">
                <a:solidFill>
                  <a:srgbClr val="000096"/>
                </a:solidFill>
                <a:latin typeface="+mn-lt"/>
                <a:cs typeface="Trebuchet MS"/>
              </a:rPr>
              <a:t>to </a:t>
            </a:r>
            <a:r>
              <a:rPr sz="1600" spc="-110" dirty="0">
                <a:solidFill>
                  <a:srgbClr val="000096"/>
                </a:solidFill>
                <a:latin typeface="+mn-lt"/>
                <a:cs typeface="Trebuchet MS"/>
              </a:rPr>
              <a:t>create</a:t>
            </a:r>
            <a:r>
              <a:rPr sz="1600" spc="15" dirty="0">
                <a:solidFill>
                  <a:srgbClr val="000096"/>
                </a:solidFill>
                <a:latin typeface="+mn-lt"/>
                <a:cs typeface="Trebuchet MS"/>
              </a:rPr>
              <a:t> </a:t>
            </a:r>
            <a:r>
              <a:rPr sz="1600" spc="-70" dirty="0">
                <a:solidFill>
                  <a:srgbClr val="000096"/>
                </a:solidFill>
                <a:latin typeface="+mn-lt"/>
                <a:cs typeface="Trebuchet MS"/>
              </a:rPr>
              <a:t>secondary</a:t>
            </a:r>
            <a:r>
              <a:rPr sz="1600" spc="30" dirty="0">
                <a:solidFill>
                  <a:srgbClr val="000096"/>
                </a:solidFill>
                <a:latin typeface="+mn-lt"/>
                <a:cs typeface="Trebuchet MS"/>
              </a:rPr>
              <a:t> </a:t>
            </a:r>
            <a:r>
              <a:rPr sz="1600" spc="-110" dirty="0">
                <a:solidFill>
                  <a:srgbClr val="000096"/>
                </a:solidFill>
                <a:latin typeface="+mn-lt"/>
                <a:cs typeface="Trebuchet MS"/>
              </a:rPr>
              <a:t>electron/ion</a:t>
            </a:r>
            <a:r>
              <a:rPr sz="1600" spc="50" dirty="0">
                <a:solidFill>
                  <a:srgbClr val="000096"/>
                </a:solidFill>
                <a:latin typeface="+mn-lt"/>
                <a:cs typeface="Trebuchet MS"/>
              </a:rPr>
              <a:t> </a:t>
            </a:r>
            <a:r>
              <a:rPr sz="1600" spc="-10" dirty="0">
                <a:solidFill>
                  <a:srgbClr val="000096"/>
                </a:solidFill>
                <a:latin typeface="+mn-lt"/>
                <a:cs typeface="Trebuchet MS"/>
              </a:rPr>
              <a:t>pairs</a:t>
            </a:r>
            <a:endParaRPr sz="1600" dirty="0">
              <a:solidFill>
                <a:srgbClr val="000096"/>
              </a:solidFill>
              <a:latin typeface="+mn-lt"/>
              <a:cs typeface="Trebuchet MS"/>
            </a:endParaRPr>
          </a:p>
          <a:p>
            <a:pPr marL="711200" marR="135255" lvl="1" indent="-229235">
              <a:lnSpc>
                <a:spcPct val="120000"/>
              </a:lnSpc>
              <a:spcBef>
                <a:spcPts val="490"/>
              </a:spcBef>
              <a:buClr>
                <a:srgbClr val="B71E42"/>
              </a:buClr>
              <a:buFont typeface="Arial MT"/>
              <a:buChar char="•"/>
              <a:tabLst>
                <a:tab pos="711200" algn="l"/>
              </a:tabLst>
            </a:pPr>
            <a:r>
              <a:rPr sz="1600" spc="-40" dirty="0">
                <a:solidFill>
                  <a:srgbClr val="000096"/>
                </a:solidFill>
                <a:latin typeface="+mn-lt"/>
                <a:cs typeface="Trebuchet MS"/>
              </a:rPr>
              <a:t>The</a:t>
            </a:r>
            <a:r>
              <a:rPr sz="1600" spc="-20" dirty="0">
                <a:latin typeface="+mn-lt"/>
                <a:cs typeface="Trebuchet MS"/>
              </a:rPr>
              <a:t> </a:t>
            </a:r>
            <a:r>
              <a:rPr sz="1600" spc="-120" dirty="0">
                <a:solidFill>
                  <a:srgbClr val="C00000"/>
                </a:solidFill>
                <a:latin typeface="+mn-lt"/>
                <a:cs typeface="Trebuchet MS"/>
              </a:rPr>
              <a:t>amplification</a:t>
            </a:r>
            <a:r>
              <a:rPr sz="1600" spc="30" dirty="0">
                <a:solidFill>
                  <a:srgbClr val="C00000"/>
                </a:solidFill>
                <a:latin typeface="+mn-lt"/>
                <a:cs typeface="Trebuchet MS"/>
              </a:rPr>
              <a:t> </a:t>
            </a:r>
            <a:r>
              <a:rPr sz="1600" spc="-85" dirty="0">
                <a:solidFill>
                  <a:srgbClr val="C00000"/>
                </a:solidFill>
                <a:latin typeface="+mn-lt"/>
                <a:cs typeface="Trebuchet MS"/>
              </a:rPr>
              <a:t>factor</a:t>
            </a:r>
            <a:r>
              <a:rPr sz="1600" spc="25" dirty="0">
                <a:solidFill>
                  <a:srgbClr val="C00000"/>
                </a:solidFill>
                <a:latin typeface="+mn-lt"/>
                <a:cs typeface="Trebuchet MS"/>
              </a:rPr>
              <a:t> </a:t>
            </a:r>
            <a:r>
              <a:rPr sz="1600" spc="-110" dirty="0">
                <a:solidFill>
                  <a:srgbClr val="000096"/>
                </a:solidFill>
                <a:latin typeface="+mn-lt"/>
                <a:cs typeface="Trebuchet MS"/>
              </a:rPr>
              <a:t>in</a:t>
            </a:r>
            <a:r>
              <a:rPr sz="1600" spc="-20" dirty="0">
                <a:solidFill>
                  <a:srgbClr val="000096"/>
                </a:solidFill>
                <a:latin typeface="+mn-lt"/>
                <a:cs typeface="Trebuchet MS"/>
              </a:rPr>
              <a:t> </a:t>
            </a:r>
            <a:r>
              <a:rPr sz="1600" spc="-110" dirty="0">
                <a:solidFill>
                  <a:srgbClr val="000096"/>
                </a:solidFill>
                <a:latin typeface="+mn-lt"/>
                <a:cs typeface="Trebuchet MS"/>
              </a:rPr>
              <a:t>gas</a:t>
            </a:r>
            <a:r>
              <a:rPr sz="1600" spc="-15" dirty="0">
                <a:solidFill>
                  <a:srgbClr val="000096"/>
                </a:solidFill>
                <a:latin typeface="+mn-lt"/>
                <a:cs typeface="Trebuchet MS"/>
              </a:rPr>
              <a:t> </a:t>
            </a:r>
            <a:r>
              <a:rPr sz="1600" spc="-75" dirty="0">
                <a:solidFill>
                  <a:srgbClr val="000096"/>
                </a:solidFill>
                <a:latin typeface="+mn-lt"/>
                <a:cs typeface="Trebuchet MS"/>
              </a:rPr>
              <a:t>detectors</a:t>
            </a:r>
            <a:r>
              <a:rPr sz="1600" spc="15" dirty="0">
                <a:solidFill>
                  <a:srgbClr val="000096"/>
                </a:solidFill>
                <a:latin typeface="+mn-lt"/>
                <a:cs typeface="Trebuchet MS"/>
              </a:rPr>
              <a:t> </a:t>
            </a:r>
            <a:r>
              <a:rPr sz="1600" spc="-90" dirty="0">
                <a:solidFill>
                  <a:srgbClr val="000096"/>
                </a:solidFill>
                <a:latin typeface="+mn-lt"/>
                <a:cs typeface="Trebuchet MS"/>
              </a:rPr>
              <a:t>operating</a:t>
            </a:r>
            <a:r>
              <a:rPr sz="1600" spc="5" dirty="0">
                <a:solidFill>
                  <a:srgbClr val="000096"/>
                </a:solidFill>
                <a:latin typeface="+mn-lt"/>
                <a:cs typeface="Trebuchet MS"/>
              </a:rPr>
              <a:t> </a:t>
            </a:r>
            <a:r>
              <a:rPr sz="1600" spc="-110" dirty="0">
                <a:solidFill>
                  <a:srgbClr val="000096"/>
                </a:solidFill>
                <a:latin typeface="+mn-lt"/>
                <a:cs typeface="Trebuchet MS"/>
              </a:rPr>
              <a:t>in</a:t>
            </a:r>
            <a:r>
              <a:rPr sz="1600" spc="-25" dirty="0">
                <a:solidFill>
                  <a:srgbClr val="000096"/>
                </a:solidFill>
                <a:latin typeface="+mn-lt"/>
                <a:cs typeface="Trebuchet MS"/>
              </a:rPr>
              <a:t> </a:t>
            </a:r>
            <a:r>
              <a:rPr sz="1600" spc="-65" dirty="0">
                <a:solidFill>
                  <a:srgbClr val="000096"/>
                </a:solidFill>
                <a:latin typeface="+mn-lt"/>
                <a:cs typeface="Trebuchet MS"/>
              </a:rPr>
              <a:t>the </a:t>
            </a:r>
            <a:r>
              <a:rPr sz="1600" spc="-60" dirty="0">
                <a:solidFill>
                  <a:srgbClr val="000096"/>
                </a:solidFill>
                <a:latin typeface="+mn-lt"/>
                <a:cs typeface="Trebuchet MS"/>
              </a:rPr>
              <a:t>proportional</a:t>
            </a:r>
            <a:r>
              <a:rPr sz="1600" spc="-40" dirty="0">
                <a:solidFill>
                  <a:srgbClr val="000096"/>
                </a:solidFill>
                <a:latin typeface="+mn-lt"/>
                <a:cs typeface="Trebuchet MS"/>
              </a:rPr>
              <a:t> </a:t>
            </a:r>
            <a:r>
              <a:rPr sz="1600" spc="-65" dirty="0">
                <a:solidFill>
                  <a:srgbClr val="000096"/>
                </a:solidFill>
                <a:latin typeface="+mn-lt"/>
                <a:cs typeface="Trebuchet MS"/>
              </a:rPr>
              <a:t>mode</a:t>
            </a:r>
            <a:r>
              <a:rPr sz="1600" spc="-35" dirty="0">
                <a:solidFill>
                  <a:srgbClr val="000096"/>
                </a:solidFill>
                <a:latin typeface="+mn-lt"/>
                <a:cs typeface="Trebuchet MS"/>
              </a:rPr>
              <a:t> </a:t>
            </a:r>
            <a:r>
              <a:rPr sz="1600" spc="-75" dirty="0">
                <a:solidFill>
                  <a:srgbClr val="000096"/>
                </a:solidFill>
                <a:latin typeface="+mn-lt"/>
                <a:cs typeface="Trebuchet MS"/>
              </a:rPr>
              <a:t>is</a:t>
            </a:r>
            <a:r>
              <a:rPr sz="1600" spc="-45" dirty="0">
                <a:solidFill>
                  <a:srgbClr val="000096"/>
                </a:solidFill>
                <a:latin typeface="+mn-lt"/>
                <a:cs typeface="Trebuchet MS"/>
              </a:rPr>
              <a:t> </a:t>
            </a:r>
            <a:r>
              <a:rPr sz="1600" spc="-95" dirty="0">
                <a:solidFill>
                  <a:srgbClr val="000096"/>
                </a:solidFill>
                <a:latin typeface="+mn-lt"/>
                <a:cs typeface="Trebuchet MS"/>
              </a:rPr>
              <a:t>independent</a:t>
            </a:r>
            <a:r>
              <a:rPr sz="1600" spc="-70" dirty="0">
                <a:solidFill>
                  <a:srgbClr val="000096"/>
                </a:solidFill>
                <a:latin typeface="+mn-lt"/>
                <a:cs typeface="Trebuchet MS"/>
              </a:rPr>
              <a:t> </a:t>
            </a:r>
            <a:r>
              <a:rPr sz="1600" spc="-85" dirty="0">
                <a:solidFill>
                  <a:srgbClr val="000096"/>
                </a:solidFill>
                <a:latin typeface="+mn-lt"/>
                <a:cs typeface="Trebuchet MS"/>
              </a:rPr>
              <a:t>of</a:t>
            </a:r>
            <a:r>
              <a:rPr sz="1600" spc="-35" dirty="0">
                <a:solidFill>
                  <a:srgbClr val="000096"/>
                </a:solidFill>
                <a:latin typeface="+mn-lt"/>
                <a:cs typeface="Trebuchet MS"/>
              </a:rPr>
              <a:t> </a:t>
            </a:r>
            <a:r>
              <a:rPr sz="1600" spc="-105" dirty="0">
                <a:solidFill>
                  <a:srgbClr val="000096"/>
                </a:solidFill>
                <a:latin typeface="+mn-lt"/>
                <a:cs typeface="Trebuchet MS"/>
              </a:rPr>
              <a:t>the</a:t>
            </a:r>
            <a:r>
              <a:rPr sz="1600" spc="-35" dirty="0">
                <a:solidFill>
                  <a:srgbClr val="000096"/>
                </a:solidFill>
                <a:latin typeface="+mn-lt"/>
                <a:cs typeface="Trebuchet MS"/>
              </a:rPr>
              <a:t> </a:t>
            </a:r>
            <a:r>
              <a:rPr sz="1600" spc="-10" dirty="0">
                <a:solidFill>
                  <a:srgbClr val="000096"/>
                </a:solidFill>
                <a:latin typeface="+mn-lt"/>
                <a:cs typeface="Trebuchet MS"/>
              </a:rPr>
              <a:t>primary </a:t>
            </a:r>
            <a:r>
              <a:rPr sz="1600" spc="-90" dirty="0">
                <a:solidFill>
                  <a:srgbClr val="000096"/>
                </a:solidFill>
                <a:latin typeface="+mn-lt"/>
                <a:cs typeface="Trebuchet MS"/>
              </a:rPr>
              <a:t>ionization</a:t>
            </a:r>
            <a:r>
              <a:rPr sz="1600" spc="-35" dirty="0">
                <a:solidFill>
                  <a:srgbClr val="000096"/>
                </a:solidFill>
                <a:latin typeface="+mn-lt"/>
                <a:cs typeface="Trebuchet MS"/>
              </a:rPr>
              <a:t> </a:t>
            </a:r>
            <a:r>
              <a:rPr sz="1600" dirty="0">
                <a:solidFill>
                  <a:srgbClr val="000096"/>
                </a:solidFill>
                <a:latin typeface="+mn-lt"/>
                <a:cs typeface="Cambria Math"/>
              </a:rPr>
              <a:t>⟶</a:t>
            </a:r>
            <a:r>
              <a:rPr sz="1600" spc="70" dirty="0">
                <a:solidFill>
                  <a:srgbClr val="000096"/>
                </a:solidFill>
                <a:latin typeface="+mn-lt"/>
                <a:cs typeface="Cambria Math"/>
              </a:rPr>
              <a:t> </a:t>
            </a:r>
            <a:r>
              <a:rPr sz="1600" spc="-110" dirty="0">
                <a:solidFill>
                  <a:srgbClr val="000096"/>
                </a:solidFill>
                <a:latin typeface="+mn-lt"/>
                <a:cs typeface="Trebuchet MS"/>
              </a:rPr>
              <a:t>signal</a:t>
            </a:r>
            <a:r>
              <a:rPr sz="1600" spc="-30" dirty="0">
                <a:solidFill>
                  <a:srgbClr val="000096"/>
                </a:solidFill>
                <a:latin typeface="+mn-lt"/>
                <a:cs typeface="Trebuchet MS"/>
              </a:rPr>
              <a:t> </a:t>
            </a:r>
            <a:r>
              <a:rPr sz="1600" spc="-65" dirty="0">
                <a:solidFill>
                  <a:srgbClr val="000096"/>
                </a:solidFill>
                <a:latin typeface="+mn-lt"/>
                <a:cs typeface="Trebuchet MS"/>
              </a:rPr>
              <a:t>is</a:t>
            </a:r>
            <a:r>
              <a:rPr sz="1600" spc="-45" dirty="0">
                <a:solidFill>
                  <a:srgbClr val="000096"/>
                </a:solidFill>
                <a:latin typeface="+mn-lt"/>
                <a:cs typeface="Trebuchet MS"/>
              </a:rPr>
              <a:t> </a:t>
            </a:r>
            <a:r>
              <a:rPr sz="1600" spc="-60" dirty="0">
                <a:solidFill>
                  <a:srgbClr val="C00000"/>
                </a:solidFill>
                <a:latin typeface="+mn-lt"/>
                <a:cs typeface="Trebuchet MS"/>
              </a:rPr>
              <a:t>proportional</a:t>
            </a:r>
            <a:r>
              <a:rPr sz="1600" spc="-5" dirty="0">
                <a:solidFill>
                  <a:srgbClr val="C00000"/>
                </a:solidFill>
                <a:latin typeface="+mn-lt"/>
                <a:cs typeface="Trebuchet MS"/>
              </a:rPr>
              <a:t> </a:t>
            </a:r>
            <a:r>
              <a:rPr sz="1600" dirty="0">
                <a:solidFill>
                  <a:srgbClr val="000096"/>
                </a:solidFill>
                <a:latin typeface="+mn-lt"/>
                <a:cs typeface="Trebuchet MS"/>
              </a:rPr>
              <a:t>to</a:t>
            </a:r>
            <a:r>
              <a:rPr sz="1600" spc="-40" dirty="0">
                <a:solidFill>
                  <a:srgbClr val="000096"/>
                </a:solidFill>
                <a:latin typeface="+mn-lt"/>
                <a:cs typeface="Trebuchet MS"/>
              </a:rPr>
              <a:t> </a:t>
            </a:r>
            <a:r>
              <a:rPr sz="1600" spc="-105" dirty="0">
                <a:solidFill>
                  <a:srgbClr val="000096"/>
                </a:solidFill>
                <a:latin typeface="+mn-lt"/>
                <a:cs typeface="Trebuchet MS"/>
              </a:rPr>
              <a:t>the</a:t>
            </a:r>
            <a:r>
              <a:rPr sz="1600" spc="-35" dirty="0">
                <a:solidFill>
                  <a:srgbClr val="000096"/>
                </a:solidFill>
                <a:latin typeface="+mn-lt"/>
                <a:cs typeface="Trebuchet MS"/>
              </a:rPr>
              <a:t> </a:t>
            </a:r>
            <a:r>
              <a:rPr sz="1600" spc="-10" dirty="0">
                <a:solidFill>
                  <a:srgbClr val="000096"/>
                </a:solidFill>
                <a:latin typeface="+mn-lt"/>
                <a:cs typeface="Trebuchet MS"/>
              </a:rPr>
              <a:t>primary ionization</a:t>
            </a:r>
            <a:endParaRPr sz="1600" dirty="0">
              <a:solidFill>
                <a:srgbClr val="000096"/>
              </a:solidFill>
              <a:latin typeface="+mn-lt"/>
              <a:cs typeface="Trebuchet MS"/>
            </a:endParaRPr>
          </a:p>
          <a:p>
            <a:pPr marL="710565" lvl="1" indent="-227965">
              <a:lnSpc>
                <a:spcPct val="100000"/>
              </a:lnSpc>
              <a:spcBef>
                <a:spcPts val="890"/>
              </a:spcBef>
              <a:buClr>
                <a:srgbClr val="B71E42"/>
              </a:buClr>
              <a:buFont typeface="Arial MT"/>
              <a:buChar char="•"/>
              <a:tabLst>
                <a:tab pos="710565" algn="l"/>
              </a:tabLst>
            </a:pPr>
            <a:r>
              <a:rPr sz="1600" spc="-100" dirty="0">
                <a:solidFill>
                  <a:srgbClr val="000096"/>
                </a:solidFill>
                <a:latin typeface="+mn-lt"/>
                <a:cs typeface="Trebuchet MS"/>
              </a:rPr>
              <a:t>Amplification</a:t>
            </a:r>
            <a:r>
              <a:rPr sz="1600" spc="-25" dirty="0">
                <a:solidFill>
                  <a:srgbClr val="000096"/>
                </a:solidFill>
                <a:latin typeface="+mn-lt"/>
                <a:cs typeface="Trebuchet MS"/>
              </a:rPr>
              <a:t> </a:t>
            </a:r>
            <a:r>
              <a:rPr sz="1600" spc="-85" dirty="0">
                <a:solidFill>
                  <a:srgbClr val="000096"/>
                </a:solidFill>
                <a:latin typeface="+mn-lt"/>
                <a:cs typeface="Trebuchet MS"/>
              </a:rPr>
              <a:t>factors</a:t>
            </a:r>
            <a:r>
              <a:rPr sz="1600" spc="-15" dirty="0">
                <a:solidFill>
                  <a:srgbClr val="000096"/>
                </a:solidFill>
                <a:latin typeface="+mn-lt"/>
                <a:cs typeface="Trebuchet MS"/>
              </a:rPr>
              <a:t> </a:t>
            </a:r>
            <a:r>
              <a:rPr sz="1600" spc="-105" dirty="0">
                <a:solidFill>
                  <a:srgbClr val="000096"/>
                </a:solidFill>
                <a:latin typeface="+mn-lt"/>
                <a:cs typeface="Trebuchet MS"/>
              </a:rPr>
              <a:t>in</a:t>
            </a:r>
            <a:r>
              <a:rPr sz="1600" spc="-25" dirty="0">
                <a:solidFill>
                  <a:srgbClr val="000096"/>
                </a:solidFill>
                <a:latin typeface="+mn-lt"/>
                <a:cs typeface="Trebuchet MS"/>
              </a:rPr>
              <a:t> </a:t>
            </a:r>
            <a:r>
              <a:rPr sz="1600" spc="-60" dirty="0">
                <a:solidFill>
                  <a:srgbClr val="000096"/>
                </a:solidFill>
                <a:latin typeface="+mn-lt"/>
                <a:cs typeface="Trebuchet MS"/>
              </a:rPr>
              <a:t>proportional</a:t>
            </a:r>
            <a:r>
              <a:rPr sz="1600" spc="-15" dirty="0">
                <a:solidFill>
                  <a:srgbClr val="000096"/>
                </a:solidFill>
                <a:latin typeface="+mn-lt"/>
                <a:cs typeface="Trebuchet MS"/>
              </a:rPr>
              <a:t> </a:t>
            </a:r>
            <a:r>
              <a:rPr sz="1600" spc="-65" dirty="0">
                <a:solidFill>
                  <a:srgbClr val="000096"/>
                </a:solidFill>
                <a:latin typeface="+mn-lt"/>
                <a:cs typeface="Trebuchet MS"/>
              </a:rPr>
              <a:t>mode</a:t>
            </a:r>
            <a:r>
              <a:rPr sz="1600" spc="-35" dirty="0">
                <a:solidFill>
                  <a:srgbClr val="000096"/>
                </a:solidFill>
                <a:latin typeface="+mn-lt"/>
                <a:cs typeface="Trebuchet MS"/>
              </a:rPr>
              <a:t> </a:t>
            </a:r>
            <a:r>
              <a:rPr sz="1600" spc="90" dirty="0">
                <a:solidFill>
                  <a:srgbClr val="000096"/>
                </a:solidFill>
                <a:latin typeface="+mn-lt"/>
                <a:cs typeface="Trebuchet MS"/>
              </a:rPr>
              <a:t>≈</a:t>
            </a:r>
            <a:r>
              <a:rPr sz="1600" spc="-50" dirty="0">
                <a:solidFill>
                  <a:srgbClr val="000096"/>
                </a:solidFill>
                <a:latin typeface="+mn-lt"/>
                <a:cs typeface="Trebuchet MS"/>
              </a:rPr>
              <a:t> </a:t>
            </a:r>
            <a:r>
              <a:rPr sz="1600" dirty="0">
                <a:solidFill>
                  <a:srgbClr val="000096"/>
                </a:solidFill>
                <a:latin typeface="+mn-lt"/>
                <a:cs typeface="Trebuchet MS"/>
              </a:rPr>
              <a:t>10</a:t>
            </a:r>
            <a:r>
              <a:rPr sz="1575" baseline="26455" dirty="0">
                <a:solidFill>
                  <a:srgbClr val="000096"/>
                </a:solidFill>
                <a:latin typeface="+mn-lt"/>
                <a:cs typeface="Trebuchet MS"/>
              </a:rPr>
              <a:t>3</a:t>
            </a:r>
            <a:r>
              <a:rPr sz="1575" spc="179" baseline="26455" dirty="0">
                <a:solidFill>
                  <a:srgbClr val="000096"/>
                </a:solidFill>
                <a:latin typeface="+mn-lt"/>
                <a:cs typeface="Trebuchet MS"/>
              </a:rPr>
              <a:t> </a:t>
            </a:r>
            <a:r>
              <a:rPr sz="1600" dirty="0">
                <a:solidFill>
                  <a:srgbClr val="000096"/>
                </a:solidFill>
                <a:latin typeface="+mn-lt"/>
                <a:cs typeface="Trebuchet MS"/>
              </a:rPr>
              <a:t>to</a:t>
            </a:r>
            <a:r>
              <a:rPr sz="1600" spc="-40" dirty="0">
                <a:solidFill>
                  <a:srgbClr val="000096"/>
                </a:solidFill>
                <a:latin typeface="+mn-lt"/>
                <a:cs typeface="Trebuchet MS"/>
              </a:rPr>
              <a:t> 10</a:t>
            </a:r>
            <a:r>
              <a:rPr sz="1575" spc="-60" baseline="26455" dirty="0">
                <a:solidFill>
                  <a:srgbClr val="000096"/>
                </a:solidFill>
                <a:latin typeface="+mn-lt"/>
                <a:cs typeface="Trebuchet MS"/>
              </a:rPr>
              <a:t>5-</a:t>
            </a:r>
            <a:r>
              <a:rPr sz="1575" spc="-75" baseline="26455" dirty="0">
                <a:solidFill>
                  <a:srgbClr val="000096"/>
                </a:solidFill>
                <a:latin typeface="+mn-lt"/>
                <a:cs typeface="Trebuchet MS"/>
              </a:rPr>
              <a:t>6</a:t>
            </a:r>
            <a:endParaRPr sz="1575" baseline="26455" dirty="0">
              <a:solidFill>
                <a:srgbClr val="000096"/>
              </a:solidFill>
              <a:latin typeface="+mn-lt"/>
              <a:cs typeface="Trebuchet MS"/>
            </a:endParaRPr>
          </a:p>
          <a:p>
            <a:pPr marL="710565" lvl="1" indent="-227965">
              <a:lnSpc>
                <a:spcPct val="100000"/>
              </a:lnSpc>
              <a:spcBef>
                <a:spcPts val="890"/>
              </a:spcBef>
              <a:buClr>
                <a:srgbClr val="B71E42"/>
              </a:buClr>
              <a:buFont typeface="Arial MT"/>
              <a:buChar char="•"/>
              <a:tabLst>
                <a:tab pos="710565" algn="l"/>
              </a:tabLst>
            </a:pPr>
            <a:r>
              <a:rPr sz="1600" spc="-160" dirty="0">
                <a:solidFill>
                  <a:srgbClr val="000096"/>
                </a:solidFill>
                <a:latin typeface="+mn-lt"/>
                <a:cs typeface="Trebuchet MS"/>
              </a:rPr>
              <a:t>if</a:t>
            </a:r>
            <a:r>
              <a:rPr sz="1600" spc="-30" dirty="0">
                <a:solidFill>
                  <a:srgbClr val="000096"/>
                </a:solidFill>
                <a:latin typeface="+mn-lt"/>
                <a:cs typeface="Trebuchet MS"/>
              </a:rPr>
              <a:t> </a:t>
            </a:r>
            <a:r>
              <a:rPr sz="1600" spc="-100" dirty="0">
                <a:solidFill>
                  <a:srgbClr val="000096"/>
                </a:solidFill>
                <a:latin typeface="+mn-lt"/>
                <a:cs typeface="Trebuchet MS"/>
              </a:rPr>
              <a:t>p</a:t>
            </a:r>
            <a:r>
              <a:rPr sz="1600" spc="-25" dirty="0">
                <a:solidFill>
                  <a:srgbClr val="000096"/>
                </a:solidFill>
                <a:latin typeface="+mn-lt"/>
                <a:cs typeface="Trebuchet MS"/>
              </a:rPr>
              <a:t> </a:t>
            </a:r>
            <a:r>
              <a:rPr sz="1600" spc="-75" dirty="0">
                <a:solidFill>
                  <a:srgbClr val="000096"/>
                </a:solidFill>
                <a:latin typeface="+mn-lt"/>
                <a:cs typeface="Trebuchet MS"/>
              </a:rPr>
              <a:t>is</a:t>
            </a:r>
            <a:r>
              <a:rPr sz="1600" spc="-25" dirty="0">
                <a:solidFill>
                  <a:srgbClr val="000096"/>
                </a:solidFill>
                <a:latin typeface="+mn-lt"/>
                <a:cs typeface="Trebuchet MS"/>
              </a:rPr>
              <a:t> </a:t>
            </a:r>
            <a:r>
              <a:rPr sz="1600" spc="-90" dirty="0">
                <a:solidFill>
                  <a:srgbClr val="000096"/>
                </a:solidFill>
                <a:latin typeface="+mn-lt"/>
                <a:cs typeface="Trebuchet MS"/>
              </a:rPr>
              <a:t>known,</a:t>
            </a:r>
            <a:r>
              <a:rPr sz="1600" spc="-190" dirty="0">
                <a:solidFill>
                  <a:srgbClr val="000096"/>
                </a:solidFill>
                <a:latin typeface="+mn-lt"/>
                <a:cs typeface="Trebuchet MS"/>
              </a:rPr>
              <a:t> </a:t>
            </a:r>
            <a:r>
              <a:rPr sz="1600" spc="-110" dirty="0">
                <a:solidFill>
                  <a:srgbClr val="000096"/>
                </a:solidFill>
                <a:latin typeface="+mn-lt"/>
                <a:cs typeface="Trebuchet MS"/>
              </a:rPr>
              <a:t>can</a:t>
            </a:r>
            <a:r>
              <a:rPr sz="1600" spc="-25" dirty="0">
                <a:solidFill>
                  <a:srgbClr val="000096"/>
                </a:solidFill>
                <a:latin typeface="+mn-lt"/>
                <a:cs typeface="Trebuchet MS"/>
              </a:rPr>
              <a:t> </a:t>
            </a:r>
            <a:r>
              <a:rPr sz="1600" spc="-114" dirty="0">
                <a:solidFill>
                  <a:srgbClr val="000096"/>
                </a:solidFill>
                <a:latin typeface="+mn-lt"/>
                <a:cs typeface="Trebuchet MS"/>
              </a:rPr>
              <a:t>be</a:t>
            </a:r>
            <a:r>
              <a:rPr sz="1600" spc="-30" dirty="0">
                <a:solidFill>
                  <a:srgbClr val="000096"/>
                </a:solidFill>
                <a:latin typeface="+mn-lt"/>
                <a:cs typeface="Trebuchet MS"/>
              </a:rPr>
              <a:t> </a:t>
            </a:r>
            <a:r>
              <a:rPr sz="1600" spc="-80" dirty="0">
                <a:solidFill>
                  <a:srgbClr val="000096"/>
                </a:solidFill>
                <a:latin typeface="+mn-lt"/>
                <a:cs typeface="Trebuchet MS"/>
              </a:rPr>
              <a:t>used</a:t>
            </a:r>
            <a:r>
              <a:rPr sz="1600" spc="-30" dirty="0">
                <a:solidFill>
                  <a:srgbClr val="000096"/>
                </a:solidFill>
                <a:latin typeface="+mn-lt"/>
                <a:cs typeface="Trebuchet MS"/>
              </a:rPr>
              <a:t> </a:t>
            </a:r>
            <a:r>
              <a:rPr sz="1600" spc="-45" dirty="0">
                <a:solidFill>
                  <a:srgbClr val="000096"/>
                </a:solidFill>
                <a:latin typeface="+mn-lt"/>
                <a:cs typeface="Trebuchet MS"/>
              </a:rPr>
              <a:t>for</a:t>
            </a:r>
            <a:r>
              <a:rPr sz="1600" dirty="0">
                <a:solidFill>
                  <a:srgbClr val="000096"/>
                </a:solidFill>
                <a:latin typeface="+mn-lt"/>
                <a:cs typeface="Trebuchet MS"/>
              </a:rPr>
              <a:t> </a:t>
            </a:r>
            <a:r>
              <a:rPr sz="1600" spc="-130" dirty="0">
                <a:solidFill>
                  <a:srgbClr val="000096"/>
                </a:solidFill>
                <a:latin typeface="+mn-lt"/>
                <a:cs typeface="Trebuchet MS"/>
              </a:rPr>
              <a:t>dE/dx</a:t>
            </a:r>
            <a:r>
              <a:rPr sz="1600" spc="-30" dirty="0">
                <a:solidFill>
                  <a:srgbClr val="000096"/>
                </a:solidFill>
                <a:latin typeface="+mn-lt"/>
                <a:cs typeface="Trebuchet MS"/>
              </a:rPr>
              <a:t> </a:t>
            </a:r>
            <a:r>
              <a:rPr sz="1600" spc="-110" dirty="0">
                <a:solidFill>
                  <a:srgbClr val="000096"/>
                </a:solidFill>
                <a:latin typeface="+mn-lt"/>
                <a:cs typeface="Trebuchet MS"/>
              </a:rPr>
              <a:t>and</a:t>
            </a:r>
            <a:r>
              <a:rPr sz="1600" spc="-30" dirty="0">
                <a:solidFill>
                  <a:srgbClr val="000096"/>
                </a:solidFill>
                <a:latin typeface="+mn-lt"/>
                <a:cs typeface="Trebuchet MS"/>
              </a:rPr>
              <a:t> </a:t>
            </a:r>
            <a:r>
              <a:rPr sz="1600" spc="-75" dirty="0">
                <a:solidFill>
                  <a:srgbClr val="000096"/>
                </a:solidFill>
                <a:latin typeface="+mn-lt"/>
                <a:cs typeface="Trebuchet MS"/>
              </a:rPr>
              <a:t>thus</a:t>
            </a:r>
            <a:r>
              <a:rPr sz="1600" spc="-10" dirty="0">
                <a:solidFill>
                  <a:srgbClr val="000096"/>
                </a:solidFill>
                <a:latin typeface="+mn-lt"/>
                <a:cs typeface="Trebuchet MS"/>
              </a:rPr>
              <a:t> </a:t>
            </a:r>
            <a:r>
              <a:rPr sz="1600" spc="-105" dirty="0">
                <a:solidFill>
                  <a:srgbClr val="C00000"/>
                </a:solidFill>
                <a:latin typeface="+mn-lt"/>
                <a:cs typeface="Trebuchet MS"/>
              </a:rPr>
              <a:t>particle</a:t>
            </a:r>
            <a:r>
              <a:rPr sz="1600" spc="-20" dirty="0">
                <a:solidFill>
                  <a:srgbClr val="C00000"/>
                </a:solidFill>
                <a:latin typeface="+mn-lt"/>
                <a:cs typeface="Trebuchet MS"/>
              </a:rPr>
              <a:t> </a:t>
            </a:r>
            <a:r>
              <a:rPr sz="1600" spc="-25" dirty="0">
                <a:solidFill>
                  <a:srgbClr val="C00000"/>
                </a:solidFill>
                <a:latin typeface="+mn-lt"/>
                <a:cs typeface="Trebuchet MS"/>
              </a:rPr>
              <a:t>Id</a:t>
            </a:r>
            <a:endParaRPr sz="1600" dirty="0">
              <a:latin typeface="+mn-lt"/>
              <a:cs typeface="Trebuchet MS"/>
            </a:endParaRPr>
          </a:p>
          <a:p>
            <a:pPr marL="711200" marR="119380" lvl="1" indent="-229235">
              <a:lnSpc>
                <a:spcPct val="120000"/>
              </a:lnSpc>
              <a:spcBef>
                <a:spcPts val="490"/>
              </a:spcBef>
              <a:buClr>
                <a:srgbClr val="B71E42"/>
              </a:buClr>
              <a:buFont typeface="Arial MT"/>
              <a:buChar char="•"/>
              <a:tabLst>
                <a:tab pos="711200" algn="l"/>
              </a:tabLst>
            </a:pPr>
            <a:r>
              <a:rPr sz="1600" spc="-100" dirty="0">
                <a:solidFill>
                  <a:srgbClr val="000096"/>
                </a:solidFill>
                <a:latin typeface="+mn-lt"/>
                <a:cs typeface="Trebuchet MS"/>
              </a:rPr>
              <a:t>Limit</a:t>
            </a:r>
            <a:r>
              <a:rPr sz="1600" spc="-20" dirty="0">
                <a:solidFill>
                  <a:srgbClr val="000096"/>
                </a:solidFill>
                <a:latin typeface="+mn-lt"/>
                <a:cs typeface="Trebuchet MS"/>
              </a:rPr>
              <a:t> </a:t>
            </a:r>
            <a:r>
              <a:rPr sz="1600" spc="-85" dirty="0">
                <a:solidFill>
                  <a:srgbClr val="000096"/>
                </a:solidFill>
                <a:latin typeface="+mn-lt"/>
                <a:cs typeface="Trebuchet MS"/>
              </a:rPr>
              <a:t>of</a:t>
            </a:r>
            <a:r>
              <a:rPr sz="1600" spc="-15" dirty="0">
                <a:solidFill>
                  <a:srgbClr val="000096"/>
                </a:solidFill>
                <a:latin typeface="+mn-lt"/>
                <a:cs typeface="Trebuchet MS"/>
              </a:rPr>
              <a:t> </a:t>
            </a:r>
            <a:r>
              <a:rPr sz="1600" spc="-110" dirty="0">
                <a:solidFill>
                  <a:srgbClr val="000096"/>
                </a:solidFill>
                <a:latin typeface="+mn-lt"/>
                <a:cs typeface="Trebuchet MS"/>
              </a:rPr>
              <a:t>the</a:t>
            </a:r>
            <a:r>
              <a:rPr sz="1600" spc="-25" dirty="0">
                <a:solidFill>
                  <a:srgbClr val="000096"/>
                </a:solidFill>
                <a:latin typeface="+mn-lt"/>
                <a:cs typeface="Trebuchet MS"/>
              </a:rPr>
              <a:t> </a:t>
            </a:r>
            <a:r>
              <a:rPr sz="1600" spc="-60" dirty="0">
                <a:solidFill>
                  <a:srgbClr val="000096"/>
                </a:solidFill>
                <a:latin typeface="+mn-lt"/>
                <a:cs typeface="Trebuchet MS"/>
              </a:rPr>
              <a:t>proportional</a:t>
            </a:r>
            <a:r>
              <a:rPr sz="1600" dirty="0">
                <a:solidFill>
                  <a:srgbClr val="000096"/>
                </a:solidFill>
                <a:latin typeface="+mn-lt"/>
                <a:cs typeface="Trebuchet MS"/>
              </a:rPr>
              <a:t> </a:t>
            </a:r>
            <a:r>
              <a:rPr sz="1600" spc="-65" dirty="0">
                <a:solidFill>
                  <a:srgbClr val="000096"/>
                </a:solidFill>
                <a:latin typeface="+mn-lt"/>
                <a:cs typeface="Trebuchet MS"/>
              </a:rPr>
              <a:t>mode</a:t>
            </a:r>
            <a:r>
              <a:rPr sz="1600" spc="-20" dirty="0">
                <a:solidFill>
                  <a:srgbClr val="000096"/>
                </a:solidFill>
                <a:latin typeface="+mn-lt"/>
                <a:cs typeface="Trebuchet MS"/>
              </a:rPr>
              <a:t> </a:t>
            </a:r>
            <a:r>
              <a:rPr sz="1600" spc="-75" dirty="0">
                <a:solidFill>
                  <a:srgbClr val="000096"/>
                </a:solidFill>
                <a:latin typeface="+mn-lt"/>
                <a:cs typeface="Trebuchet MS"/>
              </a:rPr>
              <a:t>is</a:t>
            </a:r>
            <a:r>
              <a:rPr sz="1600" spc="-35" dirty="0">
                <a:solidFill>
                  <a:srgbClr val="000096"/>
                </a:solidFill>
                <a:latin typeface="+mn-lt"/>
                <a:cs typeface="Trebuchet MS"/>
              </a:rPr>
              <a:t> </a:t>
            </a:r>
            <a:r>
              <a:rPr sz="1600" spc="-100" dirty="0">
                <a:solidFill>
                  <a:srgbClr val="000096"/>
                </a:solidFill>
                <a:latin typeface="+mn-lt"/>
                <a:cs typeface="Trebuchet MS"/>
              </a:rPr>
              <a:t>reached</a:t>
            </a:r>
            <a:r>
              <a:rPr sz="1600" spc="-35" dirty="0">
                <a:solidFill>
                  <a:srgbClr val="000096"/>
                </a:solidFill>
                <a:latin typeface="+mn-lt"/>
                <a:cs typeface="Trebuchet MS"/>
              </a:rPr>
              <a:t> </a:t>
            </a:r>
            <a:r>
              <a:rPr sz="1600" spc="-85" dirty="0">
                <a:solidFill>
                  <a:srgbClr val="000096"/>
                </a:solidFill>
                <a:latin typeface="+mn-lt"/>
                <a:cs typeface="Trebuchet MS"/>
              </a:rPr>
              <a:t>when</a:t>
            </a:r>
            <a:r>
              <a:rPr sz="1600" spc="-45" dirty="0">
                <a:solidFill>
                  <a:srgbClr val="000096"/>
                </a:solidFill>
                <a:latin typeface="+mn-lt"/>
                <a:cs typeface="Trebuchet MS"/>
              </a:rPr>
              <a:t> </a:t>
            </a:r>
            <a:r>
              <a:rPr sz="1600" spc="-25" dirty="0">
                <a:solidFill>
                  <a:srgbClr val="000096"/>
                </a:solidFill>
                <a:latin typeface="+mn-lt"/>
                <a:cs typeface="Trebuchet MS"/>
              </a:rPr>
              <a:t>the </a:t>
            </a:r>
            <a:r>
              <a:rPr sz="1600" spc="-80" dirty="0">
                <a:solidFill>
                  <a:srgbClr val="000096"/>
                </a:solidFill>
                <a:latin typeface="+mn-lt"/>
                <a:cs typeface="Trebuchet MS"/>
              </a:rPr>
              <a:t>slowly</a:t>
            </a:r>
            <a:r>
              <a:rPr sz="1600" spc="-45" dirty="0">
                <a:solidFill>
                  <a:srgbClr val="000096"/>
                </a:solidFill>
                <a:latin typeface="+mn-lt"/>
                <a:cs typeface="Trebuchet MS"/>
              </a:rPr>
              <a:t> </a:t>
            </a:r>
            <a:r>
              <a:rPr sz="1600" spc="-85" dirty="0">
                <a:solidFill>
                  <a:srgbClr val="000096"/>
                </a:solidFill>
                <a:latin typeface="+mn-lt"/>
                <a:cs typeface="Trebuchet MS"/>
              </a:rPr>
              <a:t>moving</a:t>
            </a:r>
            <a:r>
              <a:rPr sz="1600" spc="-30" dirty="0">
                <a:solidFill>
                  <a:srgbClr val="000096"/>
                </a:solidFill>
                <a:latin typeface="+mn-lt"/>
                <a:cs typeface="Trebuchet MS"/>
              </a:rPr>
              <a:t> </a:t>
            </a:r>
            <a:r>
              <a:rPr sz="1600" spc="-50" dirty="0">
                <a:solidFill>
                  <a:srgbClr val="000096"/>
                </a:solidFill>
                <a:latin typeface="+mn-lt"/>
                <a:cs typeface="Trebuchet MS"/>
              </a:rPr>
              <a:t>ion</a:t>
            </a:r>
            <a:r>
              <a:rPr sz="1600" spc="-25" dirty="0">
                <a:solidFill>
                  <a:srgbClr val="000096"/>
                </a:solidFill>
                <a:latin typeface="+mn-lt"/>
                <a:cs typeface="Trebuchet MS"/>
              </a:rPr>
              <a:t> </a:t>
            </a:r>
            <a:r>
              <a:rPr sz="1600" spc="-70" dirty="0">
                <a:solidFill>
                  <a:srgbClr val="000096"/>
                </a:solidFill>
                <a:latin typeface="+mn-lt"/>
                <a:cs typeface="Trebuchet MS"/>
              </a:rPr>
              <a:t>cloud</a:t>
            </a:r>
            <a:r>
              <a:rPr sz="1600" spc="-20" dirty="0">
                <a:solidFill>
                  <a:srgbClr val="000096"/>
                </a:solidFill>
                <a:latin typeface="+mn-lt"/>
                <a:cs typeface="Trebuchet MS"/>
              </a:rPr>
              <a:t> </a:t>
            </a:r>
            <a:r>
              <a:rPr sz="1600" spc="-100" dirty="0">
                <a:solidFill>
                  <a:srgbClr val="000096"/>
                </a:solidFill>
                <a:latin typeface="+mn-lt"/>
                <a:cs typeface="Trebuchet MS"/>
              </a:rPr>
              <a:t>begins</a:t>
            </a:r>
            <a:r>
              <a:rPr sz="1600" spc="-40" dirty="0">
                <a:solidFill>
                  <a:srgbClr val="000096"/>
                </a:solidFill>
                <a:latin typeface="+mn-lt"/>
                <a:cs typeface="Trebuchet MS"/>
              </a:rPr>
              <a:t> </a:t>
            </a:r>
            <a:r>
              <a:rPr sz="1600" dirty="0">
                <a:solidFill>
                  <a:srgbClr val="000096"/>
                </a:solidFill>
                <a:latin typeface="+mn-lt"/>
                <a:cs typeface="Trebuchet MS"/>
              </a:rPr>
              <a:t>to</a:t>
            </a:r>
            <a:r>
              <a:rPr sz="1600" spc="-20" dirty="0">
                <a:solidFill>
                  <a:srgbClr val="000096"/>
                </a:solidFill>
                <a:latin typeface="+mn-lt"/>
                <a:cs typeface="Trebuchet MS"/>
              </a:rPr>
              <a:t> </a:t>
            </a:r>
            <a:r>
              <a:rPr sz="1600" spc="-100" dirty="0">
                <a:solidFill>
                  <a:srgbClr val="C00000"/>
                </a:solidFill>
                <a:latin typeface="+mn-lt"/>
                <a:cs typeface="Trebuchet MS"/>
              </a:rPr>
              <a:t>shield</a:t>
            </a:r>
            <a:r>
              <a:rPr sz="1600" spc="-40" dirty="0">
                <a:solidFill>
                  <a:srgbClr val="C00000"/>
                </a:solidFill>
                <a:latin typeface="+mn-lt"/>
                <a:cs typeface="Trebuchet MS"/>
              </a:rPr>
              <a:t> </a:t>
            </a:r>
            <a:r>
              <a:rPr sz="1600" spc="-105" dirty="0">
                <a:solidFill>
                  <a:srgbClr val="000096"/>
                </a:solidFill>
                <a:latin typeface="+mn-lt"/>
                <a:cs typeface="Trebuchet MS"/>
              </a:rPr>
              <a:t>the</a:t>
            </a:r>
            <a:r>
              <a:rPr sz="1600" spc="-35" dirty="0">
                <a:latin typeface="+mn-lt"/>
                <a:cs typeface="Trebuchet MS"/>
              </a:rPr>
              <a:t> </a:t>
            </a:r>
            <a:r>
              <a:rPr sz="1600" spc="-100" dirty="0">
                <a:solidFill>
                  <a:srgbClr val="C00000"/>
                </a:solidFill>
                <a:latin typeface="+mn-lt"/>
                <a:cs typeface="Trebuchet MS"/>
              </a:rPr>
              <a:t>electric</a:t>
            </a:r>
            <a:r>
              <a:rPr sz="1600" spc="-20" dirty="0">
                <a:solidFill>
                  <a:srgbClr val="C00000"/>
                </a:solidFill>
                <a:latin typeface="+mn-lt"/>
                <a:cs typeface="Trebuchet MS"/>
              </a:rPr>
              <a:t> </a:t>
            </a:r>
            <a:r>
              <a:rPr sz="1600" spc="-95" dirty="0">
                <a:solidFill>
                  <a:srgbClr val="000096"/>
                </a:solidFill>
                <a:latin typeface="+mn-lt"/>
                <a:cs typeface="Trebuchet MS"/>
              </a:rPr>
              <a:t>field </a:t>
            </a:r>
            <a:r>
              <a:rPr sz="1600" spc="-110" dirty="0">
                <a:solidFill>
                  <a:srgbClr val="000096"/>
                </a:solidFill>
                <a:latin typeface="+mn-lt"/>
                <a:cs typeface="Trebuchet MS"/>
              </a:rPr>
              <a:t>and</a:t>
            </a:r>
            <a:r>
              <a:rPr sz="1600" spc="-20" dirty="0">
                <a:solidFill>
                  <a:srgbClr val="000096"/>
                </a:solidFill>
                <a:latin typeface="+mn-lt"/>
                <a:cs typeface="Trebuchet MS"/>
              </a:rPr>
              <a:t> </a:t>
            </a:r>
            <a:r>
              <a:rPr sz="1600" spc="-85" dirty="0">
                <a:solidFill>
                  <a:srgbClr val="000096"/>
                </a:solidFill>
                <a:latin typeface="+mn-lt"/>
                <a:cs typeface="Trebuchet MS"/>
              </a:rPr>
              <a:t>reduces</a:t>
            </a:r>
            <a:r>
              <a:rPr sz="1600" spc="-15" dirty="0">
                <a:solidFill>
                  <a:srgbClr val="000096"/>
                </a:solidFill>
                <a:latin typeface="+mn-lt"/>
                <a:cs typeface="Trebuchet MS"/>
              </a:rPr>
              <a:t> </a:t>
            </a:r>
            <a:r>
              <a:rPr sz="1600" spc="-110" dirty="0">
                <a:solidFill>
                  <a:srgbClr val="000096"/>
                </a:solidFill>
                <a:latin typeface="+mn-lt"/>
                <a:cs typeface="Trebuchet MS"/>
              </a:rPr>
              <a:t>the</a:t>
            </a:r>
            <a:r>
              <a:rPr sz="1600" spc="-10" dirty="0">
                <a:solidFill>
                  <a:srgbClr val="000096"/>
                </a:solidFill>
                <a:latin typeface="+mn-lt"/>
                <a:cs typeface="Trebuchet MS"/>
              </a:rPr>
              <a:t> </a:t>
            </a:r>
            <a:r>
              <a:rPr sz="1600" spc="-130" dirty="0">
                <a:solidFill>
                  <a:srgbClr val="000096"/>
                </a:solidFill>
                <a:latin typeface="+mn-lt"/>
                <a:cs typeface="Trebuchet MS"/>
              </a:rPr>
              <a:t>field</a:t>
            </a:r>
            <a:r>
              <a:rPr sz="1600" dirty="0">
                <a:solidFill>
                  <a:srgbClr val="000096"/>
                </a:solidFill>
                <a:latin typeface="+mn-lt"/>
                <a:cs typeface="Trebuchet MS"/>
              </a:rPr>
              <a:t> </a:t>
            </a:r>
            <a:r>
              <a:rPr sz="1600" spc="-90" dirty="0">
                <a:solidFill>
                  <a:srgbClr val="000096"/>
                </a:solidFill>
                <a:latin typeface="+mn-lt"/>
                <a:cs typeface="Trebuchet MS"/>
              </a:rPr>
              <a:t>strength</a:t>
            </a:r>
            <a:r>
              <a:rPr sz="1600" spc="20" dirty="0">
                <a:solidFill>
                  <a:srgbClr val="000096"/>
                </a:solidFill>
                <a:latin typeface="+mn-lt"/>
                <a:cs typeface="Trebuchet MS"/>
              </a:rPr>
              <a:t> </a:t>
            </a:r>
            <a:r>
              <a:rPr sz="1600" spc="-10" dirty="0">
                <a:solidFill>
                  <a:srgbClr val="000096"/>
                </a:solidFill>
                <a:latin typeface="+mn-lt"/>
                <a:cs typeface="Trebuchet MS"/>
              </a:rPr>
              <a:t>locally.</a:t>
            </a:r>
            <a:endParaRPr sz="1600" dirty="0">
              <a:solidFill>
                <a:srgbClr val="000096"/>
              </a:solidFill>
              <a:latin typeface="+mn-lt"/>
              <a:cs typeface="Trebuchet MS"/>
            </a:endParaRPr>
          </a:p>
        </p:txBody>
      </p:sp>
      <p:sp>
        <p:nvSpPr>
          <p:cNvPr id="9" name="object 4">
            <a:extLst>
              <a:ext uri="{FF2B5EF4-FFF2-40B4-BE49-F238E27FC236}">
                <a16:creationId xmlns:a16="http://schemas.microsoft.com/office/drawing/2014/main" id="{ED9727B2-A84F-CFA0-1BAD-FCF2294BF75B}"/>
              </a:ext>
            </a:extLst>
          </p:cNvPr>
          <p:cNvSpPr txBox="1"/>
          <p:nvPr/>
        </p:nvSpPr>
        <p:spPr>
          <a:xfrm>
            <a:off x="5931796" y="762000"/>
            <a:ext cx="5882005" cy="3560445"/>
          </a:xfrm>
          <a:prstGeom prst="rect">
            <a:avLst/>
          </a:prstGeom>
        </p:spPr>
        <p:txBody>
          <a:bodyPr vert="horz" wrap="square" lIns="0" tIns="12700" rIns="0" bIns="0" rtlCol="0">
            <a:spAutoFit/>
          </a:bodyPr>
          <a:lstStyle/>
          <a:p>
            <a:pPr marL="266700" marR="628015" indent="-228600">
              <a:lnSpc>
                <a:spcPct val="120000"/>
              </a:lnSpc>
              <a:spcBef>
                <a:spcPts val="100"/>
              </a:spcBef>
              <a:buClr>
                <a:srgbClr val="B71E42"/>
              </a:buClr>
              <a:buFont typeface="Arial MT"/>
              <a:buChar char="•"/>
              <a:tabLst>
                <a:tab pos="266700" algn="l"/>
              </a:tabLst>
            </a:pPr>
            <a:r>
              <a:rPr sz="1800" spc="-145" dirty="0">
                <a:solidFill>
                  <a:srgbClr val="000096"/>
                </a:solidFill>
                <a:cs typeface="Trebuchet MS"/>
              </a:rPr>
              <a:t>Typical</a:t>
            </a:r>
            <a:r>
              <a:rPr sz="1800" spc="-5" dirty="0">
                <a:solidFill>
                  <a:srgbClr val="000096"/>
                </a:solidFill>
                <a:cs typeface="Trebuchet MS"/>
              </a:rPr>
              <a:t> </a:t>
            </a:r>
            <a:r>
              <a:rPr sz="1800" spc="-110" dirty="0">
                <a:solidFill>
                  <a:srgbClr val="000096"/>
                </a:solidFill>
                <a:cs typeface="Trebuchet MS"/>
              </a:rPr>
              <a:t>geometry:</a:t>
            </a:r>
            <a:r>
              <a:rPr sz="1800" spc="-200" dirty="0">
                <a:solidFill>
                  <a:srgbClr val="000096"/>
                </a:solidFill>
                <a:cs typeface="Trebuchet MS"/>
              </a:rPr>
              <a:t> </a:t>
            </a:r>
            <a:r>
              <a:rPr sz="1800" spc="-114" dirty="0">
                <a:solidFill>
                  <a:srgbClr val="000096"/>
                </a:solidFill>
                <a:cs typeface="Trebuchet MS"/>
              </a:rPr>
              <a:t>cylindrical</a:t>
            </a:r>
            <a:r>
              <a:rPr sz="1800" spc="5" dirty="0">
                <a:solidFill>
                  <a:srgbClr val="000096"/>
                </a:solidFill>
                <a:cs typeface="Trebuchet MS"/>
              </a:rPr>
              <a:t> </a:t>
            </a:r>
            <a:r>
              <a:rPr sz="1800" spc="-100" dirty="0">
                <a:solidFill>
                  <a:srgbClr val="000096"/>
                </a:solidFill>
                <a:cs typeface="Trebuchet MS"/>
              </a:rPr>
              <a:t>cathode</a:t>
            </a:r>
            <a:r>
              <a:rPr sz="1800" spc="-20" dirty="0">
                <a:solidFill>
                  <a:srgbClr val="000096"/>
                </a:solidFill>
                <a:cs typeface="Trebuchet MS"/>
              </a:rPr>
              <a:t> </a:t>
            </a:r>
            <a:r>
              <a:rPr sz="1800" spc="-100" dirty="0">
                <a:solidFill>
                  <a:srgbClr val="000096"/>
                </a:solidFill>
                <a:cs typeface="Trebuchet MS"/>
              </a:rPr>
              <a:t>with</a:t>
            </a:r>
            <a:r>
              <a:rPr sz="1800" spc="5" dirty="0">
                <a:solidFill>
                  <a:srgbClr val="000096"/>
                </a:solidFill>
                <a:cs typeface="Trebuchet MS"/>
              </a:rPr>
              <a:t> </a:t>
            </a:r>
            <a:r>
              <a:rPr sz="1800" spc="-110" dirty="0">
                <a:solidFill>
                  <a:srgbClr val="000096"/>
                </a:solidFill>
                <a:cs typeface="Trebuchet MS"/>
              </a:rPr>
              <a:t>thin</a:t>
            </a:r>
            <a:r>
              <a:rPr sz="1800" spc="5" dirty="0">
                <a:solidFill>
                  <a:srgbClr val="000096"/>
                </a:solidFill>
                <a:cs typeface="Trebuchet MS"/>
              </a:rPr>
              <a:t> </a:t>
            </a:r>
            <a:r>
              <a:rPr sz="1800" spc="-80" dirty="0">
                <a:solidFill>
                  <a:srgbClr val="000096"/>
                </a:solidFill>
                <a:cs typeface="Trebuchet MS"/>
              </a:rPr>
              <a:t>central </a:t>
            </a:r>
            <a:r>
              <a:rPr sz="1800" spc="-105" dirty="0">
                <a:solidFill>
                  <a:srgbClr val="000096"/>
                </a:solidFill>
                <a:cs typeface="Trebuchet MS"/>
              </a:rPr>
              <a:t>anode</a:t>
            </a:r>
            <a:r>
              <a:rPr sz="1800" spc="-35" dirty="0">
                <a:solidFill>
                  <a:srgbClr val="000096"/>
                </a:solidFill>
                <a:cs typeface="Trebuchet MS"/>
              </a:rPr>
              <a:t> </a:t>
            </a:r>
            <a:r>
              <a:rPr sz="1800" spc="-20" dirty="0">
                <a:solidFill>
                  <a:srgbClr val="000096"/>
                </a:solidFill>
                <a:cs typeface="Trebuchet MS"/>
              </a:rPr>
              <a:t>wire.</a:t>
            </a:r>
            <a:endParaRPr sz="1800" dirty="0">
              <a:solidFill>
                <a:srgbClr val="000096"/>
              </a:solidFill>
              <a:cs typeface="Trebuchet MS"/>
            </a:endParaRPr>
          </a:p>
          <a:p>
            <a:pPr marL="723265" lvl="1" indent="-227965">
              <a:lnSpc>
                <a:spcPct val="100000"/>
              </a:lnSpc>
              <a:spcBef>
                <a:spcPts val="919"/>
              </a:spcBef>
              <a:buClr>
                <a:srgbClr val="B71E42"/>
              </a:buClr>
              <a:buFont typeface="Arial MT"/>
              <a:buChar char="•"/>
              <a:tabLst>
                <a:tab pos="723265" algn="l"/>
              </a:tabLst>
            </a:pPr>
            <a:r>
              <a:rPr sz="1600" spc="-95" dirty="0">
                <a:solidFill>
                  <a:srgbClr val="000096"/>
                </a:solidFill>
                <a:cs typeface="Trebuchet MS"/>
              </a:rPr>
              <a:t>Electric</a:t>
            </a:r>
            <a:r>
              <a:rPr sz="1600" spc="-20" dirty="0">
                <a:solidFill>
                  <a:srgbClr val="000096"/>
                </a:solidFill>
                <a:cs typeface="Trebuchet MS"/>
              </a:rPr>
              <a:t> </a:t>
            </a:r>
            <a:r>
              <a:rPr sz="1600" spc="-130" dirty="0">
                <a:solidFill>
                  <a:srgbClr val="000096"/>
                </a:solidFill>
                <a:cs typeface="Trebuchet MS"/>
              </a:rPr>
              <a:t>field</a:t>
            </a:r>
            <a:r>
              <a:rPr sz="1600" spc="-30" dirty="0">
                <a:solidFill>
                  <a:srgbClr val="000096"/>
                </a:solidFill>
                <a:cs typeface="Trebuchet MS"/>
              </a:rPr>
              <a:t> </a:t>
            </a:r>
            <a:r>
              <a:rPr sz="1600" spc="-110" dirty="0">
                <a:solidFill>
                  <a:srgbClr val="000096"/>
                </a:solidFill>
                <a:cs typeface="Trebuchet MS"/>
              </a:rPr>
              <a:t>in</a:t>
            </a:r>
            <a:r>
              <a:rPr sz="1600" spc="-30" dirty="0">
                <a:solidFill>
                  <a:srgbClr val="000096"/>
                </a:solidFill>
                <a:cs typeface="Trebuchet MS"/>
              </a:rPr>
              <a:t> </a:t>
            </a:r>
            <a:r>
              <a:rPr sz="1600" spc="-100" dirty="0">
                <a:solidFill>
                  <a:srgbClr val="000096"/>
                </a:solidFill>
                <a:cs typeface="Trebuchet MS"/>
              </a:rPr>
              <a:t>vicinity</a:t>
            </a:r>
            <a:r>
              <a:rPr sz="1600" dirty="0">
                <a:solidFill>
                  <a:srgbClr val="000096"/>
                </a:solidFill>
                <a:cs typeface="Trebuchet MS"/>
              </a:rPr>
              <a:t> </a:t>
            </a:r>
            <a:r>
              <a:rPr sz="1600" spc="-85" dirty="0">
                <a:solidFill>
                  <a:srgbClr val="000096"/>
                </a:solidFill>
                <a:cs typeface="Trebuchet MS"/>
              </a:rPr>
              <a:t>of</a:t>
            </a:r>
            <a:r>
              <a:rPr sz="1600" spc="-10" dirty="0">
                <a:solidFill>
                  <a:srgbClr val="000096"/>
                </a:solidFill>
                <a:cs typeface="Trebuchet MS"/>
              </a:rPr>
              <a:t> </a:t>
            </a:r>
            <a:r>
              <a:rPr sz="1600" spc="-105" dirty="0">
                <a:solidFill>
                  <a:srgbClr val="000096"/>
                </a:solidFill>
                <a:cs typeface="Trebuchet MS"/>
              </a:rPr>
              <a:t>the</a:t>
            </a:r>
            <a:r>
              <a:rPr sz="1600" spc="-30" dirty="0">
                <a:solidFill>
                  <a:srgbClr val="000096"/>
                </a:solidFill>
                <a:cs typeface="Trebuchet MS"/>
              </a:rPr>
              <a:t> </a:t>
            </a:r>
            <a:r>
              <a:rPr sz="1600" spc="-70" dirty="0">
                <a:solidFill>
                  <a:srgbClr val="000096"/>
                </a:solidFill>
                <a:cs typeface="Trebuchet MS"/>
              </a:rPr>
              <a:t>wire</a:t>
            </a:r>
            <a:r>
              <a:rPr sz="1600" spc="-10" dirty="0">
                <a:solidFill>
                  <a:srgbClr val="000096"/>
                </a:solidFill>
                <a:cs typeface="Trebuchet MS"/>
              </a:rPr>
              <a:t> </a:t>
            </a:r>
            <a:r>
              <a:rPr sz="1600" spc="-10" dirty="0">
                <a:solidFill>
                  <a:srgbClr val="000096"/>
                </a:solidFill>
                <a:cs typeface="Cambria Math"/>
              </a:rPr>
              <a:t>∝</a:t>
            </a:r>
            <a:r>
              <a:rPr sz="1600" spc="-10" dirty="0">
                <a:solidFill>
                  <a:srgbClr val="000096"/>
                </a:solidFill>
                <a:cs typeface="Trebuchet MS"/>
              </a:rPr>
              <a:t>1/r,</a:t>
            </a:r>
            <a:endParaRPr sz="1600" dirty="0">
              <a:solidFill>
                <a:srgbClr val="000096"/>
              </a:solidFill>
              <a:cs typeface="Trebuchet MS"/>
            </a:endParaRPr>
          </a:p>
          <a:p>
            <a:pPr marL="723900" marR="1417955">
              <a:lnSpc>
                <a:spcPct val="120000"/>
              </a:lnSpc>
            </a:pPr>
            <a:r>
              <a:rPr sz="1600" spc="-140" dirty="0">
                <a:solidFill>
                  <a:srgbClr val="000096"/>
                </a:solidFill>
                <a:cs typeface="Trebuchet MS"/>
              </a:rPr>
              <a:t>at</a:t>
            </a:r>
            <a:r>
              <a:rPr sz="1600" spc="-20" dirty="0">
                <a:solidFill>
                  <a:srgbClr val="000096"/>
                </a:solidFill>
                <a:cs typeface="Trebuchet MS"/>
              </a:rPr>
              <a:t> </a:t>
            </a:r>
            <a:r>
              <a:rPr sz="1600" dirty="0">
                <a:solidFill>
                  <a:srgbClr val="000096"/>
                </a:solidFill>
                <a:cs typeface="Trebuchet MS"/>
              </a:rPr>
              <a:t>r</a:t>
            </a:r>
            <a:r>
              <a:rPr sz="1600" spc="-90" dirty="0">
                <a:solidFill>
                  <a:srgbClr val="000096"/>
                </a:solidFill>
                <a:cs typeface="Trebuchet MS"/>
              </a:rPr>
              <a:t> </a:t>
            </a:r>
            <a:r>
              <a:rPr sz="1600" spc="90" dirty="0">
                <a:solidFill>
                  <a:srgbClr val="000096"/>
                </a:solidFill>
                <a:cs typeface="Trebuchet MS"/>
              </a:rPr>
              <a:t>≤</a:t>
            </a:r>
            <a:r>
              <a:rPr sz="1600" spc="-30" dirty="0">
                <a:solidFill>
                  <a:srgbClr val="000096"/>
                </a:solidFill>
                <a:cs typeface="Trebuchet MS"/>
              </a:rPr>
              <a:t> </a:t>
            </a:r>
            <a:r>
              <a:rPr sz="1600" dirty="0">
                <a:solidFill>
                  <a:srgbClr val="000096"/>
                </a:solidFill>
                <a:cs typeface="Trebuchet MS"/>
              </a:rPr>
              <a:t>r</a:t>
            </a:r>
            <a:r>
              <a:rPr sz="1575" baseline="-21164" dirty="0">
                <a:solidFill>
                  <a:srgbClr val="000096"/>
                </a:solidFill>
                <a:cs typeface="Trebuchet MS"/>
              </a:rPr>
              <a:t>krit</a:t>
            </a:r>
            <a:r>
              <a:rPr sz="1575" spc="187" baseline="-21164" dirty="0">
                <a:solidFill>
                  <a:srgbClr val="000096"/>
                </a:solidFill>
                <a:cs typeface="Trebuchet MS"/>
              </a:rPr>
              <a:t> </a:t>
            </a:r>
            <a:r>
              <a:rPr sz="1600" spc="-130" dirty="0">
                <a:solidFill>
                  <a:srgbClr val="000096"/>
                </a:solidFill>
                <a:cs typeface="Trebuchet MS"/>
              </a:rPr>
              <a:t>field</a:t>
            </a:r>
            <a:r>
              <a:rPr sz="1600" spc="-40" dirty="0">
                <a:solidFill>
                  <a:srgbClr val="000096"/>
                </a:solidFill>
                <a:cs typeface="Trebuchet MS"/>
              </a:rPr>
              <a:t> </a:t>
            </a:r>
            <a:r>
              <a:rPr sz="1600" spc="-90" dirty="0">
                <a:solidFill>
                  <a:srgbClr val="000096"/>
                </a:solidFill>
                <a:cs typeface="Trebuchet MS"/>
              </a:rPr>
              <a:t>strength</a:t>
            </a:r>
            <a:r>
              <a:rPr sz="1600" spc="-25" dirty="0">
                <a:solidFill>
                  <a:srgbClr val="000096"/>
                </a:solidFill>
                <a:cs typeface="Trebuchet MS"/>
              </a:rPr>
              <a:t> </a:t>
            </a:r>
            <a:r>
              <a:rPr sz="1600" spc="-105" dirty="0">
                <a:solidFill>
                  <a:srgbClr val="000096"/>
                </a:solidFill>
                <a:cs typeface="Trebuchet MS"/>
              </a:rPr>
              <a:t>high</a:t>
            </a:r>
            <a:r>
              <a:rPr sz="1600" spc="-35" dirty="0">
                <a:solidFill>
                  <a:srgbClr val="000096"/>
                </a:solidFill>
                <a:cs typeface="Trebuchet MS"/>
              </a:rPr>
              <a:t> </a:t>
            </a:r>
            <a:r>
              <a:rPr sz="1600" spc="-80" dirty="0">
                <a:solidFill>
                  <a:srgbClr val="000096"/>
                </a:solidFill>
                <a:cs typeface="Trebuchet MS"/>
              </a:rPr>
              <a:t>enough</a:t>
            </a:r>
            <a:r>
              <a:rPr sz="1600" spc="-45" dirty="0">
                <a:solidFill>
                  <a:srgbClr val="000096"/>
                </a:solidFill>
                <a:cs typeface="Trebuchet MS"/>
              </a:rPr>
              <a:t> </a:t>
            </a:r>
            <a:r>
              <a:rPr sz="1600" dirty="0">
                <a:solidFill>
                  <a:srgbClr val="000096"/>
                </a:solidFill>
                <a:cs typeface="Trebuchet MS"/>
              </a:rPr>
              <a:t>to</a:t>
            </a:r>
            <a:r>
              <a:rPr sz="1600" spc="-25" dirty="0">
                <a:solidFill>
                  <a:srgbClr val="000096"/>
                </a:solidFill>
                <a:cs typeface="Trebuchet MS"/>
              </a:rPr>
              <a:t> </a:t>
            </a:r>
            <a:r>
              <a:rPr sz="1600" spc="-85" dirty="0">
                <a:solidFill>
                  <a:srgbClr val="000096"/>
                </a:solidFill>
                <a:cs typeface="Trebuchet MS"/>
              </a:rPr>
              <a:t>cause </a:t>
            </a:r>
            <a:r>
              <a:rPr sz="1600" spc="-65" dirty="0">
                <a:solidFill>
                  <a:srgbClr val="000096"/>
                </a:solidFill>
                <a:cs typeface="Trebuchet MS"/>
              </a:rPr>
              <a:t>secondary</a:t>
            </a:r>
            <a:r>
              <a:rPr sz="1600" spc="-45" dirty="0">
                <a:solidFill>
                  <a:srgbClr val="000096"/>
                </a:solidFill>
                <a:cs typeface="Trebuchet MS"/>
              </a:rPr>
              <a:t> </a:t>
            </a:r>
            <a:r>
              <a:rPr sz="1600" spc="-10" dirty="0">
                <a:solidFill>
                  <a:srgbClr val="000096"/>
                </a:solidFill>
                <a:cs typeface="Trebuchet MS"/>
              </a:rPr>
              <a:t>ionization.</a:t>
            </a:r>
            <a:endParaRPr sz="1600" dirty="0">
              <a:solidFill>
                <a:srgbClr val="000096"/>
              </a:solidFill>
              <a:cs typeface="Trebuchet MS"/>
            </a:endParaRPr>
          </a:p>
          <a:p>
            <a:pPr marL="723265" lvl="1" indent="-227965">
              <a:lnSpc>
                <a:spcPct val="100000"/>
              </a:lnSpc>
              <a:spcBef>
                <a:spcPts val="875"/>
              </a:spcBef>
              <a:buClr>
                <a:srgbClr val="B71E42"/>
              </a:buClr>
              <a:buFont typeface="Arial MT"/>
              <a:buChar char="•"/>
              <a:tabLst>
                <a:tab pos="723265" algn="l"/>
              </a:tabLst>
            </a:pPr>
            <a:r>
              <a:rPr sz="1600" spc="-75" dirty="0">
                <a:solidFill>
                  <a:srgbClr val="000096"/>
                </a:solidFill>
                <a:cs typeface="Trebuchet MS"/>
              </a:rPr>
              <a:t>wire</a:t>
            </a:r>
            <a:r>
              <a:rPr sz="1600" spc="-50" dirty="0">
                <a:solidFill>
                  <a:srgbClr val="000096"/>
                </a:solidFill>
                <a:cs typeface="Trebuchet MS"/>
              </a:rPr>
              <a:t> </a:t>
            </a:r>
            <a:r>
              <a:rPr sz="1600" spc="-100" dirty="0">
                <a:solidFill>
                  <a:srgbClr val="000096"/>
                </a:solidFill>
                <a:cs typeface="Trebuchet MS"/>
              </a:rPr>
              <a:t>diameter</a:t>
            </a:r>
            <a:r>
              <a:rPr sz="1600" spc="-25" dirty="0">
                <a:solidFill>
                  <a:srgbClr val="000096"/>
                </a:solidFill>
                <a:cs typeface="Trebuchet MS"/>
              </a:rPr>
              <a:t> </a:t>
            </a:r>
            <a:r>
              <a:rPr sz="1600" dirty="0">
                <a:solidFill>
                  <a:srgbClr val="000096"/>
                </a:solidFill>
                <a:cs typeface="Trebuchet MS"/>
              </a:rPr>
              <a:t>10</a:t>
            </a:r>
            <a:r>
              <a:rPr sz="1600" spc="-120" dirty="0">
                <a:solidFill>
                  <a:srgbClr val="000096"/>
                </a:solidFill>
                <a:cs typeface="Trebuchet MS"/>
              </a:rPr>
              <a:t> </a:t>
            </a:r>
            <a:r>
              <a:rPr sz="1600" dirty="0">
                <a:solidFill>
                  <a:srgbClr val="000096"/>
                </a:solidFill>
                <a:cs typeface="Trebuchet MS"/>
              </a:rPr>
              <a:t>-</a:t>
            </a:r>
            <a:r>
              <a:rPr sz="1600" spc="-90" dirty="0">
                <a:solidFill>
                  <a:srgbClr val="000096"/>
                </a:solidFill>
                <a:cs typeface="Trebuchet MS"/>
              </a:rPr>
              <a:t> </a:t>
            </a:r>
            <a:r>
              <a:rPr sz="1600" spc="-20" dirty="0">
                <a:solidFill>
                  <a:srgbClr val="000096"/>
                </a:solidFill>
                <a:cs typeface="Trebuchet MS"/>
              </a:rPr>
              <a:t>100</a:t>
            </a:r>
            <a:r>
              <a:rPr sz="1600" spc="-75" dirty="0">
                <a:solidFill>
                  <a:srgbClr val="000096"/>
                </a:solidFill>
                <a:cs typeface="Trebuchet MS"/>
              </a:rPr>
              <a:t> </a:t>
            </a:r>
            <a:r>
              <a:rPr sz="1600" spc="-25" dirty="0">
                <a:solidFill>
                  <a:srgbClr val="000096"/>
                </a:solidFill>
                <a:cs typeface="Calibri"/>
              </a:rPr>
              <a:t>μ</a:t>
            </a:r>
            <a:r>
              <a:rPr sz="1600" spc="-25" dirty="0">
                <a:solidFill>
                  <a:srgbClr val="000096"/>
                </a:solidFill>
                <a:cs typeface="Trebuchet MS"/>
              </a:rPr>
              <a:t>m.</a:t>
            </a:r>
            <a:endParaRPr sz="1600" dirty="0">
              <a:solidFill>
                <a:srgbClr val="000096"/>
              </a:solidFill>
              <a:cs typeface="Trebuchet MS"/>
            </a:endParaRPr>
          </a:p>
          <a:p>
            <a:pPr>
              <a:lnSpc>
                <a:spcPct val="100000"/>
              </a:lnSpc>
              <a:spcBef>
                <a:spcPts val="965"/>
              </a:spcBef>
            </a:pPr>
            <a:endParaRPr sz="1600" dirty="0">
              <a:latin typeface="Trebuchet MS"/>
              <a:cs typeface="Trebuchet MS"/>
            </a:endParaRPr>
          </a:p>
          <a:p>
            <a:pPr marL="2927350" marR="193040">
              <a:lnSpc>
                <a:spcPct val="100000"/>
              </a:lnSpc>
            </a:pPr>
            <a:r>
              <a:rPr sz="1600" dirty="0">
                <a:solidFill>
                  <a:srgbClr val="000096"/>
                </a:solidFill>
                <a:latin typeface="Arial MT"/>
                <a:cs typeface="Arial MT"/>
              </a:rPr>
              <a:t>Cross</a:t>
            </a:r>
            <a:r>
              <a:rPr sz="1600" spc="-20" dirty="0">
                <a:solidFill>
                  <a:srgbClr val="000096"/>
                </a:solidFill>
                <a:latin typeface="Arial MT"/>
                <a:cs typeface="Arial MT"/>
              </a:rPr>
              <a:t> </a:t>
            </a:r>
            <a:r>
              <a:rPr sz="1600" dirty="0">
                <a:solidFill>
                  <a:srgbClr val="000096"/>
                </a:solidFill>
                <a:latin typeface="Arial MT"/>
                <a:cs typeface="Arial MT"/>
              </a:rPr>
              <a:t>section</a:t>
            </a:r>
            <a:r>
              <a:rPr sz="1600" spc="-30" dirty="0">
                <a:solidFill>
                  <a:srgbClr val="000096"/>
                </a:solidFill>
                <a:latin typeface="Arial MT"/>
                <a:cs typeface="Arial MT"/>
              </a:rPr>
              <a:t> </a:t>
            </a:r>
            <a:r>
              <a:rPr sz="1600" dirty="0">
                <a:solidFill>
                  <a:srgbClr val="000096"/>
                </a:solidFill>
                <a:latin typeface="Arial MT"/>
                <a:cs typeface="Arial MT"/>
              </a:rPr>
              <a:t>of</a:t>
            </a:r>
            <a:r>
              <a:rPr sz="1600" spc="-15" dirty="0">
                <a:solidFill>
                  <a:srgbClr val="000096"/>
                </a:solidFill>
                <a:latin typeface="Arial MT"/>
                <a:cs typeface="Arial MT"/>
              </a:rPr>
              <a:t> </a:t>
            </a:r>
            <a:r>
              <a:rPr sz="1600" dirty="0">
                <a:solidFill>
                  <a:srgbClr val="000096"/>
                </a:solidFill>
                <a:latin typeface="Arial MT"/>
                <a:cs typeface="Arial MT"/>
              </a:rPr>
              <a:t>a</a:t>
            </a:r>
            <a:r>
              <a:rPr sz="1600" spc="-30" dirty="0">
                <a:solidFill>
                  <a:srgbClr val="000096"/>
                </a:solidFill>
                <a:latin typeface="Arial MT"/>
                <a:cs typeface="Arial MT"/>
              </a:rPr>
              <a:t> </a:t>
            </a:r>
            <a:r>
              <a:rPr sz="1600" spc="-10" dirty="0">
                <a:solidFill>
                  <a:srgbClr val="000096"/>
                </a:solidFill>
                <a:latin typeface="Arial MT"/>
                <a:cs typeface="Arial MT"/>
              </a:rPr>
              <a:t>proportional </a:t>
            </a:r>
            <a:r>
              <a:rPr sz="1600" dirty="0">
                <a:solidFill>
                  <a:srgbClr val="000096"/>
                </a:solidFill>
                <a:latin typeface="Arial MT"/>
                <a:cs typeface="Arial MT"/>
              </a:rPr>
              <a:t>counter</a:t>
            </a:r>
            <a:r>
              <a:rPr sz="1600" spc="-25" dirty="0">
                <a:solidFill>
                  <a:srgbClr val="000096"/>
                </a:solidFill>
                <a:latin typeface="Arial MT"/>
                <a:cs typeface="Arial MT"/>
              </a:rPr>
              <a:t> </a:t>
            </a:r>
            <a:r>
              <a:rPr sz="1600" dirty="0">
                <a:solidFill>
                  <a:srgbClr val="000096"/>
                </a:solidFill>
                <a:latin typeface="Arial MT"/>
                <a:cs typeface="Arial MT"/>
              </a:rPr>
              <a:t>and</a:t>
            </a:r>
            <a:r>
              <a:rPr sz="1600" spc="-15" dirty="0">
                <a:solidFill>
                  <a:srgbClr val="000096"/>
                </a:solidFill>
                <a:latin typeface="Arial MT"/>
                <a:cs typeface="Arial MT"/>
              </a:rPr>
              <a:t> </a:t>
            </a:r>
            <a:r>
              <a:rPr sz="1600" dirty="0">
                <a:solidFill>
                  <a:srgbClr val="000096"/>
                </a:solidFill>
                <a:latin typeface="Arial MT"/>
                <a:cs typeface="Arial MT"/>
              </a:rPr>
              <a:t>electric</a:t>
            </a:r>
            <a:r>
              <a:rPr sz="1600" spc="-30" dirty="0">
                <a:solidFill>
                  <a:srgbClr val="000096"/>
                </a:solidFill>
                <a:latin typeface="Arial MT"/>
                <a:cs typeface="Arial MT"/>
              </a:rPr>
              <a:t> </a:t>
            </a:r>
            <a:r>
              <a:rPr sz="1600" dirty="0">
                <a:solidFill>
                  <a:srgbClr val="000096"/>
                </a:solidFill>
                <a:latin typeface="Arial MT"/>
                <a:cs typeface="Arial MT"/>
              </a:rPr>
              <a:t>field</a:t>
            </a:r>
            <a:r>
              <a:rPr sz="1600" spc="-25" dirty="0">
                <a:solidFill>
                  <a:srgbClr val="000096"/>
                </a:solidFill>
                <a:latin typeface="Arial MT"/>
                <a:cs typeface="Arial MT"/>
              </a:rPr>
              <a:t> </a:t>
            </a:r>
            <a:r>
              <a:rPr sz="1600" i="1" dirty="0">
                <a:solidFill>
                  <a:srgbClr val="000096"/>
                </a:solidFill>
                <a:latin typeface="Arial"/>
                <a:cs typeface="Arial"/>
              </a:rPr>
              <a:t>E</a:t>
            </a:r>
            <a:r>
              <a:rPr sz="1600" i="1" spc="-25" dirty="0">
                <a:solidFill>
                  <a:srgbClr val="000096"/>
                </a:solidFill>
                <a:latin typeface="Arial"/>
                <a:cs typeface="Arial"/>
              </a:rPr>
              <a:t> </a:t>
            </a:r>
            <a:r>
              <a:rPr sz="1600" spc="-25" dirty="0">
                <a:solidFill>
                  <a:srgbClr val="000096"/>
                </a:solidFill>
                <a:latin typeface="Arial MT"/>
                <a:cs typeface="Arial MT"/>
              </a:rPr>
              <a:t>as </a:t>
            </a:r>
            <a:r>
              <a:rPr sz="1600" dirty="0">
                <a:solidFill>
                  <a:srgbClr val="000096"/>
                </a:solidFill>
                <a:latin typeface="Arial MT"/>
                <a:cs typeface="Arial MT"/>
              </a:rPr>
              <a:t>function</a:t>
            </a:r>
            <a:r>
              <a:rPr sz="1600" spc="-35" dirty="0">
                <a:solidFill>
                  <a:srgbClr val="000096"/>
                </a:solidFill>
                <a:latin typeface="Arial MT"/>
                <a:cs typeface="Arial MT"/>
              </a:rPr>
              <a:t> </a:t>
            </a:r>
            <a:r>
              <a:rPr sz="1600" dirty="0">
                <a:solidFill>
                  <a:srgbClr val="000096"/>
                </a:solidFill>
                <a:latin typeface="Arial MT"/>
                <a:cs typeface="Arial MT"/>
              </a:rPr>
              <a:t>of</a:t>
            </a:r>
            <a:r>
              <a:rPr sz="1600" spc="-20" dirty="0">
                <a:solidFill>
                  <a:srgbClr val="000096"/>
                </a:solidFill>
                <a:latin typeface="Arial MT"/>
                <a:cs typeface="Arial MT"/>
              </a:rPr>
              <a:t> </a:t>
            </a:r>
            <a:r>
              <a:rPr sz="1600" dirty="0">
                <a:solidFill>
                  <a:srgbClr val="000096"/>
                </a:solidFill>
                <a:latin typeface="Arial MT"/>
                <a:cs typeface="Arial MT"/>
              </a:rPr>
              <a:t>the</a:t>
            </a:r>
            <a:r>
              <a:rPr sz="1600" spc="-20" dirty="0">
                <a:solidFill>
                  <a:srgbClr val="000096"/>
                </a:solidFill>
                <a:latin typeface="Arial MT"/>
                <a:cs typeface="Arial MT"/>
              </a:rPr>
              <a:t> </a:t>
            </a:r>
            <a:r>
              <a:rPr sz="1600" dirty="0">
                <a:solidFill>
                  <a:srgbClr val="000096"/>
                </a:solidFill>
                <a:latin typeface="Arial MT"/>
                <a:cs typeface="Arial MT"/>
              </a:rPr>
              <a:t>distance</a:t>
            </a:r>
            <a:r>
              <a:rPr sz="1600" spc="-45" dirty="0">
                <a:solidFill>
                  <a:srgbClr val="000096"/>
                </a:solidFill>
                <a:latin typeface="Arial MT"/>
                <a:cs typeface="Arial MT"/>
              </a:rPr>
              <a:t> </a:t>
            </a:r>
            <a:r>
              <a:rPr sz="1600" dirty="0">
                <a:solidFill>
                  <a:srgbClr val="000096"/>
                </a:solidFill>
                <a:latin typeface="Arial MT"/>
                <a:cs typeface="Arial MT"/>
              </a:rPr>
              <a:t>to</a:t>
            </a:r>
            <a:r>
              <a:rPr sz="1600" spc="-20" dirty="0">
                <a:solidFill>
                  <a:srgbClr val="000096"/>
                </a:solidFill>
                <a:latin typeface="Arial MT"/>
                <a:cs typeface="Arial MT"/>
              </a:rPr>
              <a:t> </a:t>
            </a:r>
            <a:r>
              <a:rPr sz="1600" spc="-25" dirty="0">
                <a:solidFill>
                  <a:srgbClr val="000096"/>
                </a:solidFill>
                <a:latin typeface="Arial MT"/>
                <a:cs typeface="Arial MT"/>
              </a:rPr>
              <a:t>the </a:t>
            </a:r>
            <a:r>
              <a:rPr sz="1600" dirty="0">
                <a:solidFill>
                  <a:srgbClr val="000096"/>
                </a:solidFill>
                <a:latin typeface="Arial MT"/>
                <a:cs typeface="Arial MT"/>
              </a:rPr>
              <a:t>wire.</a:t>
            </a:r>
            <a:r>
              <a:rPr sz="1600" spc="-25" dirty="0">
                <a:solidFill>
                  <a:srgbClr val="000096"/>
                </a:solidFill>
                <a:latin typeface="Arial MT"/>
                <a:cs typeface="Arial MT"/>
              </a:rPr>
              <a:t> </a:t>
            </a:r>
            <a:r>
              <a:rPr sz="1600" spc="-10" dirty="0">
                <a:solidFill>
                  <a:srgbClr val="000096"/>
                </a:solidFill>
                <a:latin typeface="Arial MT"/>
                <a:cs typeface="Arial MT"/>
              </a:rPr>
              <a:t>typical:</a:t>
            </a:r>
            <a:endParaRPr sz="1600" dirty="0">
              <a:solidFill>
                <a:srgbClr val="000096"/>
              </a:solidFill>
              <a:latin typeface="Arial MT"/>
              <a:cs typeface="Arial MT"/>
            </a:endParaRPr>
          </a:p>
          <a:p>
            <a:pPr marL="2927350">
              <a:lnSpc>
                <a:spcPts val="1900"/>
              </a:lnSpc>
            </a:pPr>
            <a:r>
              <a:rPr sz="1600" dirty="0">
                <a:solidFill>
                  <a:srgbClr val="000096"/>
                </a:solidFill>
                <a:latin typeface="Arial MT"/>
                <a:cs typeface="Arial MT"/>
              </a:rPr>
              <a:t>a</a:t>
            </a:r>
            <a:r>
              <a:rPr sz="1600" spc="-20" dirty="0">
                <a:solidFill>
                  <a:srgbClr val="000096"/>
                </a:solidFill>
                <a:latin typeface="Arial MT"/>
                <a:cs typeface="Arial MT"/>
              </a:rPr>
              <a:t> </a:t>
            </a:r>
            <a:r>
              <a:rPr sz="1600" dirty="0">
                <a:solidFill>
                  <a:srgbClr val="000096"/>
                </a:solidFill>
                <a:latin typeface="Arial MT"/>
                <a:cs typeface="Arial MT"/>
              </a:rPr>
              <a:t>=</a:t>
            </a:r>
            <a:r>
              <a:rPr sz="1600" spc="-5" dirty="0">
                <a:solidFill>
                  <a:srgbClr val="000096"/>
                </a:solidFill>
                <a:latin typeface="Arial MT"/>
                <a:cs typeface="Arial MT"/>
              </a:rPr>
              <a:t> </a:t>
            </a:r>
            <a:r>
              <a:rPr sz="1600" dirty="0">
                <a:solidFill>
                  <a:srgbClr val="000096"/>
                </a:solidFill>
                <a:latin typeface="Arial MT"/>
                <a:cs typeface="Arial MT"/>
              </a:rPr>
              <a:t>10</a:t>
            </a:r>
            <a:r>
              <a:rPr sz="1600" dirty="0">
                <a:solidFill>
                  <a:srgbClr val="000096"/>
                </a:solidFill>
                <a:latin typeface="Cambria Math"/>
                <a:cs typeface="Cambria Math"/>
              </a:rPr>
              <a:t>𝝁</a:t>
            </a:r>
            <a:r>
              <a:rPr sz="1600" dirty="0">
                <a:solidFill>
                  <a:srgbClr val="000096"/>
                </a:solidFill>
                <a:latin typeface="Arial MT"/>
                <a:cs typeface="Arial MT"/>
              </a:rPr>
              <a:t>m,</a:t>
            </a:r>
            <a:r>
              <a:rPr sz="1600" spc="-5" dirty="0">
                <a:solidFill>
                  <a:srgbClr val="000096"/>
                </a:solidFill>
                <a:latin typeface="Arial MT"/>
                <a:cs typeface="Arial MT"/>
              </a:rPr>
              <a:t> </a:t>
            </a:r>
            <a:r>
              <a:rPr sz="1600" dirty="0">
                <a:solidFill>
                  <a:srgbClr val="000096"/>
                </a:solidFill>
                <a:latin typeface="Arial MT"/>
                <a:cs typeface="Arial MT"/>
              </a:rPr>
              <a:t>b</a:t>
            </a:r>
            <a:r>
              <a:rPr sz="1600" spc="-15" dirty="0">
                <a:solidFill>
                  <a:srgbClr val="000096"/>
                </a:solidFill>
                <a:latin typeface="Arial MT"/>
                <a:cs typeface="Arial MT"/>
              </a:rPr>
              <a:t> </a:t>
            </a:r>
            <a:r>
              <a:rPr sz="1600" dirty="0">
                <a:solidFill>
                  <a:srgbClr val="000096"/>
                </a:solidFill>
                <a:latin typeface="Arial MT"/>
                <a:cs typeface="Arial MT"/>
              </a:rPr>
              <a:t>=</a:t>
            </a:r>
            <a:r>
              <a:rPr sz="1600" spc="-5" dirty="0">
                <a:solidFill>
                  <a:srgbClr val="000096"/>
                </a:solidFill>
                <a:latin typeface="Arial MT"/>
                <a:cs typeface="Arial MT"/>
              </a:rPr>
              <a:t> </a:t>
            </a:r>
            <a:r>
              <a:rPr sz="1600" dirty="0">
                <a:solidFill>
                  <a:srgbClr val="000096"/>
                </a:solidFill>
                <a:latin typeface="Arial MT"/>
                <a:cs typeface="Arial MT"/>
              </a:rPr>
              <a:t>10mm,</a:t>
            </a:r>
            <a:r>
              <a:rPr sz="1600" spc="15" dirty="0">
                <a:solidFill>
                  <a:srgbClr val="000096"/>
                </a:solidFill>
                <a:latin typeface="Arial MT"/>
                <a:cs typeface="Arial MT"/>
              </a:rPr>
              <a:t> </a:t>
            </a:r>
            <a:r>
              <a:rPr sz="1600" dirty="0">
                <a:solidFill>
                  <a:srgbClr val="000096"/>
                </a:solidFill>
                <a:latin typeface="Arial MT"/>
                <a:cs typeface="Arial MT"/>
              </a:rPr>
              <a:t>r</a:t>
            </a:r>
            <a:r>
              <a:rPr sz="1575" baseline="-21164" dirty="0">
                <a:solidFill>
                  <a:srgbClr val="000096"/>
                </a:solidFill>
                <a:latin typeface="Arial MT"/>
                <a:cs typeface="Arial MT"/>
              </a:rPr>
              <a:t>krit</a:t>
            </a:r>
            <a:r>
              <a:rPr sz="1575" spc="202" baseline="-21164" dirty="0">
                <a:solidFill>
                  <a:srgbClr val="000096"/>
                </a:solidFill>
                <a:latin typeface="Arial MT"/>
                <a:cs typeface="Arial MT"/>
              </a:rPr>
              <a:t> </a:t>
            </a:r>
            <a:r>
              <a:rPr sz="1600" dirty="0">
                <a:solidFill>
                  <a:srgbClr val="000096"/>
                </a:solidFill>
                <a:latin typeface="Arial MT"/>
                <a:cs typeface="Arial MT"/>
              </a:rPr>
              <a:t>=</a:t>
            </a:r>
            <a:r>
              <a:rPr sz="1600" spc="-15" dirty="0">
                <a:solidFill>
                  <a:srgbClr val="000096"/>
                </a:solidFill>
                <a:latin typeface="Arial MT"/>
                <a:cs typeface="Arial MT"/>
              </a:rPr>
              <a:t> </a:t>
            </a:r>
            <a:r>
              <a:rPr sz="1600" spc="-25" dirty="0">
                <a:solidFill>
                  <a:srgbClr val="000096"/>
                </a:solidFill>
                <a:latin typeface="Arial MT"/>
                <a:cs typeface="Arial MT"/>
              </a:rPr>
              <a:t>1</a:t>
            </a:r>
            <a:r>
              <a:rPr sz="1600" spc="-25" dirty="0">
                <a:solidFill>
                  <a:srgbClr val="000096"/>
                </a:solidFill>
                <a:latin typeface="Cambria Math"/>
                <a:cs typeface="Cambria Math"/>
              </a:rPr>
              <a:t>𝝁</a:t>
            </a:r>
            <a:r>
              <a:rPr sz="1600" spc="-25" dirty="0">
                <a:solidFill>
                  <a:srgbClr val="000096"/>
                </a:solidFill>
                <a:latin typeface="Arial MT"/>
                <a:cs typeface="Arial MT"/>
              </a:rPr>
              <a:t>m</a:t>
            </a:r>
            <a:endParaRPr sz="1600" dirty="0">
              <a:solidFill>
                <a:srgbClr val="000096"/>
              </a:solidFill>
              <a:latin typeface="Arial MT"/>
              <a:cs typeface="Arial MT"/>
            </a:endParaRPr>
          </a:p>
        </p:txBody>
      </p:sp>
      <p:grpSp>
        <p:nvGrpSpPr>
          <p:cNvPr id="10" name="object 5">
            <a:extLst>
              <a:ext uri="{FF2B5EF4-FFF2-40B4-BE49-F238E27FC236}">
                <a16:creationId xmlns:a16="http://schemas.microsoft.com/office/drawing/2014/main" id="{E26F1D9F-C59E-EE06-E6D3-3BA42949DC3E}"/>
              </a:ext>
            </a:extLst>
          </p:cNvPr>
          <p:cNvGrpSpPr/>
          <p:nvPr/>
        </p:nvGrpSpPr>
        <p:grpSpPr>
          <a:xfrm>
            <a:off x="6068953" y="2905343"/>
            <a:ext cx="5287010" cy="3104515"/>
            <a:chOff x="6164579" y="3491484"/>
            <a:chExt cx="5287010" cy="3104515"/>
          </a:xfrm>
        </p:grpSpPr>
        <p:pic>
          <p:nvPicPr>
            <p:cNvPr id="11" name="object 6">
              <a:extLst>
                <a:ext uri="{FF2B5EF4-FFF2-40B4-BE49-F238E27FC236}">
                  <a16:creationId xmlns:a16="http://schemas.microsoft.com/office/drawing/2014/main" id="{054FFD8A-CC9B-E9A7-E4D6-CCDE2CA9A9F4}"/>
                </a:ext>
              </a:extLst>
            </p:cNvPr>
            <p:cNvPicPr/>
            <p:nvPr/>
          </p:nvPicPr>
          <p:blipFill>
            <a:blip r:embed="rId2" cstate="print"/>
            <a:stretch>
              <a:fillRect/>
            </a:stretch>
          </p:blipFill>
          <p:spPr>
            <a:xfrm>
              <a:off x="6164579" y="3491484"/>
              <a:ext cx="4059935" cy="3104388"/>
            </a:xfrm>
            <a:prstGeom prst="rect">
              <a:avLst/>
            </a:prstGeom>
          </p:spPr>
        </p:pic>
        <p:pic>
          <p:nvPicPr>
            <p:cNvPr id="12" name="object 7">
              <a:extLst>
                <a:ext uri="{FF2B5EF4-FFF2-40B4-BE49-F238E27FC236}">
                  <a16:creationId xmlns:a16="http://schemas.microsoft.com/office/drawing/2014/main" id="{035D0953-B999-EA6D-4F63-3AD731C0304A}"/>
                </a:ext>
              </a:extLst>
            </p:cNvPr>
            <p:cNvPicPr/>
            <p:nvPr/>
          </p:nvPicPr>
          <p:blipFill>
            <a:blip r:embed="rId3" cstate="print"/>
            <a:stretch>
              <a:fillRect/>
            </a:stretch>
          </p:blipFill>
          <p:spPr>
            <a:xfrm>
              <a:off x="9660635" y="4954524"/>
              <a:ext cx="1790700" cy="719328"/>
            </a:xfrm>
            <a:prstGeom prst="rect">
              <a:avLst/>
            </a:prstGeom>
          </p:spPr>
        </p:pic>
      </p:grpSp>
    </p:spTree>
    <p:extLst>
      <p:ext uri="{BB962C8B-B14F-4D97-AF65-F5344CB8AC3E}">
        <p14:creationId xmlns:p14="http://schemas.microsoft.com/office/powerpoint/2010/main" val="34263302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08A5-CE33-A30F-36D6-B8E249B22A2C}"/>
              </a:ext>
            </a:extLst>
          </p:cNvPr>
          <p:cNvSpPr>
            <a:spLocks noGrp="1"/>
          </p:cNvSpPr>
          <p:nvPr>
            <p:ph type="title"/>
          </p:nvPr>
        </p:nvSpPr>
        <p:spPr>
          <a:xfrm>
            <a:off x="395427" y="203149"/>
            <a:ext cx="8824773" cy="635051"/>
          </a:xfrm>
        </p:spPr>
        <p:txBody>
          <a:bodyPr/>
          <a:lstStyle/>
          <a:p>
            <a:r>
              <a:rPr lang="en-US" dirty="0"/>
              <a:t>Formation of signal from an avalanche</a:t>
            </a:r>
          </a:p>
        </p:txBody>
      </p:sp>
      <p:sp>
        <p:nvSpPr>
          <p:cNvPr id="4" name="Footer Placeholder 3">
            <a:extLst>
              <a:ext uri="{FF2B5EF4-FFF2-40B4-BE49-F238E27FC236}">
                <a16:creationId xmlns:a16="http://schemas.microsoft.com/office/drawing/2014/main" id="{92A151C1-8E45-015C-18F0-CAD610915BAA}"/>
              </a:ext>
            </a:extLst>
          </p:cNvPr>
          <p:cNvSpPr>
            <a:spLocks noGrp="1"/>
          </p:cNvSpPr>
          <p:nvPr>
            <p:ph type="ftr" sz="quarter" idx="5"/>
          </p:nvPr>
        </p:nvSpPr>
        <p:spPr>
          <a:xfrm>
            <a:off x="2971800" y="6389632"/>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67ED676-BA52-2775-3366-1D64DC7BE377}"/>
              </a:ext>
            </a:extLst>
          </p:cNvPr>
          <p:cNvSpPr>
            <a:spLocks noGrp="1"/>
          </p:cNvSpPr>
          <p:nvPr>
            <p:ph type="sldNum" sz="quarter" idx="7"/>
          </p:nvPr>
        </p:nvSpPr>
        <p:spPr/>
        <p:txBody>
          <a:bodyPr/>
          <a:lstStyle/>
          <a:p>
            <a:pPr marL="38100">
              <a:lnSpc>
                <a:spcPct val="100000"/>
              </a:lnSpc>
            </a:pPr>
            <a:fld id="{81D60167-4931-47E6-BA6A-407CBD079E47}" type="slidenum">
              <a:rPr lang="en-US" spc="-5" smtClean="0"/>
              <a:t>42</a:t>
            </a:fld>
            <a:endParaRPr lang="en-US" spc="-5" dirty="0"/>
          </a:p>
        </p:txBody>
      </p:sp>
      <p:pic>
        <p:nvPicPr>
          <p:cNvPr id="6" name="object 3">
            <a:extLst>
              <a:ext uri="{FF2B5EF4-FFF2-40B4-BE49-F238E27FC236}">
                <a16:creationId xmlns:a16="http://schemas.microsoft.com/office/drawing/2014/main" id="{EC703895-CA23-CB98-B7B8-0076F8509A5B}"/>
              </a:ext>
            </a:extLst>
          </p:cNvPr>
          <p:cNvPicPr/>
          <p:nvPr/>
        </p:nvPicPr>
        <p:blipFill>
          <a:blip r:embed="rId2" cstate="print"/>
          <a:stretch>
            <a:fillRect/>
          </a:stretch>
        </p:blipFill>
        <p:spPr>
          <a:xfrm>
            <a:off x="444621" y="3516162"/>
            <a:ext cx="6391656" cy="2801110"/>
          </a:xfrm>
          <a:prstGeom prst="rect">
            <a:avLst/>
          </a:prstGeom>
        </p:spPr>
      </p:pic>
      <p:sp>
        <p:nvSpPr>
          <p:cNvPr id="7" name="object 4">
            <a:extLst>
              <a:ext uri="{FF2B5EF4-FFF2-40B4-BE49-F238E27FC236}">
                <a16:creationId xmlns:a16="http://schemas.microsoft.com/office/drawing/2014/main" id="{1954A380-D527-B9C4-B16C-39AC35F6DBEE}"/>
              </a:ext>
            </a:extLst>
          </p:cNvPr>
          <p:cNvSpPr txBox="1"/>
          <p:nvPr/>
        </p:nvSpPr>
        <p:spPr>
          <a:xfrm>
            <a:off x="532704" y="1003349"/>
            <a:ext cx="11301095" cy="3063018"/>
          </a:xfrm>
          <a:prstGeom prst="rect">
            <a:avLst/>
          </a:prstGeom>
        </p:spPr>
        <p:txBody>
          <a:bodyPr vert="horz" wrap="square" lIns="0" tIns="13335" rIns="0" bIns="0" rtlCol="0">
            <a:spAutoFit/>
          </a:bodyPr>
          <a:lstStyle/>
          <a:p>
            <a:pPr marL="353695" indent="-340995">
              <a:lnSpc>
                <a:spcPct val="100000"/>
              </a:lnSpc>
              <a:spcBef>
                <a:spcPts val="105"/>
              </a:spcBef>
              <a:buClr>
                <a:srgbClr val="B71E42"/>
              </a:buClr>
              <a:buAutoNum type="alphaLcPeriod"/>
              <a:tabLst>
                <a:tab pos="353695" algn="l"/>
              </a:tabLst>
            </a:pPr>
            <a:r>
              <a:rPr spc="-95" dirty="0">
                <a:solidFill>
                  <a:srgbClr val="000096"/>
                </a:solidFill>
                <a:cs typeface="Trebuchet MS"/>
              </a:rPr>
              <a:t>Electrons</a:t>
            </a:r>
            <a:r>
              <a:rPr spc="-50" dirty="0">
                <a:solidFill>
                  <a:srgbClr val="000096"/>
                </a:solidFill>
                <a:cs typeface="Trebuchet MS"/>
              </a:rPr>
              <a:t> </a:t>
            </a:r>
            <a:r>
              <a:rPr spc="-90" dirty="0">
                <a:solidFill>
                  <a:srgbClr val="000096"/>
                </a:solidFill>
                <a:cs typeface="Trebuchet MS"/>
              </a:rPr>
              <a:t>produced</a:t>
            </a:r>
            <a:r>
              <a:rPr spc="-25" dirty="0">
                <a:solidFill>
                  <a:srgbClr val="000096"/>
                </a:solidFill>
                <a:cs typeface="Trebuchet MS"/>
              </a:rPr>
              <a:t> </a:t>
            </a:r>
            <a:r>
              <a:rPr spc="-130" dirty="0">
                <a:solidFill>
                  <a:srgbClr val="000096"/>
                </a:solidFill>
                <a:cs typeface="Trebuchet MS"/>
              </a:rPr>
              <a:t>by</a:t>
            </a:r>
            <a:r>
              <a:rPr spc="-30" dirty="0">
                <a:solidFill>
                  <a:srgbClr val="000096"/>
                </a:solidFill>
                <a:cs typeface="Trebuchet MS"/>
              </a:rPr>
              <a:t> </a:t>
            </a:r>
            <a:r>
              <a:rPr spc="-114" dirty="0">
                <a:solidFill>
                  <a:srgbClr val="000096"/>
                </a:solidFill>
                <a:cs typeface="Trebuchet MS"/>
              </a:rPr>
              <a:t>the</a:t>
            </a:r>
            <a:r>
              <a:rPr spc="-25" dirty="0">
                <a:solidFill>
                  <a:srgbClr val="000096"/>
                </a:solidFill>
                <a:cs typeface="Trebuchet MS"/>
              </a:rPr>
              <a:t> </a:t>
            </a:r>
            <a:r>
              <a:rPr spc="-90" dirty="0">
                <a:solidFill>
                  <a:srgbClr val="000096"/>
                </a:solidFill>
                <a:cs typeface="Trebuchet MS"/>
              </a:rPr>
              <a:t>primary</a:t>
            </a:r>
            <a:r>
              <a:rPr spc="-65" dirty="0">
                <a:solidFill>
                  <a:srgbClr val="000096"/>
                </a:solidFill>
                <a:cs typeface="Trebuchet MS"/>
              </a:rPr>
              <a:t> </a:t>
            </a:r>
            <a:r>
              <a:rPr spc="-125" dirty="0">
                <a:solidFill>
                  <a:srgbClr val="000096"/>
                </a:solidFill>
                <a:cs typeface="Trebuchet MS"/>
              </a:rPr>
              <a:t>particle</a:t>
            </a:r>
            <a:r>
              <a:rPr spc="-20" dirty="0">
                <a:solidFill>
                  <a:srgbClr val="000096"/>
                </a:solidFill>
                <a:cs typeface="Trebuchet MS"/>
              </a:rPr>
              <a:t> </a:t>
            </a:r>
            <a:r>
              <a:rPr spc="-125" dirty="0">
                <a:solidFill>
                  <a:srgbClr val="C00000"/>
                </a:solidFill>
                <a:cs typeface="Trebuchet MS"/>
              </a:rPr>
              <a:t>drift</a:t>
            </a:r>
            <a:r>
              <a:rPr spc="-35" dirty="0">
                <a:solidFill>
                  <a:srgbClr val="C00000"/>
                </a:solidFill>
                <a:cs typeface="Trebuchet MS"/>
              </a:rPr>
              <a:t> </a:t>
            </a:r>
            <a:r>
              <a:rPr spc="-80" dirty="0">
                <a:solidFill>
                  <a:srgbClr val="000096"/>
                </a:solidFill>
                <a:cs typeface="Trebuchet MS"/>
              </a:rPr>
              <a:t>towards</a:t>
            </a:r>
            <a:r>
              <a:rPr spc="-15" dirty="0">
                <a:solidFill>
                  <a:srgbClr val="000096"/>
                </a:solidFill>
                <a:cs typeface="Trebuchet MS"/>
              </a:rPr>
              <a:t> </a:t>
            </a:r>
            <a:r>
              <a:rPr spc="-120" dirty="0">
                <a:solidFill>
                  <a:srgbClr val="000096"/>
                </a:solidFill>
                <a:cs typeface="Trebuchet MS"/>
              </a:rPr>
              <a:t>the</a:t>
            </a:r>
            <a:r>
              <a:rPr spc="-35" dirty="0">
                <a:solidFill>
                  <a:srgbClr val="000096"/>
                </a:solidFill>
                <a:cs typeface="Trebuchet MS"/>
              </a:rPr>
              <a:t> </a:t>
            </a:r>
            <a:r>
              <a:rPr spc="-105" dirty="0">
                <a:solidFill>
                  <a:srgbClr val="C00000"/>
                </a:solidFill>
                <a:cs typeface="Trebuchet MS"/>
              </a:rPr>
              <a:t>anode</a:t>
            </a:r>
            <a:r>
              <a:rPr spc="-30" dirty="0">
                <a:solidFill>
                  <a:srgbClr val="C00000"/>
                </a:solidFill>
                <a:cs typeface="Trebuchet MS"/>
              </a:rPr>
              <a:t> </a:t>
            </a:r>
            <a:r>
              <a:rPr spc="-10" dirty="0">
                <a:solidFill>
                  <a:srgbClr val="C00000"/>
                </a:solidFill>
                <a:cs typeface="Trebuchet MS"/>
              </a:rPr>
              <a:t>wire</a:t>
            </a:r>
            <a:r>
              <a:rPr spc="-10" dirty="0">
                <a:cs typeface="Trebuchet MS"/>
              </a:rPr>
              <a:t>.</a:t>
            </a:r>
            <a:endParaRPr dirty="0">
              <a:cs typeface="Trebuchet MS"/>
            </a:endParaRPr>
          </a:p>
          <a:p>
            <a:pPr marL="353695" indent="-340995">
              <a:lnSpc>
                <a:spcPct val="100000"/>
              </a:lnSpc>
              <a:spcBef>
                <a:spcPts val="1475"/>
              </a:spcBef>
              <a:buClr>
                <a:srgbClr val="B71E42"/>
              </a:buClr>
              <a:buAutoNum type="alphaLcPeriod"/>
              <a:tabLst>
                <a:tab pos="353695" algn="l"/>
              </a:tabLst>
            </a:pPr>
            <a:r>
              <a:rPr spc="-70" dirty="0">
                <a:solidFill>
                  <a:srgbClr val="000096"/>
                </a:solidFill>
                <a:cs typeface="Trebuchet MS"/>
              </a:rPr>
              <a:t>These</a:t>
            </a:r>
            <a:r>
              <a:rPr spc="-35" dirty="0">
                <a:solidFill>
                  <a:srgbClr val="000096"/>
                </a:solidFill>
                <a:cs typeface="Trebuchet MS"/>
              </a:rPr>
              <a:t> </a:t>
            </a:r>
            <a:r>
              <a:rPr spc="-120" dirty="0">
                <a:solidFill>
                  <a:srgbClr val="000096"/>
                </a:solidFill>
                <a:cs typeface="Trebuchet MS"/>
              </a:rPr>
              <a:t>reach</a:t>
            </a:r>
            <a:r>
              <a:rPr spc="-35" dirty="0">
                <a:solidFill>
                  <a:srgbClr val="000096"/>
                </a:solidFill>
                <a:cs typeface="Trebuchet MS"/>
              </a:rPr>
              <a:t> </a:t>
            </a:r>
            <a:r>
              <a:rPr spc="-120" dirty="0">
                <a:solidFill>
                  <a:srgbClr val="000096"/>
                </a:solidFill>
                <a:cs typeface="Trebuchet MS"/>
              </a:rPr>
              <a:t>the</a:t>
            </a:r>
            <a:r>
              <a:rPr spc="-55" dirty="0">
                <a:solidFill>
                  <a:srgbClr val="000096"/>
                </a:solidFill>
                <a:cs typeface="Trebuchet MS"/>
              </a:rPr>
              <a:t> </a:t>
            </a:r>
            <a:r>
              <a:rPr spc="-145" dirty="0">
                <a:solidFill>
                  <a:srgbClr val="000096"/>
                </a:solidFill>
                <a:cs typeface="Trebuchet MS"/>
              </a:rPr>
              <a:t>area</a:t>
            </a:r>
            <a:r>
              <a:rPr spc="-45" dirty="0">
                <a:solidFill>
                  <a:srgbClr val="000096"/>
                </a:solidFill>
                <a:cs typeface="Trebuchet MS"/>
              </a:rPr>
              <a:t> </a:t>
            </a:r>
            <a:r>
              <a:rPr spc="-114" dirty="0">
                <a:solidFill>
                  <a:srgbClr val="000096"/>
                </a:solidFill>
                <a:cs typeface="Trebuchet MS"/>
              </a:rPr>
              <a:t>of</a:t>
            </a:r>
            <a:r>
              <a:rPr spc="-40" dirty="0">
                <a:solidFill>
                  <a:srgbClr val="000096"/>
                </a:solidFill>
                <a:cs typeface="Trebuchet MS"/>
              </a:rPr>
              <a:t> </a:t>
            </a:r>
            <a:r>
              <a:rPr spc="-125" dirty="0">
                <a:solidFill>
                  <a:srgbClr val="000096"/>
                </a:solidFill>
                <a:cs typeface="Trebuchet MS"/>
              </a:rPr>
              <a:t>high</a:t>
            </a:r>
            <a:r>
              <a:rPr spc="-55" dirty="0">
                <a:solidFill>
                  <a:srgbClr val="000096"/>
                </a:solidFill>
                <a:cs typeface="Trebuchet MS"/>
              </a:rPr>
              <a:t> </a:t>
            </a:r>
            <a:r>
              <a:rPr spc="-145" dirty="0">
                <a:solidFill>
                  <a:srgbClr val="000096"/>
                </a:solidFill>
                <a:cs typeface="Trebuchet MS"/>
              </a:rPr>
              <a:t>fields</a:t>
            </a:r>
            <a:r>
              <a:rPr spc="-30" dirty="0">
                <a:solidFill>
                  <a:srgbClr val="000096"/>
                </a:solidFill>
                <a:cs typeface="Trebuchet MS"/>
              </a:rPr>
              <a:t> </a:t>
            </a:r>
            <a:r>
              <a:rPr spc="-120" dirty="0">
                <a:solidFill>
                  <a:srgbClr val="000096"/>
                </a:solidFill>
                <a:cs typeface="Trebuchet MS"/>
              </a:rPr>
              <a:t>in</a:t>
            </a:r>
            <a:r>
              <a:rPr spc="-45" dirty="0">
                <a:solidFill>
                  <a:srgbClr val="000096"/>
                </a:solidFill>
                <a:cs typeface="Trebuchet MS"/>
              </a:rPr>
              <a:t> </a:t>
            </a:r>
            <a:r>
              <a:rPr spc="-114" dirty="0">
                <a:solidFill>
                  <a:srgbClr val="000096"/>
                </a:solidFill>
                <a:cs typeface="Trebuchet MS"/>
              </a:rPr>
              <a:t>the</a:t>
            </a:r>
            <a:r>
              <a:rPr spc="-45" dirty="0">
                <a:solidFill>
                  <a:srgbClr val="000096"/>
                </a:solidFill>
                <a:cs typeface="Trebuchet MS"/>
              </a:rPr>
              <a:t> </a:t>
            </a:r>
            <a:r>
              <a:rPr spc="-120" dirty="0">
                <a:solidFill>
                  <a:srgbClr val="000096"/>
                </a:solidFill>
                <a:cs typeface="Trebuchet MS"/>
              </a:rPr>
              <a:t>vicinity</a:t>
            </a:r>
            <a:r>
              <a:rPr spc="-65" dirty="0">
                <a:solidFill>
                  <a:srgbClr val="000096"/>
                </a:solidFill>
                <a:cs typeface="Trebuchet MS"/>
              </a:rPr>
              <a:t> </a:t>
            </a:r>
            <a:r>
              <a:rPr spc="-114" dirty="0">
                <a:solidFill>
                  <a:srgbClr val="000096"/>
                </a:solidFill>
                <a:cs typeface="Trebuchet MS"/>
              </a:rPr>
              <a:t>of</a:t>
            </a:r>
            <a:r>
              <a:rPr spc="-45" dirty="0">
                <a:solidFill>
                  <a:srgbClr val="000096"/>
                </a:solidFill>
                <a:cs typeface="Trebuchet MS"/>
              </a:rPr>
              <a:t> </a:t>
            </a:r>
            <a:r>
              <a:rPr spc="-120" dirty="0">
                <a:solidFill>
                  <a:srgbClr val="000096"/>
                </a:solidFill>
                <a:cs typeface="Trebuchet MS"/>
              </a:rPr>
              <a:t>the</a:t>
            </a:r>
            <a:r>
              <a:rPr spc="-50" dirty="0">
                <a:solidFill>
                  <a:srgbClr val="000096"/>
                </a:solidFill>
                <a:cs typeface="Trebuchet MS"/>
              </a:rPr>
              <a:t> </a:t>
            </a:r>
            <a:r>
              <a:rPr spc="-100" dirty="0">
                <a:solidFill>
                  <a:srgbClr val="000096"/>
                </a:solidFill>
                <a:cs typeface="Trebuchet MS"/>
              </a:rPr>
              <a:t>anode</a:t>
            </a:r>
            <a:r>
              <a:rPr spc="-35" dirty="0">
                <a:solidFill>
                  <a:srgbClr val="000096"/>
                </a:solidFill>
                <a:cs typeface="Trebuchet MS"/>
              </a:rPr>
              <a:t> </a:t>
            </a:r>
            <a:r>
              <a:rPr spc="-130" dirty="0">
                <a:solidFill>
                  <a:srgbClr val="000096"/>
                </a:solidFill>
                <a:cs typeface="Trebuchet MS"/>
              </a:rPr>
              <a:t>wire,</a:t>
            </a:r>
            <a:r>
              <a:rPr spc="-260" dirty="0">
                <a:solidFill>
                  <a:srgbClr val="000096"/>
                </a:solidFill>
                <a:cs typeface="Trebuchet MS"/>
              </a:rPr>
              <a:t> </a:t>
            </a:r>
            <a:r>
              <a:rPr spc="-85" dirty="0">
                <a:solidFill>
                  <a:srgbClr val="000096"/>
                </a:solidFill>
                <a:cs typeface="Trebuchet MS"/>
              </a:rPr>
              <a:t>where</a:t>
            </a:r>
            <a:r>
              <a:rPr spc="-20" dirty="0">
                <a:cs typeface="Trebuchet MS"/>
              </a:rPr>
              <a:t> </a:t>
            </a:r>
            <a:r>
              <a:rPr spc="-85" dirty="0">
                <a:solidFill>
                  <a:srgbClr val="C00000"/>
                </a:solidFill>
                <a:cs typeface="Trebuchet MS"/>
              </a:rPr>
              <a:t>secondary</a:t>
            </a:r>
            <a:r>
              <a:rPr spc="-40" dirty="0">
                <a:solidFill>
                  <a:srgbClr val="C00000"/>
                </a:solidFill>
                <a:cs typeface="Trebuchet MS"/>
              </a:rPr>
              <a:t> </a:t>
            </a:r>
            <a:r>
              <a:rPr spc="-100" dirty="0">
                <a:solidFill>
                  <a:srgbClr val="C00000"/>
                </a:solidFill>
                <a:cs typeface="Trebuchet MS"/>
              </a:rPr>
              <a:t>ionization</a:t>
            </a:r>
            <a:r>
              <a:rPr spc="-75" dirty="0">
                <a:solidFill>
                  <a:srgbClr val="C00000"/>
                </a:solidFill>
                <a:cs typeface="Trebuchet MS"/>
              </a:rPr>
              <a:t> </a:t>
            </a:r>
            <a:r>
              <a:rPr spc="-10" dirty="0">
                <a:solidFill>
                  <a:srgbClr val="000096"/>
                </a:solidFill>
                <a:cs typeface="Trebuchet MS"/>
              </a:rPr>
              <a:t>occurs</a:t>
            </a:r>
            <a:endParaRPr dirty="0">
              <a:solidFill>
                <a:srgbClr val="000096"/>
              </a:solidFill>
              <a:cs typeface="Trebuchet MS"/>
            </a:endParaRPr>
          </a:p>
          <a:p>
            <a:pPr marL="354330" indent="-341630">
              <a:lnSpc>
                <a:spcPct val="100000"/>
              </a:lnSpc>
              <a:spcBef>
                <a:spcPts val="1490"/>
              </a:spcBef>
              <a:buClr>
                <a:srgbClr val="B71E42"/>
              </a:buClr>
              <a:buAutoNum type="alphaLcPeriod"/>
              <a:tabLst>
                <a:tab pos="354330" algn="l"/>
              </a:tabLst>
            </a:pPr>
            <a:r>
              <a:rPr spc="-45" dirty="0">
                <a:solidFill>
                  <a:srgbClr val="000096"/>
                </a:solidFill>
                <a:cs typeface="Trebuchet MS"/>
              </a:rPr>
              <a:t>The</a:t>
            </a:r>
            <a:r>
              <a:rPr spc="-40" dirty="0">
                <a:solidFill>
                  <a:srgbClr val="000096"/>
                </a:solidFill>
                <a:cs typeface="Trebuchet MS"/>
              </a:rPr>
              <a:t> </a:t>
            </a:r>
            <a:r>
              <a:rPr spc="-110" dirty="0">
                <a:solidFill>
                  <a:srgbClr val="000096"/>
                </a:solidFill>
                <a:cs typeface="Trebuchet MS"/>
              </a:rPr>
              <a:t>positive</a:t>
            </a:r>
            <a:r>
              <a:rPr spc="-50" dirty="0">
                <a:solidFill>
                  <a:srgbClr val="000096"/>
                </a:solidFill>
                <a:cs typeface="Trebuchet MS"/>
              </a:rPr>
              <a:t> </a:t>
            </a:r>
            <a:r>
              <a:rPr spc="-55" dirty="0">
                <a:solidFill>
                  <a:srgbClr val="000096"/>
                </a:solidFill>
                <a:cs typeface="Trebuchet MS"/>
              </a:rPr>
              <a:t>ions</a:t>
            </a:r>
            <a:r>
              <a:rPr spc="-40" dirty="0">
                <a:solidFill>
                  <a:srgbClr val="000096"/>
                </a:solidFill>
                <a:cs typeface="Trebuchet MS"/>
              </a:rPr>
              <a:t> </a:t>
            </a:r>
            <a:r>
              <a:rPr spc="-130" dirty="0">
                <a:solidFill>
                  <a:srgbClr val="000096"/>
                </a:solidFill>
                <a:cs typeface="Trebuchet MS"/>
              </a:rPr>
              <a:t>and</a:t>
            </a:r>
            <a:r>
              <a:rPr spc="-40" dirty="0">
                <a:solidFill>
                  <a:srgbClr val="000096"/>
                </a:solidFill>
                <a:cs typeface="Trebuchet MS"/>
              </a:rPr>
              <a:t> </a:t>
            </a:r>
            <a:r>
              <a:rPr spc="-145" dirty="0">
                <a:solidFill>
                  <a:srgbClr val="000096"/>
                </a:solidFill>
                <a:cs typeface="Trebuchet MS"/>
              </a:rPr>
              <a:t>negative</a:t>
            </a:r>
            <a:r>
              <a:rPr spc="-50" dirty="0">
                <a:solidFill>
                  <a:srgbClr val="000096"/>
                </a:solidFill>
                <a:cs typeface="Trebuchet MS"/>
              </a:rPr>
              <a:t> </a:t>
            </a:r>
            <a:r>
              <a:rPr spc="-95" dirty="0">
                <a:solidFill>
                  <a:srgbClr val="000096"/>
                </a:solidFill>
                <a:cs typeface="Trebuchet MS"/>
              </a:rPr>
              <a:t>electrons</a:t>
            </a:r>
            <a:r>
              <a:rPr spc="-50" dirty="0">
                <a:cs typeface="Trebuchet MS"/>
              </a:rPr>
              <a:t> </a:t>
            </a:r>
            <a:r>
              <a:rPr spc="-10" dirty="0">
                <a:solidFill>
                  <a:srgbClr val="C00000"/>
                </a:solidFill>
                <a:cs typeface="Trebuchet MS"/>
              </a:rPr>
              <a:t>separate</a:t>
            </a:r>
            <a:endParaRPr dirty="0">
              <a:cs typeface="Trebuchet MS"/>
            </a:endParaRPr>
          </a:p>
          <a:p>
            <a:pPr marL="354330" indent="-341630">
              <a:lnSpc>
                <a:spcPct val="100000"/>
              </a:lnSpc>
              <a:spcBef>
                <a:spcPts val="1475"/>
              </a:spcBef>
              <a:buClr>
                <a:srgbClr val="B71E42"/>
              </a:buClr>
              <a:buAutoNum type="alphaLcPeriod"/>
              <a:tabLst>
                <a:tab pos="354330" algn="l"/>
              </a:tabLst>
            </a:pPr>
            <a:r>
              <a:rPr spc="-45" dirty="0">
                <a:solidFill>
                  <a:srgbClr val="000096"/>
                </a:solidFill>
                <a:cs typeface="Trebuchet MS"/>
              </a:rPr>
              <a:t>The</a:t>
            </a:r>
            <a:r>
              <a:rPr spc="-35" dirty="0">
                <a:cs typeface="Trebuchet MS"/>
              </a:rPr>
              <a:t> </a:t>
            </a:r>
            <a:r>
              <a:rPr spc="-95" dirty="0">
                <a:solidFill>
                  <a:srgbClr val="C00000"/>
                </a:solidFill>
                <a:cs typeface="Trebuchet MS"/>
              </a:rPr>
              <a:t>electrons</a:t>
            </a:r>
            <a:r>
              <a:rPr spc="-45" dirty="0">
                <a:solidFill>
                  <a:srgbClr val="C00000"/>
                </a:solidFill>
                <a:cs typeface="Trebuchet MS"/>
              </a:rPr>
              <a:t> </a:t>
            </a:r>
            <a:r>
              <a:rPr spc="-145" dirty="0">
                <a:solidFill>
                  <a:srgbClr val="C00000"/>
                </a:solidFill>
                <a:cs typeface="Trebuchet MS"/>
              </a:rPr>
              <a:t>diffuse</a:t>
            </a:r>
            <a:r>
              <a:rPr spc="-30" dirty="0">
                <a:solidFill>
                  <a:srgbClr val="C00000"/>
                </a:solidFill>
                <a:cs typeface="Trebuchet MS"/>
              </a:rPr>
              <a:t> </a:t>
            </a:r>
            <a:r>
              <a:rPr spc="-90" dirty="0">
                <a:solidFill>
                  <a:srgbClr val="000096"/>
                </a:solidFill>
                <a:cs typeface="Trebuchet MS"/>
              </a:rPr>
              <a:t>around</a:t>
            </a:r>
            <a:r>
              <a:rPr spc="-50" dirty="0">
                <a:solidFill>
                  <a:srgbClr val="000096"/>
                </a:solidFill>
                <a:cs typeface="Trebuchet MS"/>
              </a:rPr>
              <a:t> </a:t>
            </a:r>
            <a:r>
              <a:rPr spc="-114" dirty="0">
                <a:solidFill>
                  <a:srgbClr val="000096"/>
                </a:solidFill>
                <a:cs typeface="Trebuchet MS"/>
              </a:rPr>
              <a:t>the</a:t>
            </a:r>
            <a:r>
              <a:rPr spc="-35" dirty="0">
                <a:solidFill>
                  <a:srgbClr val="000096"/>
                </a:solidFill>
                <a:cs typeface="Trebuchet MS"/>
              </a:rPr>
              <a:t> </a:t>
            </a:r>
            <a:r>
              <a:rPr spc="-105" dirty="0">
                <a:solidFill>
                  <a:srgbClr val="000096"/>
                </a:solidFill>
                <a:cs typeface="Trebuchet MS"/>
              </a:rPr>
              <a:t>anode</a:t>
            </a:r>
            <a:r>
              <a:rPr spc="-35" dirty="0">
                <a:solidFill>
                  <a:srgbClr val="000096"/>
                </a:solidFill>
                <a:cs typeface="Trebuchet MS"/>
              </a:rPr>
              <a:t> </a:t>
            </a:r>
            <a:r>
              <a:rPr spc="-130" dirty="0">
                <a:solidFill>
                  <a:srgbClr val="000096"/>
                </a:solidFill>
                <a:cs typeface="Trebuchet MS"/>
              </a:rPr>
              <a:t>wire,</a:t>
            </a:r>
            <a:r>
              <a:rPr spc="-245" dirty="0">
                <a:solidFill>
                  <a:srgbClr val="000096"/>
                </a:solidFill>
                <a:cs typeface="Trebuchet MS"/>
              </a:rPr>
              <a:t> </a:t>
            </a:r>
            <a:r>
              <a:rPr spc="-120" dirty="0">
                <a:solidFill>
                  <a:srgbClr val="000096"/>
                </a:solidFill>
                <a:cs typeface="Trebuchet MS"/>
              </a:rPr>
              <a:t>the</a:t>
            </a:r>
            <a:r>
              <a:rPr spc="-20" dirty="0">
                <a:solidFill>
                  <a:srgbClr val="000096"/>
                </a:solidFill>
                <a:cs typeface="Trebuchet MS"/>
              </a:rPr>
              <a:t> </a:t>
            </a:r>
            <a:r>
              <a:rPr spc="-65" dirty="0">
                <a:solidFill>
                  <a:srgbClr val="C00000"/>
                </a:solidFill>
                <a:cs typeface="Trebuchet MS"/>
              </a:rPr>
              <a:t>ion</a:t>
            </a:r>
            <a:r>
              <a:rPr spc="-40" dirty="0">
                <a:solidFill>
                  <a:srgbClr val="C00000"/>
                </a:solidFill>
                <a:cs typeface="Trebuchet MS"/>
              </a:rPr>
              <a:t> </a:t>
            </a:r>
            <a:r>
              <a:rPr spc="-95" dirty="0">
                <a:solidFill>
                  <a:srgbClr val="C00000"/>
                </a:solidFill>
                <a:cs typeface="Trebuchet MS"/>
              </a:rPr>
              <a:t>cloud</a:t>
            </a:r>
            <a:r>
              <a:rPr spc="-45" dirty="0">
                <a:solidFill>
                  <a:srgbClr val="C00000"/>
                </a:solidFill>
                <a:cs typeface="Trebuchet MS"/>
              </a:rPr>
              <a:t> </a:t>
            </a:r>
            <a:r>
              <a:rPr spc="-110" dirty="0">
                <a:solidFill>
                  <a:srgbClr val="000096"/>
                </a:solidFill>
                <a:cs typeface="Trebuchet MS"/>
              </a:rPr>
              <a:t>resembles</a:t>
            </a:r>
            <a:r>
              <a:rPr spc="-35" dirty="0">
                <a:solidFill>
                  <a:srgbClr val="000096"/>
                </a:solidFill>
                <a:cs typeface="Trebuchet MS"/>
              </a:rPr>
              <a:t> </a:t>
            </a:r>
            <a:r>
              <a:rPr spc="-200" dirty="0">
                <a:solidFill>
                  <a:srgbClr val="000096"/>
                </a:solidFill>
                <a:cs typeface="Trebuchet MS"/>
              </a:rPr>
              <a:t>a</a:t>
            </a:r>
            <a:r>
              <a:rPr spc="-15" dirty="0">
                <a:cs typeface="Trebuchet MS"/>
              </a:rPr>
              <a:t> </a:t>
            </a:r>
            <a:r>
              <a:rPr spc="-10" dirty="0">
                <a:solidFill>
                  <a:srgbClr val="C00000"/>
                </a:solidFill>
                <a:cs typeface="Trebuchet MS"/>
              </a:rPr>
              <a:t>droplet</a:t>
            </a:r>
            <a:endParaRPr dirty="0">
              <a:cs typeface="Trebuchet MS"/>
            </a:endParaRPr>
          </a:p>
          <a:p>
            <a:pPr marL="354330" indent="-341630">
              <a:lnSpc>
                <a:spcPct val="100000"/>
              </a:lnSpc>
              <a:spcBef>
                <a:spcPts val="1475"/>
              </a:spcBef>
              <a:buClr>
                <a:srgbClr val="B71E42"/>
              </a:buClr>
              <a:buAutoNum type="alphaLcPeriod"/>
              <a:tabLst>
                <a:tab pos="354330" algn="l"/>
              </a:tabLst>
            </a:pPr>
            <a:r>
              <a:rPr spc="-45" dirty="0">
                <a:solidFill>
                  <a:srgbClr val="000096"/>
                </a:solidFill>
                <a:cs typeface="Trebuchet MS"/>
              </a:rPr>
              <a:t>The</a:t>
            </a:r>
            <a:r>
              <a:rPr spc="-50" dirty="0">
                <a:solidFill>
                  <a:srgbClr val="000096"/>
                </a:solidFill>
                <a:cs typeface="Trebuchet MS"/>
              </a:rPr>
              <a:t> </a:t>
            </a:r>
            <a:r>
              <a:rPr spc="-90" dirty="0">
                <a:solidFill>
                  <a:srgbClr val="000096"/>
                </a:solidFill>
                <a:cs typeface="Trebuchet MS"/>
              </a:rPr>
              <a:t>electrons</a:t>
            </a:r>
            <a:r>
              <a:rPr spc="-75" dirty="0">
                <a:solidFill>
                  <a:srgbClr val="000096"/>
                </a:solidFill>
                <a:cs typeface="Trebuchet MS"/>
              </a:rPr>
              <a:t> </a:t>
            </a:r>
            <a:r>
              <a:rPr spc="-120" dirty="0">
                <a:solidFill>
                  <a:srgbClr val="000096"/>
                </a:solidFill>
                <a:cs typeface="Trebuchet MS"/>
              </a:rPr>
              <a:t>reach</a:t>
            </a:r>
            <a:r>
              <a:rPr spc="-45" dirty="0">
                <a:solidFill>
                  <a:srgbClr val="000096"/>
                </a:solidFill>
                <a:cs typeface="Trebuchet MS"/>
              </a:rPr>
              <a:t> </a:t>
            </a:r>
            <a:r>
              <a:rPr spc="-120" dirty="0">
                <a:solidFill>
                  <a:srgbClr val="000096"/>
                </a:solidFill>
                <a:cs typeface="Trebuchet MS"/>
              </a:rPr>
              <a:t>the</a:t>
            </a:r>
            <a:r>
              <a:rPr spc="-70" dirty="0">
                <a:solidFill>
                  <a:srgbClr val="000096"/>
                </a:solidFill>
                <a:cs typeface="Trebuchet MS"/>
              </a:rPr>
              <a:t> </a:t>
            </a:r>
            <a:r>
              <a:rPr spc="-100" dirty="0">
                <a:solidFill>
                  <a:srgbClr val="000096"/>
                </a:solidFill>
                <a:cs typeface="Trebuchet MS"/>
              </a:rPr>
              <a:t>anode</a:t>
            </a:r>
            <a:r>
              <a:rPr spc="-40" dirty="0">
                <a:solidFill>
                  <a:srgbClr val="000096"/>
                </a:solidFill>
                <a:cs typeface="Trebuchet MS"/>
              </a:rPr>
              <a:t> </a:t>
            </a:r>
            <a:r>
              <a:rPr spc="-90" dirty="0">
                <a:solidFill>
                  <a:srgbClr val="000096"/>
                </a:solidFill>
                <a:cs typeface="Trebuchet MS"/>
              </a:rPr>
              <a:t>wire</a:t>
            </a:r>
            <a:r>
              <a:rPr spc="-65" dirty="0">
                <a:solidFill>
                  <a:srgbClr val="000096"/>
                </a:solidFill>
                <a:cs typeface="Trebuchet MS"/>
              </a:rPr>
              <a:t> </a:t>
            </a:r>
            <a:r>
              <a:rPr spc="-135" dirty="0">
                <a:solidFill>
                  <a:srgbClr val="000096"/>
                </a:solidFill>
                <a:cs typeface="Trebuchet MS"/>
              </a:rPr>
              <a:t>(</a:t>
            </a:r>
            <a:r>
              <a:rPr spc="-135" dirty="0">
                <a:solidFill>
                  <a:srgbClr val="C00000"/>
                </a:solidFill>
                <a:cs typeface="Trebuchet MS"/>
              </a:rPr>
              <a:t>timescale</a:t>
            </a:r>
            <a:r>
              <a:rPr spc="-70" dirty="0">
                <a:solidFill>
                  <a:srgbClr val="C00000"/>
                </a:solidFill>
                <a:cs typeface="Trebuchet MS"/>
              </a:rPr>
              <a:t> </a:t>
            </a:r>
            <a:r>
              <a:rPr spc="-114" dirty="0">
                <a:solidFill>
                  <a:srgbClr val="C00000"/>
                </a:solidFill>
                <a:cs typeface="Trebuchet MS"/>
              </a:rPr>
              <a:t>of</a:t>
            </a:r>
            <a:r>
              <a:rPr spc="-50" dirty="0">
                <a:solidFill>
                  <a:srgbClr val="C00000"/>
                </a:solidFill>
                <a:cs typeface="Trebuchet MS"/>
              </a:rPr>
              <a:t> </a:t>
            </a:r>
            <a:r>
              <a:rPr spc="-70" dirty="0">
                <a:solidFill>
                  <a:srgbClr val="C00000"/>
                </a:solidFill>
                <a:cs typeface="Trebuchet MS"/>
              </a:rPr>
              <a:t>ns</a:t>
            </a:r>
            <a:r>
              <a:rPr spc="-70" dirty="0">
                <a:solidFill>
                  <a:srgbClr val="000096"/>
                </a:solidFill>
                <a:cs typeface="Trebuchet MS"/>
              </a:rPr>
              <a:t>)</a:t>
            </a:r>
            <a:r>
              <a:rPr spc="-40" dirty="0">
                <a:solidFill>
                  <a:srgbClr val="000096"/>
                </a:solidFill>
                <a:cs typeface="Trebuchet MS"/>
              </a:rPr>
              <a:t> </a:t>
            </a:r>
            <a:r>
              <a:rPr spc="-130" dirty="0">
                <a:solidFill>
                  <a:srgbClr val="000096"/>
                </a:solidFill>
                <a:cs typeface="Trebuchet MS"/>
              </a:rPr>
              <a:t>and</a:t>
            </a:r>
            <a:r>
              <a:rPr spc="-35" dirty="0">
                <a:solidFill>
                  <a:srgbClr val="000096"/>
                </a:solidFill>
                <a:cs typeface="Trebuchet MS"/>
              </a:rPr>
              <a:t> </a:t>
            </a:r>
            <a:r>
              <a:rPr spc="-125" dirty="0">
                <a:solidFill>
                  <a:srgbClr val="000096"/>
                </a:solidFill>
                <a:cs typeface="Trebuchet MS"/>
              </a:rPr>
              <a:t>the</a:t>
            </a:r>
            <a:r>
              <a:rPr spc="-65" dirty="0">
                <a:solidFill>
                  <a:srgbClr val="000096"/>
                </a:solidFill>
                <a:cs typeface="Trebuchet MS"/>
              </a:rPr>
              <a:t> </a:t>
            </a:r>
            <a:r>
              <a:rPr spc="-60" dirty="0">
                <a:solidFill>
                  <a:srgbClr val="000096"/>
                </a:solidFill>
                <a:cs typeface="Trebuchet MS"/>
              </a:rPr>
              <a:t>ions</a:t>
            </a:r>
            <a:r>
              <a:rPr spc="-55" dirty="0">
                <a:solidFill>
                  <a:srgbClr val="000096"/>
                </a:solidFill>
                <a:cs typeface="Trebuchet MS"/>
              </a:rPr>
              <a:t> </a:t>
            </a:r>
            <a:r>
              <a:rPr spc="-125" dirty="0">
                <a:solidFill>
                  <a:srgbClr val="000096"/>
                </a:solidFill>
                <a:cs typeface="Trebuchet MS"/>
              </a:rPr>
              <a:t>drift</a:t>
            </a:r>
            <a:r>
              <a:rPr spc="-60" dirty="0">
                <a:solidFill>
                  <a:srgbClr val="000096"/>
                </a:solidFill>
                <a:cs typeface="Trebuchet MS"/>
              </a:rPr>
              <a:t> </a:t>
            </a:r>
            <a:r>
              <a:rPr spc="-95" dirty="0">
                <a:solidFill>
                  <a:srgbClr val="000096"/>
                </a:solidFill>
                <a:cs typeface="Trebuchet MS"/>
              </a:rPr>
              <a:t>slowly</a:t>
            </a:r>
            <a:r>
              <a:rPr spc="-45" dirty="0">
                <a:solidFill>
                  <a:srgbClr val="000096"/>
                </a:solidFill>
                <a:cs typeface="Trebuchet MS"/>
              </a:rPr>
              <a:t> </a:t>
            </a:r>
            <a:r>
              <a:rPr spc="-10" dirty="0">
                <a:solidFill>
                  <a:srgbClr val="000096"/>
                </a:solidFill>
                <a:cs typeface="Trebuchet MS"/>
              </a:rPr>
              <a:t>to</a:t>
            </a:r>
            <a:r>
              <a:rPr spc="-55" dirty="0">
                <a:solidFill>
                  <a:srgbClr val="000096"/>
                </a:solidFill>
                <a:cs typeface="Trebuchet MS"/>
              </a:rPr>
              <a:t> </a:t>
            </a:r>
            <a:r>
              <a:rPr spc="-120" dirty="0">
                <a:solidFill>
                  <a:srgbClr val="000096"/>
                </a:solidFill>
                <a:cs typeface="Trebuchet MS"/>
              </a:rPr>
              <a:t>the</a:t>
            </a:r>
            <a:r>
              <a:rPr spc="-65" dirty="0">
                <a:solidFill>
                  <a:srgbClr val="000096"/>
                </a:solidFill>
                <a:cs typeface="Trebuchet MS"/>
              </a:rPr>
              <a:t> </a:t>
            </a:r>
            <a:r>
              <a:rPr spc="-10" dirty="0">
                <a:solidFill>
                  <a:srgbClr val="000096"/>
                </a:solidFill>
                <a:cs typeface="Trebuchet MS"/>
              </a:rPr>
              <a:t>cathode</a:t>
            </a:r>
            <a:endParaRPr dirty="0">
              <a:solidFill>
                <a:srgbClr val="000096"/>
              </a:solidFill>
              <a:cs typeface="Trebuchet MS"/>
            </a:endParaRPr>
          </a:p>
          <a:p>
            <a:pPr marL="355600">
              <a:lnSpc>
                <a:spcPct val="100000"/>
              </a:lnSpc>
              <a:spcBef>
                <a:spcPts val="484"/>
              </a:spcBef>
            </a:pPr>
            <a:r>
              <a:rPr spc="-135" dirty="0">
                <a:solidFill>
                  <a:srgbClr val="000096"/>
                </a:solidFill>
                <a:cs typeface="Trebuchet MS"/>
              </a:rPr>
              <a:t>generating</a:t>
            </a:r>
            <a:r>
              <a:rPr spc="-50" dirty="0">
                <a:solidFill>
                  <a:srgbClr val="000096"/>
                </a:solidFill>
                <a:cs typeface="Trebuchet MS"/>
              </a:rPr>
              <a:t> </a:t>
            </a:r>
            <a:r>
              <a:rPr spc="-120" dirty="0">
                <a:solidFill>
                  <a:srgbClr val="000096"/>
                </a:solidFill>
                <a:cs typeface="Trebuchet MS"/>
              </a:rPr>
              <a:t>the</a:t>
            </a:r>
            <a:r>
              <a:rPr spc="-35" dirty="0">
                <a:solidFill>
                  <a:srgbClr val="000096"/>
                </a:solidFill>
                <a:cs typeface="Trebuchet MS"/>
              </a:rPr>
              <a:t> </a:t>
            </a:r>
            <a:r>
              <a:rPr spc="-160" dirty="0">
                <a:solidFill>
                  <a:srgbClr val="000096"/>
                </a:solidFill>
                <a:cs typeface="Trebuchet MS"/>
              </a:rPr>
              <a:t>avalanche</a:t>
            </a:r>
            <a:r>
              <a:rPr spc="-35" dirty="0">
                <a:solidFill>
                  <a:srgbClr val="000096"/>
                </a:solidFill>
                <a:cs typeface="Trebuchet MS"/>
              </a:rPr>
              <a:t> </a:t>
            </a:r>
            <a:r>
              <a:rPr spc="-140" dirty="0">
                <a:solidFill>
                  <a:srgbClr val="000096"/>
                </a:solidFill>
                <a:cs typeface="Trebuchet MS"/>
              </a:rPr>
              <a:t>signal</a:t>
            </a:r>
            <a:r>
              <a:rPr spc="-30" dirty="0">
                <a:solidFill>
                  <a:srgbClr val="000096"/>
                </a:solidFill>
                <a:cs typeface="Trebuchet MS"/>
              </a:rPr>
              <a:t> </a:t>
            </a:r>
            <a:r>
              <a:rPr spc="-175" dirty="0">
                <a:solidFill>
                  <a:srgbClr val="000096"/>
                </a:solidFill>
                <a:cs typeface="Trebuchet MS"/>
              </a:rPr>
              <a:t>at</a:t>
            </a:r>
            <a:r>
              <a:rPr spc="-25" dirty="0">
                <a:solidFill>
                  <a:srgbClr val="000096"/>
                </a:solidFill>
                <a:cs typeface="Trebuchet MS"/>
              </a:rPr>
              <a:t> </a:t>
            </a:r>
            <a:r>
              <a:rPr spc="-114" dirty="0">
                <a:solidFill>
                  <a:srgbClr val="000096"/>
                </a:solidFill>
                <a:cs typeface="Trebuchet MS"/>
              </a:rPr>
              <a:t>the</a:t>
            </a:r>
            <a:r>
              <a:rPr spc="-25" dirty="0">
                <a:solidFill>
                  <a:srgbClr val="000096"/>
                </a:solidFill>
                <a:cs typeface="Trebuchet MS"/>
              </a:rPr>
              <a:t> </a:t>
            </a:r>
            <a:r>
              <a:rPr spc="-120" dirty="0">
                <a:solidFill>
                  <a:srgbClr val="000096"/>
                </a:solidFill>
                <a:cs typeface="Trebuchet MS"/>
              </a:rPr>
              <a:t>electrodes.</a:t>
            </a:r>
            <a:r>
              <a:rPr spc="-240" dirty="0">
                <a:solidFill>
                  <a:srgbClr val="000096"/>
                </a:solidFill>
                <a:cs typeface="Trebuchet MS"/>
              </a:rPr>
              <a:t> </a:t>
            </a:r>
            <a:r>
              <a:rPr spc="-145" dirty="0">
                <a:solidFill>
                  <a:srgbClr val="000096"/>
                </a:solidFill>
                <a:cs typeface="Trebuchet MS"/>
              </a:rPr>
              <a:t>Signal</a:t>
            </a:r>
            <a:r>
              <a:rPr spc="-45" dirty="0">
                <a:solidFill>
                  <a:srgbClr val="000096"/>
                </a:solidFill>
                <a:cs typeface="Trebuchet MS"/>
              </a:rPr>
              <a:t> </a:t>
            </a:r>
            <a:r>
              <a:rPr spc="-105" dirty="0">
                <a:solidFill>
                  <a:srgbClr val="000096"/>
                </a:solidFill>
                <a:cs typeface="Trebuchet MS"/>
              </a:rPr>
              <a:t>almost</a:t>
            </a:r>
            <a:r>
              <a:rPr spc="-40" dirty="0">
                <a:solidFill>
                  <a:srgbClr val="000096"/>
                </a:solidFill>
                <a:cs typeface="Trebuchet MS"/>
              </a:rPr>
              <a:t> </a:t>
            </a:r>
            <a:r>
              <a:rPr spc="-125" dirty="0">
                <a:solidFill>
                  <a:srgbClr val="000096"/>
                </a:solidFill>
                <a:cs typeface="Trebuchet MS"/>
              </a:rPr>
              <a:t>entirely</a:t>
            </a:r>
            <a:r>
              <a:rPr spc="-50" dirty="0">
                <a:solidFill>
                  <a:srgbClr val="000096"/>
                </a:solidFill>
                <a:cs typeface="Trebuchet MS"/>
              </a:rPr>
              <a:t> </a:t>
            </a:r>
            <a:r>
              <a:rPr spc="-110" dirty="0">
                <a:solidFill>
                  <a:srgbClr val="000096"/>
                </a:solidFill>
                <a:cs typeface="Trebuchet MS"/>
              </a:rPr>
              <a:t>due</a:t>
            </a:r>
            <a:r>
              <a:rPr spc="-10" dirty="0">
                <a:solidFill>
                  <a:srgbClr val="000096"/>
                </a:solidFill>
                <a:cs typeface="Trebuchet MS"/>
              </a:rPr>
              <a:t> to</a:t>
            </a:r>
            <a:r>
              <a:rPr spc="-25" dirty="0">
                <a:solidFill>
                  <a:srgbClr val="000096"/>
                </a:solidFill>
                <a:cs typeface="Trebuchet MS"/>
              </a:rPr>
              <a:t> </a:t>
            </a:r>
            <a:r>
              <a:rPr spc="-10" dirty="0">
                <a:solidFill>
                  <a:srgbClr val="000096"/>
                </a:solidFill>
                <a:cs typeface="Trebuchet MS"/>
              </a:rPr>
              <a:t>ions!</a:t>
            </a:r>
            <a:endParaRPr sz="2000" dirty="0">
              <a:solidFill>
                <a:srgbClr val="000096"/>
              </a:solidFill>
              <a:cs typeface="Trebuchet MS"/>
            </a:endParaRPr>
          </a:p>
          <a:p>
            <a:pPr marL="7393305">
              <a:lnSpc>
                <a:spcPct val="100000"/>
              </a:lnSpc>
            </a:pPr>
            <a:r>
              <a:rPr sz="1800" spc="-50" dirty="0">
                <a:solidFill>
                  <a:srgbClr val="585858"/>
                </a:solidFill>
                <a:cs typeface="Trebuchet MS"/>
              </a:rPr>
              <a:t>The</a:t>
            </a:r>
            <a:r>
              <a:rPr sz="1800" spc="-25" dirty="0">
                <a:solidFill>
                  <a:srgbClr val="585858"/>
                </a:solidFill>
                <a:cs typeface="Trebuchet MS"/>
              </a:rPr>
              <a:t> </a:t>
            </a:r>
            <a:r>
              <a:rPr sz="1800" spc="-120" dirty="0">
                <a:solidFill>
                  <a:srgbClr val="585858"/>
                </a:solidFill>
                <a:cs typeface="Trebuchet MS"/>
              </a:rPr>
              <a:t>potential</a:t>
            </a:r>
            <a:r>
              <a:rPr sz="1800" spc="-25" dirty="0">
                <a:solidFill>
                  <a:srgbClr val="585858"/>
                </a:solidFill>
                <a:cs typeface="Trebuchet MS"/>
              </a:rPr>
              <a:t> </a:t>
            </a:r>
            <a:r>
              <a:rPr sz="1800" spc="-110" dirty="0">
                <a:solidFill>
                  <a:srgbClr val="585858"/>
                </a:solidFill>
                <a:cs typeface="Trebuchet MS"/>
              </a:rPr>
              <a:t>in</a:t>
            </a:r>
            <a:r>
              <a:rPr sz="1800" spc="-10" dirty="0">
                <a:solidFill>
                  <a:srgbClr val="585858"/>
                </a:solidFill>
                <a:cs typeface="Trebuchet MS"/>
              </a:rPr>
              <a:t> </a:t>
            </a:r>
            <a:r>
              <a:rPr sz="1800" spc="-190" dirty="0">
                <a:solidFill>
                  <a:srgbClr val="585858"/>
                </a:solidFill>
                <a:cs typeface="Trebuchet MS"/>
              </a:rPr>
              <a:t>a</a:t>
            </a:r>
            <a:r>
              <a:rPr sz="1800" spc="-25" dirty="0">
                <a:solidFill>
                  <a:srgbClr val="585858"/>
                </a:solidFill>
                <a:cs typeface="Trebuchet MS"/>
              </a:rPr>
              <a:t> </a:t>
            </a:r>
            <a:r>
              <a:rPr sz="1800" spc="-120" dirty="0">
                <a:solidFill>
                  <a:srgbClr val="585858"/>
                </a:solidFill>
                <a:cs typeface="Trebuchet MS"/>
              </a:rPr>
              <a:t>cylindrical</a:t>
            </a:r>
            <a:r>
              <a:rPr sz="1800" spc="-10" dirty="0">
                <a:solidFill>
                  <a:srgbClr val="585858"/>
                </a:solidFill>
                <a:cs typeface="Trebuchet MS"/>
              </a:rPr>
              <a:t> </a:t>
            </a:r>
            <a:r>
              <a:rPr sz="1800" spc="-114" dirty="0">
                <a:solidFill>
                  <a:srgbClr val="585858"/>
                </a:solidFill>
                <a:cs typeface="Trebuchet MS"/>
              </a:rPr>
              <a:t>tube</a:t>
            </a:r>
            <a:r>
              <a:rPr sz="1800" spc="-15" dirty="0">
                <a:solidFill>
                  <a:srgbClr val="585858"/>
                </a:solidFill>
                <a:cs typeface="Trebuchet MS"/>
              </a:rPr>
              <a:t> </a:t>
            </a:r>
            <a:r>
              <a:rPr sz="1800" spc="-55" dirty="0">
                <a:solidFill>
                  <a:srgbClr val="585858"/>
                </a:solidFill>
                <a:cs typeface="Trebuchet MS"/>
              </a:rPr>
              <a:t>predicts</a:t>
            </a:r>
            <a:endParaRPr sz="1800" dirty="0">
              <a:cs typeface="Trebuchet MS"/>
            </a:endParaRPr>
          </a:p>
          <a:p>
            <a:pPr marL="7393305">
              <a:lnSpc>
                <a:spcPct val="100000"/>
              </a:lnSpc>
            </a:pPr>
            <a:r>
              <a:rPr sz="1800" spc="-125" dirty="0">
                <a:solidFill>
                  <a:srgbClr val="585858"/>
                </a:solidFill>
                <a:cs typeface="Trebuchet MS"/>
              </a:rPr>
              <a:t>(example</a:t>
            </a:r>
            <a:r>
              <a:rPr sz="1800" spc="-25" dirty="0">
                <a:solidFill>
                  <a:srgbClr val="585858"/>
                </a:solidFill>
                <a:cs typeface="Trebuchet MS"/>
              </a:rPr>
              <a:t> </a:t>
            </a:r>
            <a:r>
              <a:rPr sz="1800" dirty="0">
                <a:solidFill>
                  <a:srgbClr val="585858"/>
                </a:solidFill>
                <a:cs typeface="Trebuchet MS"/>
              </a:rPr>
              <a:t>on</a:t>
            </a:r>
            <a:r>
              <a:rPr sz="1800" spc="-30" dirty="0">
                <a:solidFill>
                  <a:srgbClr val="585858"/>
                </a:solidFill>
                <a:cs typeface="Trebuchet MS"/>
              </a:rPr>
              <a:t> </a:t>
            </a:r>
            <a:r>
              <a:rPr sz="1800" spc="-125" dirty="0">
                <a:solidFill>
                  <a:srgbClr val="585858"/>
                </a:solidFill>
                <a:cs typeface="Trebuchet MS"/>
              </a:rPr>
              <a:t>the</a:t>
            </a:r>
            <a:r>
              <a:rPr sz="1800" spc="-30" dirty="0">
                <a:solidFill>
                  <a:srgbClr val="585858"/>
                </a:solidFill>
                <a:cs typeface="Trebuchet MS"/>
              </a:rPr>
              <a:t> </a:t>
            </a:r>
            <a:r>
              <a:rPr sz="1800" spc="-85" dirty="0">
                <a:solidFill>
                  <a:srgbClr val="585858"/>
                </a:solidFill>
                <a:cs typeface="Trebuchet MS"/>
              </a:rPr>
              <a:t>previous</a:t>
            </a:r>
            <a:r>
              <a:rPr sz="1800" spc="-30" dirty="0">
                <a:solidFill>
                  <a:srgbClr val="585858"/>
                </a:solidFill>
                <a:cs typeface="Trebuchet MS"/>
              </a:rPr>
              <a:t> </a:t>
            </a:r>
            <a:r>
              <a:rPr sz="1800" spc="-10" dirty="0">
                <a:solidFill>
                  <a:srgbClr val="585858"/>
                </a:solidFill>
                <a:cs typeface="Trebuchet MS"/>
              </a:rPr>
              <a:t>slide):</a:t>
            </a:r>
            <a:endParaRPr sz="1800" dirty="0">
              <a:cs typeface="Trebuchet MS"/>
            </a:endParaRPr>
          </a:p>
        </p:txBody>
      </p:sp>
      <p:pic>
        <p:nvPicPr>
          <p:cNvPr id="8" name="object 5">
            <a:extLst>
              <a:ext uri="{FF2B5EF4-FFF2-40B4-BE49-F238E27FC236}">
                <a16:creationId xmlns:a16="http://schemas.microsoft.com/office/drawing/2014/main" id="{87D1A4CC-022C-3263-F3E5-4E3FD024051B}"/>
              </a:ext>
            </a:extLst>
          </p:cNvPr>
          <p:cNvPicPr/>
          <p:nvPr/>
        </p:nvPicPr>
        <p:blipFill>
          <a:blip r:embed="rId3" cstate="print"/>
          <a:stretch>
            <a:fillRect/>
          </a:stretch>
        </p:blipFill>
        <p:spPr>
          <a:xfrm>
            <a:off x="8046332" y="4614968"/>
            <a:ext cx="3281172" cy="954024"/>
          </a:xfrm>
          <a:prstGeom prst="rect">
            <a:avLst/>
          </a:prstGeom>
        </p:spPr>
      </p:pic>
    </p:spTree>
    <p:extLst>
      <p:ext uri="{BB962C8B-B14F-4D97-AF65-F5344CB8AC3E}">
        <p14:creationId xmlns:p14="http://schemas.microsoft.com/office/powerpoint/2010/main" val="39330343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A812-E1FB-13BB-C04E-919A9F0B2635}"/>
              </a:ext>
            </a:extLst>
          </p:cNvPr>
          <p:cNvSpPr>
            <a:spLocks noGrp="1"/>
          </p:cNvSpPr>
          <p:nvPr>
            <p:ph type="title"/>
          </p:nvPr>
        </p:nvSpPr>
        <p:spPr>
          <a:xfrm>
            <a:off x="395427" y="203149"/>
            <a:ext cx="8443773" cy="635051"/>
          </a:xfrm>
        </p:spPr>
        <p:txBody>
          <a:bodyPr/>
          <a:lstStyle/>
          <a:p>
            <a:r>
              <a:rPr lang="en-US" dirty="0"/>
              <a:t>Avalanche in uniform electric field</a:t>
            </a:r>
          </a:p>
        </p:txBody>
      </p:sp>
      <p:sp>
        <p:nvSpPr>
          <p:cNvPr id="4" name="Footer Placeholder 3">
            <a:extLst>
              <a:ext uri="{FF2B5EF4-FFF2-40B4-BE49-F238E27FC236}">
                <a16:creationId xmlns:a16="http://schemas.microsoft.com/office/drawing/2014/main" id="{A23BCE05-A4C9-30E2-BB2D-74A98ADBBFA1}"/>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490E1C6E-8D3A-1CC0-E016-A7E6B5236849}"/>
              </a:ext>
            </a:extLst>
          </p:cNvPr>
          <p:cNvSpPr>
            <a:spLocks noGrp="1"/>
          </p:cNvSpPr>
          <p:nvPr>
            <p:ph type="sldNum" sz="quarter" idx="7"/>
          </p:nvPr>
        </p:nvSpPr>
        <p:spPr/>
        <p:txBody>
          <a:bodyPr/>
          <a:lstStyle/>
          <a:p>
            <a:pPr marL="38100">
              <a:lnSpc>
                <a:spcPct val="100000"/>
              </a:lnSpc>
            </a:pPr>
            <a:fld id="{81D60167-4931-47E6-BA6A-407CBD079E47}" type="slidenum">
              <a:rPr lang="en-US" spc="-5" smtClean="0"/>
              <a:t>43</a:t>
            </a:fld>
            <a:endParaRPr lang="en-US" spc="-5" dirty="0"/>
          </a:p>
        </p:txBody>
      </p:sp>
      <p:sp>
        <p:nvSpPr>
          <p:cNvPr id="6" name="Segnaposto contenuto 177">
            <a:extLst>
              <a:ext uri="{FF2B5EF4-FFF2-40B4-BE49-F238E27FC236}">
                <a16:creationId xmlns:a16="http://schemas.microsoft.com/office/drawing/2014/main" id="{18965EAB-CA3C-8EFF-07C0-F710164F01DB}"/>
              </a:ext>
            </a:extLst>
          </p:cNvPr>
          <p:cNvSpPr txBox="1">
            <a:spLocks/>
          </p:cNvSpPr>
          <p:nvPr/>
        </p:nvSpPr>
        <p:spPr>
          <a:xfrm>
            <a:off x="533400" y="4799281"/>
            <a:ext cx="6858000" cy="975657"/>
          </a:xfrm>
          <a:prstGeom prst="rect">
            <a:avLst/>
          </a:prstGeom>
        </p:spPr>
        <p:txBody>
          <a:bodyPr>
            <a:normAutofit lnSpcReduction="10000"/>
          </a:bodyPr>
          <a:lstStyle/>
          <a:p>
            <a:pPr marR="0" lvl="0" algn="l" defTabSz="914400" rtl="0" eaLnBrk="1" fontAlgn="auto" latinLnBrk="0" hangingPunct="1">
              <a:lnSpc>
                <a:spcPct val="100000"/>
              </a:lnSpc>
              <a:spcBef>
                <a:spcPct val="20000"/>
              </a:spcBef>
              <a:spcAft>
                <a:spcPts val="0"/>
              </a:spcAft>
              <a:buClrTx/>
              <a:buSzTx/>
              <a:tabLst/>
              <a:defRPr/>
            </a:pPr>
            <a:r>
              <a:rPr kumimoji="0" lang="en-US" sz="2000" b="0" i="0" u="none" strike="noStrike" kern="1200" cap="none" spc="0" normalizeH="0" baseline="0" noProof="0" dirty="0">
                <a:ln>
                  <a:noFill/>
                </a:ln>
                <a:solidFill>
                  <a:srgbClr val="000096"/>
                </a:solidFill>
                <a:effectLst/>
                <a:uLnTx/>
                <a:uFillTx/>
                <a:latin typeface="+mn-lt"/>
                <a:ea typeface="+mn-ea"/>
                <a:cs typeface="+mn-cs"/>
              </a:rPr>
              <a:t>Since the electron drift velocity is </a:t>
            </a:r>
            <a:r>
              <a:rPr kumimoji="0" lang="en-US" sz="2000" b="0" i="0" u="none" strike="noStrike" kern="1200" cap="none" spc="0" normalizeH="0" noProof="0" dirty="0">
                <a:ln>
                  <a:noFill/>
                </a:ln>
                <a:solidFill>
                  <a:srgbClr val="000096"/>
                </a:solidFill>
                <a:effectLst/>
                <a:uLnTx/>
                <a:uFillTx/>
                <a:latin typeface="+mn-lt"/>
                <a:ea typeface="+mn-ea"/>
                <a:cs typeface="+mn-cs"/>
              </a:rPr>
              <a:t> ≈</a:t>
            </a:r>
            <a:r>
              <a:rPr kumimoji="0" lang="en-US" sz="2000" b="0" i="0" u="none" strike="noStrike" kern="1200" cap="none" spc="0" normalizeH="0" baseline="0" noProof="0" dirty="0">
                <a:ln>
                  <a:noFill/>
                </a:ln>
                <a:solidFill>
                  <a:srgbClr val="000096"/>
                </a:solidFill>
                <a:effectLst/>
                <a:uLnTx/>
                <a:uFillTx/>
                <a:latin typeface="+mn-lt"/>
                <a:ea typeface="+mn-ea"/>
                <a:cs typeface="+mn-cs"/>
              </a:rPr>
              <a:t>1000 times larger than the ion drift velocity, at any given time electrons will be on the front of a drop-like distribution, while ions will be left on the tail </a:t>
            </a:r>
          </a:p>
        </p:txBody>
      </p:sp>
      <p:pic>
        <p:nvPicPr>
          <p:cNvPr id="7" name="Immagine 15">
            <a:extLst>
              <a:ext uri="{FF2B5EF4-FFF2-40B4-BE49-F238E27FC236}">
                <a16:creationId xmlns:a16="http://schemas.microsoft.com/office/drawing/2014/main" id="{036B84DA-3076-FC87-E556-DBAD7045B94D}"/>
              </a:ext>
            </a:extLst>
          </p:cNvPr>
          <p:cNvPicPr>
            <a:picLocks noChangeAspect="1"/>
          </p:cNvPicPr>
          <p:nvPr/>
        </p:nvPicPr>
        <p:blipFill>
          <a:blip r:embed="rId2" cstate="print"/>
          <a:stretch>
            <a:fillRect/>
          </a:stretch>
        </p:blipFill>
        <p:spPr>
          <a:xfrm>
            <a:off x="1427424" y="1522666"/>
            <a:ext cx="4080428" cy="3115641"/>
          </a:xfrm>
          <a:prstGeom prst="rect">
            <a:avLst/>
          </a:prstGeom>
          <a:noFill/>
        </p:spPr>
      </p:pic>
      <p:sp>
        <p:nvSpPr>
          <p:cNvPr id="8" name="CasellaDiTesto 16">
            <a:extLst>
              <a:ext uri="{FF2B5EF4-FFF2-40B4-BE49-F238E27FC236}">
                <a16:creationId xmlns:a16="http://schemas.microsoft.com/office/drawing/2014/main" id="{2709ACFB-C145-2BCE-3D42-0EFABF4AC2BA}"/>
              </a:ext>
            </a:extLst>
          </p:cNvPr>
          <p:cNvSpPr txBox="1"/>
          <p:nvPr/>
        </p:nvSpPr>
        <p:spPr>
          <a:xfrm>
            <a:off x="1927243" y="1153334"/>
            <a:ext cx="2456122" cy="369332"/>
          </a:xfrm>
          <a:prstGeom prst="rect">
            <a:avLst/>
          </a:prstGeom>
          <a:noFill/>
        </p:spPr>
        <p:txBody>
          <a:bodyPr wrap="none" rtlCol="0">
            <a:spAutoFit/>
          </a:bodyPr>
          <a:lstStyle/>
          <a:p>
            <a:r>
              <a:rPr lang="en-US" dirty="0"/>
              <a:t>Uniform electric field</a:t>
            </a:r>
          </a:p>
        </p:txBody>
      </p:sp>
      <p:grpSp>
        <p:nvGrpSpPr>
          <p:cNvPr id="9" name="Group 57">
            <a:extLst>
              <a:ext uri="{FF2B5EF4-FFF2-40B4-BE49-F238E27FC236}">
                <a16:creationId xmlns:a16="http://schemas.microsoft.com/office/drawing/2014/main" id="{D3FEEB6F-4750-3DFA-E736-252B5AD7B837}"/>
              </a:ext>
            </a:extLst>
          </p:cNvPr>
          <p:cNvGrpSpPr>
            <a:grpSpLocks/>
          </p:cNvGrpSpPr>
          <p:nvPr/>
        </p:nvGrpSpPr>
        <p:grpSpPr bwMode="auto">
          <a:xfrm>
            <a:off x="5715000" y="1699870"/>
            <a:ext cx="1071563" cy="2298700"/>
            <a:chOff x="2352" y="912"/>
            <a:chExt cx="1177" cy="2323"/>
          </a:xfrm>
          <a:noFill/>
        </p:grpSpPr>
        <p:pic>
          <p:nvPicPr>
            <p:cNvPr id="10" name="Picture 58">
              <a:extLst>
                <a:ext uri="{FF2B5EF4-FFF2-40B4-BE49-F238E27FC236}">
                  <a16:creationId xmlns:a16="http://schemas.microsoft.com/office/drawing/2014/main" id="{53936A49-317F-2635-12B6-CB8DDA81D5F9}"/>
                </a:ext>
              </a:extLst>
            </p:cNvPr>
            <p:cNvPicPr>
              <a:picLocks noChangeAspect="1" noChangeArrowheads="1"/>
            </p:cNvPicPr>
            <p:nvPr/>
          </p:nvPicPr>
          <p:blipFill>
            <a:blip r:embed="rId3" cstate="print"/>
            <a:srcRect/>
            <a:stretch>
              <a:fillRect/>
            </a:stretch>
          </p:blipFill>
          <p:spPr bwMode="auto">
            <a:xfrm>
              <a:off x="2496" y="912"/>
              <a:ext cx="480" cy="1968"/>
            </a:xfrm>
            <a:prstGeom prst="rect">
              <a:avLst/>
            </a:prstGeom>
            <a:grpFill/>
          </p:spPr>
        </p:pic>
        <p:sp>
          <p:nvSpPr>
            <p:cNvPr id="11" name="Text Box 59">
              <a:extLst>
                <a:ext uri="{FF2B5EF4-FFF2-40B4-BE49-F238E27FC236}">
                  <a16:creationId xmlns:a16="http://schemas.microsoft.com/office/drawing/2014/main" id="{A5A2517D-2D6D-17A0-E51E-F497DB72C19B}"/>
                </a:ext>
              </a:extLst>
            </p:cNvPr>
            <p:cNvSpPr txBox="1">
              <a:spLocks noChangeArrowheads="1"/>
            </p:cNvSpPr>
            <p:nvPr/>
          </p:nvSpPr>
          <p:spPr bwMode="auto">
            <a:xfrm>
              <a:off x="2928" y="1679"/>
              <a:ext cx="601" cy="308"/>
            </a:xfrm>
            <a:prstGeom prst="rect">
              <a:avLst/>
            </a:prstGeom>
            <a:grpFill/>
            <a:ln w="9525">
              <a:noFill/>
              <a:miter lim="800000"/>
              <a:headEnd/>
              <a:tailEnd/>
            </a:ln>
            <a:effectLst/>
          </p:spPr>
          <p:txBody>
            <a:bodyPr wrap="none">
              <a:spAutoFit/>
            </a:bodyPr>
            <a:lstStyle/>
            <a:p>
              <a:pPr eaLnBrk="0" hangingPunct="0"/>
              <a:r>
                <a:rPr lang="en-US" sz="1400" b="1">
                  <a:solidFill>
                    <a:srgbClr val="FF111D"/>
                  </a:solidFill>
                </a:rPr>
                <a:t>Ions</a:t>
              </a:r>
            </a:p>
          </p:txBody>
        </p:sp>
        <p:sp>
          <p:nvSpPr>
            <p:cNvPr id="12" name="Text Box 60">
              <a:extLst>
                <a:ext uri="{FF2B5EF4-FFF2-40B4-BE49-F238E27FC236}">
                  <a16:creationId xmlns:a16="http://schemas.microsoft.com/office/drawing/2014/main" id="{1B58C4F7-B0F5-B1CA-D79B-6AC8886BC338}"/>
                </a:ext>
              </a:extLst>
            </p:cNvPr>
            <p:cNvSpPr txBox="1">
              <a:spLocks noChangeArrowheads="1"/>
            </p:cNvSpPr>
            <p:nvPr/>
          </p:nvSpPr>
          <p:spPr bwMode="auto">
            <a:xfrm>
              <a:off x="2352" y="2927"/>
              <a:ext cx="1090" cy="308"/>
            </a:xfrm>
            <a:prstGeom prst="rect">
              <a:avLst/>
            </a:prstGeom>
            <a:grpFill/>
            <a:ln w="9525">
              <a:noFill/>
              <a:miter lim="800000"/>
              <a:headEnd/>
              <a:tailEnd/>
            </a:ln>
            <a:effectLst/>
          </p:spPr>
          <p:txBody>
            <a:bodyPr wrap="none">
              <a:spAutoFit/>
            </a:bodyPr>
            <a:lstStyle/>
            <a:p>
              <a:pPr eaLnBrk="0" hangingPunct="0"/>
              <a:r>
                <a:rPr lang="en-US" sz="1400" b="1">
                  <a:solidFill>
                    <a:srgbClr val="2119FF"/>
                  </a:solidFill>
                </a:rPr>
                <a:t>Electrons</a:t>
              </a:r>
            </a:p>
          </p:txBody>
        </p:sp>
      </p:grpSp>
      <p:pic>
        <p:nvPicPr>
          <p:cNvPr id="13" name="Picture 65">
            <a:extLst>
              <a:ext uri="{FF2B5EF4-FFF2-40B4-BE49-F238E27FC236}">
                <a16:creationId xmlns:a16="http://schemas.microsoft.com/office/drawing/2014/main" id="{7C0381B3-461A-E63B-6128-331F8D70EB38}"/>
              </a:ext>
            </a:extLst>
          </p:cNvPr>
          <p:cNvPicPr>
            <a:picLocks noChangeAspect="1" noChangeArrowheads="1"/>
          </p:cNvPicPr>
          <p:nvPr/>
        </p:nvPicPr>
        <p:blipFill>
          <a:blip r:embed="rId4" cstate="print"/>
          <a:srcRect/>
          <a:stretch>
            <a:fillRect/>
          </a:stretch>
        </p:blipFill>
        <p:spPr bwMode="auto">
          <a:xfrm>
            <a:off x="7924800" y="1066800"/>
            <a:ext cx="3043238" cy="4343400"/>
          </a:xfrm>
          <a:prstGeom prst="rect">
            <a:avLst/>
          </a:prstGeom>
          <a:noFill/>
        </p:spPr>
      </p:pic>
    </p:spTree>
    <p:extLst>
      <p:ext uri="{BB962C8B-B14F-4D97-AF65-F5344CB8AC3E}">
        <p14:creationId xmlns:p14="http://schemas.microsoft.com/office/powerpoint/2010/main" val="994896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17EE-894F-E65D-ECDB-8DAB89E69639}"/>
              </a:ext>
            </a:extLst>
          </p:cNvPr>
          <p:cNvSpPr>
            <a:spLocks noGrp="1"/>
          </p:cNvSpPr>
          <p:nvPr>
            <p:ph type="title"/>
          </p:nvPr>
        </p:nvSpPr>
        <p:spPr>
          <a:xfrm>
            <a:off x="395427" y="203149"/>
            <a:ext cx="7148373" cy="574675"/>
          </a:xfrm>
        </p:spPr>
        <p:txBody>
          <a:bodyPr/>
          <a:lstStyle/>
          <a:p>
            <a:r>
              <a:rPr lang="en-US" dirty="0"/>
              <a:t>Streamer formation</a:t>
            </a:r>
          </a:p>
        </p:txBody>
      </p:sp>
      <p:sp>
        <p:nvSpPr>
          <p:cNvPr id="4" name="Footer Placeholder 3">
            <a:extLst>
              <a:ext uri="{FF2B5EF4-FFF2-40B4-BE49-F238E27FC236}">
                <a16:creationId xmlns:a16="http://schemas.microsoft.com/office/drawing/2014/main" id="{1A8B9A6C-F8FA-E5A9-BEE5-8E4982AAA7DA}"/>
              </a:ext>
            </a:extLst>
          </p:cNvPr>
          <p:cNvSpPr>
            <a:spLocks noGrp="1"/>
          </p:cNvSpPr>
          <p:nvPr>
            <p:ph type="ftr" sz="quarter" idx="5"/>
          </p:nvPr>
        </p:nvSpPr>
        <p:spPr>
          <a:xfrm>
            <a:off x="2945926" y="642370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49872F54-308B-21FE-6800-87FB4342E562}"/>
              </a:ext>
            </a:extLst>
          </p:cNvPr>
          <p:cNvSpPr>
            <a:spLocks noGrp="1"/>
          </p:cNvSpPr>
          <p:nvPr>
            <p:ph type="sldNum" sz="quarter" idx="7"/>
          </p:nvPr>
        </p:nvSpPr>
        <p:spPr/>
        <p:txBody>
          <a:bodyPr/>
          <a:lstStyle/>
          <a:p>
            <a:pPr marL="38100">
              <a:lnSpc>
                <a:spcPct val="100000"/>
              </a:lnSpc>
            </a:pPr>
            <a:fld id="{81D60167-4931-47E6-BA6A-407CBD079E47}" type="slidenum">
              <a:rPr lang="en-US" spc="-5" smtClean="0"/>
              <a:t>44</a:t>
            </a:fld>
            <a:endParaRPr lang="en-US" spc="-5" dirty="0"/>
          </a:p>
        </p:txBody>
      </p:sp>
      <p:sp>
        <p:nvSpPr>
          <p:cNvPr id="6" name="Rectangle 28">
            <a:extLst>
              <a:ext uri="{FF2B5EF4-FFF2-40B4-BE49-F238E27FC236}">
                <a16:creationId xmlns:a16="http://schemas.microsoft.com/office/drawing/2014/main" id="{9FCFD4EC-1090-A033-5CA6-B00BDE0DBB97}"/>
              </a:ext>
            </a:extLst>
          </p:cNvPr>
          <p:cNvSpPr/>
          <p:nvPr/>
        </p:nvSpPr>
        <p:spPr>
          <a:xfrm>
            <a:off x="1219200" y="896944"/>
            <a:ext cx="8820472" cy="1946687"/>
          </a:xfrm>
          <a:prstGeom prst="rect">
            <a:avLst/>
          </a:prstGeom>
        </p:spPr>
        <p:txBody>
          <a:bodyPr wrap="square">
            <a:spAutoFit/>
          </a:bodyPr>
          <a:lstStyle/>
          <a:p>
            <a:pPr algn="just">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cs typeface="Times New Roman"/>
              </a:rPr>
              <a:t>Between the front and the tail of an avalanche an internal </a:t>
            </a:r>
            <a:r>
              <a:rPr lang="en-US" sz="2000" dirty="0" err="1">
                <a:cs typeface="Times New Roman"/>
              </a:rPr>
              <a:t>E</a:t>
            </a:r>
            <a:r>
              <a:rPr lang="en-US" sz="2000" baseline="-25000" dirty="0" err="1">
                <a:cs typeface="Times New Roman"/>
              </a:rPr>
              <a:t>int</a:t>
            </a:r>
            <a:r>
              <a:rPr lang="en-US" sz="2000" dirty="0">
                <a:cs typeface="Times New Roman"/>
              </a:rPr>
              <a:t> forms, directly in the opposite direction as the applied </a:t>
            </a:r>
            <a:r>
              <a:rPr lang="en-US" sz="2000" dirty="0" err="1">
                <a:cs typeface="Times New Roman"/>
              </a:rPr>
              <a:t>E</a:t>
            </a:r>
            <a:r>
              <a:rPr lang="en-US" sz="2000" baseline="-25000" dirty="0" err="1">
                <a:cs typeface="Times New Roman"/>
              </a:rPr>
              <a:t>appl</a:t>
            </a:r>
            <a:r>
              <a:rPr lang="en-US" sz="2000" dirty="0">
                <a:cs typeface="Times New Roman"/>
              </a:rPr>
              <a:t>. When the </a:t>
            </a:r>
            <a:r>
              <a:rPr lang="en-US" sz="2000" dirty="0" err="1">
                <a:cs typeface="Times New Roman"/>
              </a:rPr>
              <a:t>E</a:t>
            </a:r>
            <a:r>
              <a:rPr lang="en-US" sz="2000" baseline="-25000" dirty="0" err="1">
                <a:cs typeface="Times New Roman"/>
              </a:rPr>
              <a:t>int</a:t>
            </a:r>
            <a:r>
              <a:rPr lang="en-US" sz="2000" baseline="30000" dirty="0">
                <a:cs typeface="Times New Roman"/>
              </a:rPr>
              <a:t> </a:t>
            </a:r>
            <a:r>
              <a:rPr lang="en-US" sz="2000" dirty="0">
                <a:cs typeface="Times New Roman"/>
              </a:rPr>
              <a:t>= </a:t>
            </a:r>
            <a:r>
              <a:rPr lang="en-US" sz="2000" dirty="0" err="1">
                <a:cs typeface="Times New Roman"/>
              </a:rPr>
              <a:t>E</a:t>
            </a:r>
            <a:r>
              <a:rPr lang="en-US" sz="2000" baseline="-25000" dirty="0" err="1">
                <a:cs typeface="Times New Roman"/>
              </a:rPr>
              <a:t>appl</a:t>
            </a:r>
            <a:r>
              <a:rPr lang="is-IS" sz="2000" baseline="-25000" dirty="0">
                <a:cs typeface="Times New Roman"/>
              </a:rPr>
              <a:t>….</a:t>
            </a:r>
            <a:r>
              <a:rPr lang="en-US" sz="2000" baseline="-25000" dirty="0">
                <a:cs typeface="Times New Roman"/>
              </a:rPr>
              <a:t> </a:t>
            </a:r>
            <a:r>
              <a:rPr lang="en-US" sz="2000" dirty="0">
                <a:cs typeface="Times New Roman"/>
              </a:rPr>
              <a:t>the multiplication process stops. </a:t>
            </a:r>
          </a:p>
          <a:p>
            <a:pPr algn="just">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cs typeface="Times New Roman"/>
              </a:rPr>
              <a:t>- Ion and electrons recombine with </a:t>
            </a:r>
            <a:r>
              <a:rPr lang="en-US" sz="2000" b="1" dirty="0">
                <a:solidFill>
                  <a:srgbClr val="008000"/>
                </a:solidFill>
                <a:cs typeface="Times New Roman"/>
              </a:rPr>
              <a:t>photon emission. </a:t>
            </a:r>
          </a:p>
          <a:p>
            <a:pPr algn="just">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a:cs typeface="Times New Roman"/>
              </a:rPr>
              <a:t>- New secondary avalanches can be produced, forming a streamline of continuous flow of  charges from one electrode: the “</a:t>
            </a:r>
            <a:r>
              <a:rPr lang="en-US" sz="2000" b="1" dirty="0">
                <a:solidFill>
                  <a:srgbClr val="FF0906"/>
                </a:solidFill>
                <a:cs typeface="Times New Roman"/>
              </a:rPr>
              <a:t>streamer”</a:t>
            </a:r>
            <a:r>
              <a:rPr lang="en-US" sz="2000" dirty="0">
                <a:cs typeface="Times New Roman"/>
              </a:rPr>
              <a:t>  </a:t>
            </a:r>
          </a:p>
        </p:txBody>
      </p:sp>
      <p:sp>
        <p:nvSpPr>
          <p:cNvPr id="7" name="TextBox 16">
            <a:extLst>
              <a:ext uri="{FF2B5EF4-FFF2-40B4-BE49-F238E27FC236}">
                <a16:creationId xmlns:a16="http://schemas.microsoft.com/office/drawing/2014/main" id="{2B2DAF5D-F828-01EA-6F3B-895D041D7E19}"/>
              </a:ext>
            </a:extLst>
          </p:cNvPr>
          <p:cNvSpPr txBox="1"/>
          <p:nvPr/>
        </p:nvSpPr>
        <p:spPr>
          <a:xfrm>
            <a:off x="4579573" y="2697144"/>
            <a:ext cx="1885924" cy="438334"/>
          </a:xfrm>
          <a:prstGeom prst="rect">
            <a:avLst/>
          </a:prstGeom>
          <a:noFill/>
        </p:spPr>
        <p:txBody>
          <a:bodyPr wrap="square" rtlCol="0">
            <a:spAutoFit/>
          </a:bodyPr>
          <a:lstStyle/>
          <a:p>
            <a:r>
              <a:rPr lang="en-US" dirty="0"/>
              <a:t>Cathode </a:t>
            </a:r>
          </a:p>
        </p:txBody>
      </p:sp>
      <p:sp>
        <p:nvSpPr>
          <p:cNvPr id="8" name="TextBox 17">
            <a:extLst>
              <a:ext uri="{FF2B5EF4-FFF2-40B4-BE49-F238E27FC236}">
                <a16:creationId xmlns:a16="http://schemas.microsoft.com/office/drawing/2014/main" id="{ABE1E2EC-097E-9841-F751-EF63EF4AF284}"/>
              </a:ext>
            </a:extLst>
          </p:cNvPr>
          <p:cNvSpPr txBox="1"/>
          <p:nvPr/>
        </p:nvSpPr>
        <p:spPr>
          <a:xfrm>
            <a:off x="4836745" y="5859210"/>
            <a:ext cx="1885924" cy="438334"/>
          </a:xfrm>
          <a:prstGeom prst="rect">
            <a:avLst/>
          </a:prstGeom>
          <a:noFill/>
        </p:spPr>
        <p:txBody>
          <a:bodyPr wrap="square" rtlCol="0">
            <a:spAutoFit/>
          </a:bodyPr>
          <a:lstStyle/>
          <a:p>
            <a:r>
              <a:rPr lang="en-US" dirty="0"/>
              <a:t>Anode </a:t>
            </a:r>
          </a:p>
        </p:txBody>
      </p:sp>
      <p:pic>
        <p:nvPicPr>
          <p:cNvPr id="9" name="Picture 23" descr="ava2">
            <a:extLst>
              <a:ext uri="{FF2B5EF4-FFF2-40B4-BE49-F238E27FC236}">
                <a16:creationId xmlns:a16="http://schemas.microsoft.com/office/drawing/2014/main" id="{75278627-7395-6899-23A2-60C5AB3B0C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0777" y="4833321"/>
            <a:ext cx="359077" cy="6839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ava2">
            <a:extLst>
              <a:ext uri="{FF2B5EF4-FFF2-40B4-BE49-F238E27FC236}">
                <a16:creationId xmlns:a16="http://schemas.microsoft.com/office/drawing/2014/main" id="{05B5E04F-2020-395A-D4A9-88AC663591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090" y="3719823"/>
            <a:ext cx="396875" cy="755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ava2">
            <a:extLst>
              <a:ext uri="{FF2B5EF4-FFF2-40B4-BE49-F238E27FC236}">
                <a16:creationId xmlns:a16="http://schemas.microsoft.com/office/drawing/2014/main" id="{6DDE6F79-BA21-21EA-4D18-47AF7BF52F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479" y="3529529"/>
            <a:ext cx="738944" cy="14130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descr="ava2">
            <a:extLst>
              <a:ext uri="{FF2B5EF4-FFF2-40B4-BE49-F238E27FC236}">
                <a16:creationId xmlns:a16="http://schemas.microsoft.com/office/drawing/2014/main" id="{28D46574-847F-69AA-26A5-3A8B03B81A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1090" y="3305323"/>
            <a:ext cx="396875" cy="757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descr="ava2">
            <a:extLst>
              <a:ext uri="{FF2B5EF4-FFF2-40B4-BE49-F238E27FC236}">
                <a16:creationId xmlns:a16="http://schemas.microsoft.com/office/drawing/2014/main" id="{65A44CB3-270E-23AC-BD3E-11BC1BDD71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0376" y="3893160"/>
            <a:ext cx="576413" cy="109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Line 15">
            <a:extLst>
              <a:ext uri="{FF2B5EF4-FFF2-40B4-BE49-F238E27FC236}">
                <a16:creationId xmlns:a16="http://schemas.microsoft.com/office/drawing/2014/main" id="{9C97ED8E-AC0F-16B0-4942-F9F9538345A2}"/>
              </a:ext>
            </a:extLst>
          </p:cNvPr>
          <p:cNvSpPr>
            <a:spLocks noChangeShapeType="1"/>
          </p:cNvSpPr>
          <p:nvPr/>
        </p:nvSpPr>
        <p:spPr bwMode="auto">
          <a:xfrm>
            <a:off x="3806729" y="3124450"/>
            <a:ext cx="3014361" cy="0"/>
          </a:xfrm>
          <a:prstGeom prst="line">
            <a:avLst/>
          </a:prstGeom>
          <a:noFill/>
          <a:ln w="412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5" name="Line 16">
            <a:extLst>
              <a:ext uri="{FF2B5EF4-FFF2-40B4-BE49-F238E27FC236}">
                <a16:creationId xmlns:a16="http://schemas.microsoft.com/office/drawing/2014/main" id="{47C05471-7128-69A5-5C44-B3FF70734895}"/>
              </a:ext>
            </a:extLst>
          </p:cNvPr>
          <p:cNvSpPr>
            <a:spLocks noChangeShapeType="1"/>
          </p:cNvSpPr>
          <p:nvPr/>
        </p:nvSpPr>
        <p:spPr bwMode="auto">
          <a:xfrm>
            <a:off x="3965479" y="5699315"/>
            <a:ext cx="3014361" cy="0"/>
          </a:xfrm>
          <a:prstGeom prst="line">
            <a:avLst/>
          </a:prstGeom>
          <a:noFill/>
          <a:ln w="41275">
            <a:solidFill>
              <a:schemeClr val="accent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it-IT">
              <a:cs typeface="+mn-cs"/>
            </a:endParaRPr>
          </a:p>
        </p:txBody>
      </p:sp>
      <p:sp>
        <p:nvSpPr>
          <p:cNvPr id="16" name="Freeform 18">
            <a:extLst>
              <a:ext uri="{FF2B5EF4-FFF2-40B4-BE49-F238E27FC236}">
                <a16:creationId xmlns:a16="http://schemas.microsoft.com/office/drawing/2014/main" id="{3ADE1AF5-8AF9-C93A-DF8C-7E5049B81C78}"/>
              </a:ext>
            </a:extLst>
          </p:cNvPr>
          <p:cNvSpPr>
            <a:spLocks/>
          </p:cNvSpPr>
          <p:nvPr/>
        </p:nvSpPr>
        <p:spPr bwMode="auto">
          <a:xfrm rot="20033813" flipV="1">
            <a:off x="5896999" y="4568808"/>
            <a:ext cx="474360" cy="149466"/>
          </a:xfrm>
          <a:custGeom>
            <a:avLst/>
            <a:gdLst>
              <a:gd name="T0" fmla="*/ 0 w 885"/>
              <a:gd name="T1" fmla="*/ 2147483647 h 85"/>
              <a:gd name="T2" fmla="*/ 2147483647 w 885"/>
              <a:gd name="T3" fmla="*/ 2147483647 h 85"/>
              <a:gd name="T4" fmla="*/ 2147483647 w 885"/>
              <a:gd name="T5" fmla="*/ 2147483647 h 85"/>
              <a:gd name="T6" fmla="*/ 2147483647 w 885"/>
              <a:gd name="T7" fmla="*/ 2147483647 h 85"/>
              <a:gd name="T8" fmla="*/ 2147483647 w 885"/>
              <a:gd name="T9" fmla="*/ 2147483647 h 85"/>
              <a:gd name="T10" fmla="*/ 2147483647 w 885"/>
              <a:gd name="T11" fmla="*/ 2147483647 h 85"/>
              <a:gd name="T12" fmla="*/ 2147483647 w 885"/>
              <a:gd name="T13" fmla="*/ 2147483647 h 85"/>
              <a:gd name="T14" fmla="*/ 2147483647 w 885"/>
              <a:gd name="T15" fmla="*/ 2147483647 h 85"/>
              <a:gd name="T16" fmla="*/ 2147483647 w 885"/>
              <a:gd name="T17" fmla="*/ 2147483647 h 85"/>
              <a:gd name="T18" fmla="*/ 2147483647 w 885"/>
              <a:gd name="T19" fmla="*/ 214748364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5" h="85">
                <a:moveTo>
                  <a:pt x="0" y="55"/>
                </a:moveTo>
                <a:cubicBezTo>
                  <a:pt x="15" y="60"/>
                  <a:pt x="29" y="73"/>
                  <a:pt x="45" y="70"/>
                </a:cubicBezTo>
                <a:cubicBezTo>
                  <a:pt x="63" y="67"/>
                  <a:pt x="74" y="48"/>
                  <a:pt x="90" y="40"/>
                </a:cubicBezTo>
                <a:cubicBezTo>
                  <a:pt x="104" y="33"/>
                  <a:pt x="120" y="30"/>
                  <a:pt x="135" y="25"/>
                </a:cubicBezTo>
                <a:cubicBezTo>
                  <a:pt x="160" y="30"/>
                  <a:pt x="186" y="31"/>
                  <a:pt x="210" y="40"/>
                </a:cubicBezTo>
                <a:cubicBezTo>
                  <a:pt x="227" y="46"/>
                  <a:pt x="239" y="62"/>
                  <a:pt x="255" y="70"/>
                </a:cubicBezTo>
                <a:cubicBezTo>
                  <a:pt x="269" y="77"/>
                  <a:pt x="285" y="80"/>
                  <a:pt x="300" y="85"/>
                </a:cubicBezTo>
                <a:cubicBezTo>
                  <a:pt x="356" y="66"/>
                  <a:pt x="379" y="29"/>
                  <a:pt x="435" y="10"/>
                </a:cubicBezTo>
                <a:cubicBezTo>
                  <a:pt x="516" y="26"/>
                  <a:pt x="579" y="65"/>
                  <a:pt x="660" y="85"/>
                </a:cubicBezTo>
                <a:cubicBezTo>
                  <a:pt x="787" y="0"/>
                  <a:pt x="714" y="25"/>
                  <a:pt x="885" y="25"/>
                </a:cubicBezTo>
              </a:path>
            </a:pathLst>
          </a:custGeom>
          <a:noFill/>
          <a:ln w="952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7" name="Freeform 20">
            <a:extLst>
              <a:ext uri="{FF2B5EF4-FFF2-40B4-BE49-F238E27FC236}">
                <a16:creationId xmlns:a16="http://schemas.microsoft.com/office/drawing/2014/main" id="{3A37D638-6CDF-F578-081C-DC79A7D6CB00}"/>
              </a:ext>
            </a:extLst>
          </p:cNvPr>
          <p:cNvSpPr>
            <a:spLocks/>
          </p:cNvSpPr>
          <p:nvPr/>
        </p:nvSpPr>
        <p:spPr bwMode="auto">
          <a:xfrm rot="13349089">
            <a:off x="5121658" y="4539257"/>
            <a:ext cx="437109" cy="113393"/>
          </a:xfrm>
          <a:custGeom>
            <a:avLst/>
            <a:gdLst>
              <a:gd name="T0" fmla="*/ 0 w 885"/>
              <a:gd name="T1" fmla="*/ 2147483647 h 85"/>
              <a:gd name="T2" fmla="*/ 2147483647 w 885"/>
              <a:gd name="T3" fmla="*/ 2147483647 h 85"/>
              <a:gd name="T4" fmla="*/ 2147483647 w 885"/>
              <a:gd name="T5" fmla="*/ 2147483647 h 85"/>
              <a:gd name="T6" fmla="*/ 2147483647 w 885"/>
              <a:gd name="T7" fmla="*/ 2147483647 h 85"/>
              <a:gd name="T8" fmla="*/ 2147483647 w 885"/>
              <a:gd name="T9" fmla="*/ 2147483647 h 85"/>
              <a:gd name="T10" fmla="*/ 2147483647 w 885"/>
              <a:gd name="T11" fmla="*/ 2147483647 h 85"/>
              <a:gd name="T12" fmla="*/ 2147483647 w 885"/>
              <a:gd name="T13" fmla="*/ 2147483647 h 85"/>
              <a:gd name="T14" fmla="*/ 2147483647 w 885"/>
              <a:gd name="T15" fmla="*/ 2147483647 h 85"/>
              <a:gd name="T16" fmla="*/ 2147483647 w 885"/>
              <a:gd name="T17" fmla="*/ 2147483647 h 85"/>
              <a:gd name="T18" fmla="*/ 2147483647 w 885"/>
              <a:gd name="T19" fmla="*/ 2147483647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85" h="85">
                <a:moveTo>
                  <a:pt x="0" y="55"/>
                </a:moveTo>
                <a:cubicBezTo>
                  <a:pt x="15" y="60"/>
                  <a:pt x="29" y="73"/>
                  <a:pt x="45" y="70"/>
                </a:cubicBezTo>
                <a:cubicBezTo>
                  <a:pt x="63" y="67"/>
                  <a:pt x="74" y="48"/>
                  <a:pt x="90" y="40"/>
                </a:cubicBezTo>
                <a:cubicBezTo>
                  <a:pt x="104" y="33"/>
                  <a:pt x="120" y="30"/>
                  <a:pt x="135" y="25"/>
                </a:cubicBezTo>
                <a:cubicBezTo>
                  <a:pt x="160" y="30"/>
                  <a:pt x="186" y="31"/>
                  <a:pt x="210" y="40"/>
                </a:cubicBezTo>
                <a:cubicBezTo>
                  <a:pt x="227" y="46"/>
                  <a:pt x="239" y="62"/>
                  <a:pt x="255" y="70"/>
                </a:cubicBezTo>
                <a:cubicBezTo>
                  <a:pt x="269" y="77"/>
                  <a:pt x="285" y="80"/>
                  <a:pt x="300" y="85"/>
                </a:cubicBezTo>
                <a:cubicBezTo>
                  <a:pt x="356" y="66"/>
                  <a:pt x="379" y="29"/>
                  <a:pt x="435" y="10"/>
                </a:cubicBezTo>
                <a:cubicBezTo>
                  <a:pt x="516" y="26"/>
                  <a:pt x="579" y="65"/>
                  <a:pt x="660" y="85"/>
                </a:cubicBezTo>
                <a:cubicBezTo>
                  <a:pt x="787" y="0"/>
                  <a:pt x="714" y="25"/>
                  <a:pt x="885" y="25"/>
                </a:cubicBezTo>
              </a:path>
            </a:pathLst>
          </a:custGeom>
          <a:noFill/>
          <a:ln w="9525">
            <a:solidFill>
              <a:srgbClr val="00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8" name="TextBox 27">
            <a:extLst>
              <a:ext uri="{FF2B5EF4-FFF2-40B4-BE49-F238E27FC236}">
                <a16:creationId xmlns:a16="http://schemas.microsoft.com/office/drawing/2014/main" id="{472482FA-7E59-A290-C11B-0ED5BADB346B}"/>
              </a:ext>
            </a:extLst>
          </p:cNvPr>
          <p:cNvSpPr txBox="1"/>
          <p:nvPr/>
        </p:nvSpPr>
        <p:spPr>
          <a:xfrm>
            <a:off x="3808059" y="2708172"/>
            <a:ext cx="514343" cy="438334"/>
          </a:xfrm>
          <a:prstGeom prst="rect">
            <a:avLst/>
          </a:prstGeom>
          <a:noFill/>
        </p:spPr>
        <p:txBody>
          <a:bodyPr wrap="square" rtlCol="0">
            <a:spAutoFit/>
          </a:bodyPr>
          <a:lstStyle/>
          <a:p>
            <a:r>
              <a:rPr lang="en-US" b="1" dirty="0">
                <a:solidFill>
                  <a:srgbClr val="FF0906"/>
                </a:solidFill>
              </a:rPr>
              <a:t>-</a:t>
            </a:r>
          </a:p>
        </p:txBody>
      </p:sp>
      <p:sp>
        <p:nvSpPr>
          <p:cNvPr id="19" name="Rectangle 29">
            <a:extLst>
              <a:ext uri="{FF2B5EF4-FFF2-40B4-BE49-F238E27FC236}">
                <a16:creationId xmlns:a16="http://schemas.microsoft.com/office/drawing/2014/main" id="{F6C567CA-1C66-5380-BD0C-81B3F421303F}"/>
              </a:ext>
            </a:extLst>
          </p:cNvPr>
          <p:cNvSpPr/>
          <p:nvPr/>
        </p:nvSpPr>
        <p:spPr>
          <a:xfrm>
            <a:off x="3379440" y="4149985"/>
            <a:ext cx="586242" cy="438334"/>
          </a:xfrm>
          <a:prstGeom prst="rect">
            <a:avLst/>
          </a:prstGeom>
        </p:spPr>
        <p:txBody>
          <a:bodyPr wrap="none">
            <a:spAutoFit/>
          </a:bodyPr>
          <a:lstStyle/>
          <a:p>
            <a:r>
              <a:rPr lang="en-US" dirty="0" err="1">
                <a:latin typeface="Times New Roman"/>
                <a:cs typeface="Times New Roman"/>
              </a:rPr>
              <a:t>E</a:t>
            </a:r>
            <a:r>
              <a:rPr lang="en-US" baseline="-25000" dirty="0" err="1">
                <a:latin typeface="Times New Roman"/>
                <a:cs typeface="Times New Roman"/>
              </a:rPr>
              <a:t>int</a:t>
            </a:r>
            <a:endParaRPr lang="en-US" dirty="0"/>
          </a:p>
        </p:txBody>
      </p:sp>
      <p:cxnSp>
        <p:nvCxnSpPr>
          <p:cNvPr id="20" name="Straight Arrow Connector 19">
            <a:extLst>
              <a:ext uri="{FF2B5EF4-FFF2-40B4-BE49-F238E27FC236}">
                <a16:creationId xmlns:a16="http://schemas.microsoft.com/office/drawing/2014/main" id="{AA966D82-6EDC-A041-0136-47DDF33904C9}"/>
              </a:ext>
            </a:extLst>
          </p:cNvPr>
          <p:cNvCxnSpPr/>
          <p:nvPr/>
        </p:nvCxnSpPr>
        <p:spPr>
          <a:xfrm flipH="1">
            <a:off x="3893783" y="3808140"/>
            <a:ext cx="25838" cy="9997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Rectangle 3">
            <a:extLst>
              <a:ext uri="{FF2B5EF4-FFF2-40B4-BE49-F238E27FC236}">
                <a16:creationId xmlns:a16="http://schemas.microsoft.com/office/drawing/2014/main" id="{22F75FB5-5C9D-A443-BFAC-643F97C687B9}"/>
              </a:ext>
            </a:extLst>
          </p:cNvPr>
          <p:cNvSpPr/>
          <p:nvPr/>
        </p:nvSpPr>
        <p:spPr>
          <a:xfrm>
            <a:off x="7123856" y="4785376"/>
            <a:ext cx="1358064" cy="461665"/>
          </a:xfrm>
          <a:prstGeom prst="rect">
            <a:avLst/>
          </a:prstGeom>
        </p:spPr>
        <p:txBody>
          <a:bodyPr wrap="none">
            <a:spAutoFit/>
          </a:bodyPr>
          <a:lstStyle/>
          <a:p>
            <a:r>
              <a:rPr lang="en-US" sz="2400" b="1" dirty="0">
                <a:solidFill>
                  <a:srgbClr val="FF0906"/>
                </a:solidFill>
                <a:latin typeface="Times New Roman"/>
                <a:cs typeface="Times New Roman"/>
              </a:rPr>
              <a:t>streamer</a:t>
            </a:r>
            <a:endParaRPr lang="en-US" sz="2400" dirty="0"/>
          </a:p>
        </p:txBody>
      </p:sp>
      <p:cxnSp>
        <p:nvCxnSpPr>
          <p:cNvPr id="22" name="Straight Arrow Connector 5">
            <a:extLst>
              <a:ext uri="{FF2B5EF4-FFF2-40B4-BE49-F238E27FC236}">
                <a16:creationId xmlns:a16="http://schemas.microsoft.com/office/drawing/2014/main" id="{D522AFB4-C7C0-5FB9-1628-361E56288673}"/>
              </a:ext>
            </a:extLst>
          </p:cNvPr>
          <p:cNvCxnSpPr/>
          <p:nvPr/>
        </p:nvCxnSpPr>
        <p:spPr>
          <a:xfrm flipH="1" flipV="1">
            <a:off x="6331768" y="4641360"/>
            <a:ext cx="432048"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30">
            <a:extLst>
              <a:ext uri="{FF2B5EF4-FFF2-40B4-BE49-F238E27FC236}">
                <a16:creationId xmlns:a16="http://schemas.microsoft.com/office/drawing/2014/main" id="{4DC63ED7-2911-B7B4-0DC0-98FECC522277}"/>
              </a:ext>
            </a:extLst>
          </p:cNvPr>
          <p:cNvSpPr/>
          <p:nvPr/>
        </p:nvSpPr>
        <p:spPr>
          <a:xfrm>
            <a:off x="3595464" y="5001400"/>
            <a:ext cx="1546818" cy="461665"/>
          </a:xfrm>
          <a:prstGeom prst="rect">
            <a:avLst/>
          </a:prstGeom>
        </p:spPr>
        <p:txBody>
          <a:bodyPr wrap="none">
            <a:spAutoFit/>
          </a:bodyPr>
          <a:lstStyle/>
          <a:p>
            <a:r>
              <a:rPr lang="en-US" sz="2400" b="1" dirty="0">
                <a:solidFill>
                  <a:srgbClr val="FF0906"/>
                </a:solidFill>
                <a:latin typeface="Times New Roman"/>
                <a:cs typeface="Times New Roman"/>
              </a:rPr>
              <a:t>Avalanche</a:t>
            </a:r>
            <a:endParaRPr lang="en-US" sz="2400" dirty="0"/>
          </a:p>
        </p:txBody>
      </p:sp>
      <p:sp>
        <p:nvSpPr>
          <p:cNvPr id="24" name="Right Arrow 32">
            <a:extLst>
              <a:ext uri="{FF2B5EF4-FFF2-40B4-BE49-F238E27FC236}">
                <a16:creationId xmlns:a16="http://schemas.microsoft.com/office/drawing/2014/main" id="{36811A25-7A39-371F-9321-5BEE837A24F2}"/>
              </a:ext>
            </a:extLst>
          </p:cNvPr>
          <p:cNvSpPr/>
          <p:nvPr/>
        </p:nvSpPr>
        <p:spPr>
          <a:xfrm>
            <a:off x="1795264" y="3849272"/>
            <a:ext cx="720080" cy="720080"/>
          </a:xfrm>
          <a:prstGeom prst="rightArrow">
            <a:avLst/>
          </a:prstGeom>
          <a:solidFill>
            <a:schemeClr val="accent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6">
            <a:extLst>
              <a:ext uri="{FF2B5EF4-FFF2-40B4-BE49-F238E27FC236}">
                <a16:creationId xmlns:a16="http://schemas.microsoft.com/office/drawing/2014/main" id="{B81CA500-6EB1-5914-161E-ADF49FFF9AB7}"/>
              </a:ext>
            </a:extLst>
          </p:cNvPr>
          <p:cNvCxnSpPr/>
          <p:nvPr/>
        </p:nvCxnSpPr>
        <p:spPr>
          <a:xfrm flipV="1">
            <a:off x="3091408" y="3345216"/>
            <a:ext cx="0" cy="2376264"/>
          </a:xfrm>
          <a:prstGeom prst="straightConnector1">
            <a:avLst/>
          </a:prstGeom>
          <a:ln>
            <a:solidFill>
              <a:srgbClr val="FF090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13621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A6A41-ADD9-25B3-E01F-6CCB0BE9FBB4}"/>
              </a:ext>
            </a:extLst>
          </p:cNvPr>
          <p:cNvSpPr>
            <a:spLocks noGrp="1"/>
          </p:cNvSpPr>
          <p:nvPr>
            <p:ph type="title"/>
          </p:nvPr>
        </p:nvSpPr>
        <p:spPr>
          <a:xfrm>
            <a:off x="395427" y="203149"/>
            <a:ext cx="7605573" cy="711251"/>
          </a:xfrm>
        </p:spPr>
        <p:txBody>
          <a:bodyPr/>
          <a:lstStyle/>
          <a:p>
            <a:r>
              <a:rPr lang="en-US" sz="3600" dirty="0">
                <a:solidFill>
                  <a:srgbClr val="00329E"/>
                </a:solidFill>
                <a:latin typeface="Arial"/>
                <a:cs typeface="Arial"/>
                <a:sym typeface="Arial"/>
              </a:rPr>
              <a:t>Beyond proportional mode</a:t>
            </a:r>
            <a:endParaRPr lang="en-US" dirty="0"/>
          </a:p>
        </p:txBody>
      </p:sp>
      <p:sp>
        <p:nvSpPr>
          <p:cNvPr id="4" name="Footer Placeholder 3">
            <a:extLst>
              <a:ext uri="{FF2B5EF4-FFF2-40B4-BE49-F238E27FC236}">
                <a16:creationId xmlns:a16="http://schemas.microsoft.com/office/drawing/2014/main" id="{25B052E7-032C-A75B-706D-341785A71509}"/>
              </a:ext>
            </a:extLst>
          </p:cNvPr>
          <p:cNvSpPr>
            <a:spLocks noGrp="1"/>
          </p:cNvSpPr>
          <p:nvPr>
            <p:ph type="ftr" sz="quarter" idx="5"/>
          </p:nvPr>
        </p:nvSpPr>
        <p:spPr>
          <a:xfrm>
            <a:off x="2895600" y="6430972"/>
            <a:ext cx="6181725" cy="379095"/>
          </a:xfrm>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57D1BF33-5F00-3C8B-F876-057E3D7692FE}"/>
              </a:ext>
            </a:extLst>
          </p:cNvPr>
          <p:cNvSpPr>
            <a:spLocks noGrp="1"/>
          </p:cNvSpPr>
          <p:nvPr>
            <p:ph type="sldNum" sz="quarter" idx="7"/>
          </p:nvPr>
        </p:nvSpPr>
        <p:spPr/>
        <p:txBody>
          <a:bodyPr/>
          <a:lstStyle/>
          <a:p>
            <a:pPr marL="38100">
              <a:lnSpc>
                <a:spcPct val="100000"/>
              </a:lnSpc>
            </a:pPr>
            <a:fld id="{81D60167-4931-47E6-BA6A-407CBD079E47}" type="slidenum">
              <a:rPr lang="en-US" spc="-5" smtClean="0"/>
              <a:t>45</a:t>
            </a:fld>
            <a:endParaRPr lang="en-US" spc="-5" dirty="0"/>
          </a:p>
        </p:txBody>
      </p:sp>
      <p:pic>
        <p:nvPicPr>
          <p:cNvPr id="6" name="Picture 5" descr="Schermata 2019-08-15 alle 11.25.36.png">
            <a:extLst>
              <a:ext uri="{FF2B5EF4-FFF2-40B4-BE49-F238E27FC236}">
                <a16:creationId xmlns:a16="http://schemas.microsoft.com/office/drawing/2014/main" id="{924458CD-4A37-0E1E-503A-F258AB6282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6200" y="1185418"/>
            <a:ext cx="4266917" cy="4383819"/>
          </a:xfrm>
          <a:prstGeom prst="rect">
            <a:avLst/>
          </a:prstGeom>
        </p:spPr>
      </p:pic>
      <p:sp>
        <p:nvSpPr>
          <p:cNvPr id="7" name="Oval 6">
            <a:extLst>
              <a:ext uri="{FF2B5EF4-FFF2-40B4-BE49-F238E27FC236}">
                <a16:creationId xmlns:a16="http://schemas.microsoft.com/office/drawing/2014/main" id="{964A6833-DC9D-1CF6-804B-7774CED77BC8}"/>
              </a:ext>
            </a:extLst>
          </p:cNvPr>
          <p:cNvSpPr/>
          <p:nvPr/>
        </p:nvSpPr>
        <p:spPr>
          <a:xfrm>
            <a:off x="9653154" y="1231314"/>
            <a:ext cx="22098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DDF33D6-6802-0C70-4AB7-302D1AAD51F4}"/>
              </a:ext>
            </a:extLst>
          </p:cNvPr>
          <p:cNvSpPr/>
          <p:nvPr/>
        </p:nvSpPr>
        <p:spPr>
          <a:xfrm>
            <a:off x="0" y="2983914"/>
            <a:ext cx="7543174" cy="2585323"/>
          </a:xfrm>
          <a:prstGeom prst="rect">
            <a:avLst/>
          </a:prstGeom>
        </p:spPr>
        <p:txBody>
          <a:bodyPr wrap="square">
            <a:spAutoFit/>
          </a:bodyPr>
          <a:lstStyle/>
          <a:p>
            <a:pPr marL="285750" indent="-285750" algn="just">
              <a:buFont typeface="Wingdings" charset="2"/>
              <a:buChar char="Ø"/>
            </a:pPr>
            <a:endParaRPr lang="en-US" dirty="0">
              <a:solidFill>
                <a:srgbClr val="FF0000"/>
              </a:solidFill>
            </a:endParaRPr>
          </a:p>
          <a:p>
            <a:pPr marL="285750" indent="-285750" algn="just">
              <a:buFont typeface="Wingdings" charset="2"/>
              <a:buChar char="Ø"/>
            </a:pPr>
            <a:r>
              <a:rPr lang="en-US" b="1" dirty="0">
                <a:solidFill>
                  <a:srgbClr val="FF0000"/>
                </a:solidFill>
              </a:rPr>
              <a:t>Geiger- Muller counter: </a:t>
            </a:r>
          </a:p>
          <a:p>
            <a:pPr marL="285750" indent="-285750" algn="just">
              <a:buFont typeface="Wingdings" charset="2"/>
              <a:buChar char="Ø"/>
            </a:pPr>
            <a:r>
              <a:rPr lang="en-US" dirty="0"/>
              <a:t>The UV photons are spreading transversal to the field and create photoelectrons in the whole gas volume: the discharge is no longer localized. </a:t>
            </a:r>
          </a:p>
          <a:p>
            <a:pPr algn="just"/>
            <a:r>
              <a:rPr lang="en-US" dirty="0"/>
              <a:t>      The produced total charge is independent from the primary ionization</a:t>
            </a:r>
          </a:p>
          <a:p>
            <a:pPr algn="just"/>
            <a:r>
              <a:rPr lang="en-US" b="1" dirty="0">
                <a:solidFill>
                  <a:srgbClr val="FF0000"/>
                </a:solidFill>
              </a:rPr>
              <a:t>      Amplification factor 10</a:t>
            </a:r>
            <a:r>
              <a:rPr lang="en-US" b="1" baseline="30000" dirty="0">
                <a:solidFill>
                  <a:srgbClr val="FF0000"/>
                </a:solidFill>
              </a:rPr>
              <a:t>8</a:t>
            </a:r>
            <a:r>
              <a:rPr lang="en-US" b="1" dirty="0">
                <a:solidFill>
                  <a:srgbClr val="FF0000"/>
                </a:solidFill>
              </a:rPr>
              <a:t> – 10</a:t>
            </a:r>
            <a:r>
              <a:rPr lang="en-US" b="1" baseline="30000" dirty="0">
                <a:solidFill>
                  <a:srgbClr val="FF0000"/>
                </a:solidFill>
              </a:rPr>
              <a:t>10</a:t>
            </a:r>
          </a:p>
          <a:p>
            <a:pPr marL="285750" indent="-285750" algn="just">
              <a:buFont typeface="Wingdings" charset="2"/>
              <a:buChar char="Ø"/>
            </a:pPr>
            <a:r>
              <a:rPr lang="en-US" b="1" dirty="0">
                <a:solidFill>
                  <a:srgbClr val="FF0000"/>
                </a:solidFill>
              </a:rPr>
              <a:t>Discharge region: </a:t>
            </a:r>
            <a:r>
              <a:rPr lang="en-US" dirty="0"/>
              <a:t>UV photons avalanches are created everywhere, discharge even without particle crossing  </a:t>
            </a:r>
            <a:endParaRPr lang="en-US" dirty="0">
              <a:solidFill>
                <a:srgbClr val="FF0000"/>
              </a:solidFill>
            </a:endParaRPr>
          </a:p>
        </p:txBody>
      </p:sp>
      <p:sp>
        <p:nvSpPr>
          <p:cNvPr id="10" name="TextBox 9">
            <a:extLst>
              <a:ext uri="{FF2B5EF4-FFF2-40B4-BE49-F238E27FC236}">
                <a16:creationId xmlns:a16="http://schemas.microsoft.com/office/drawing/2014/main" id="{C24710AA-63F4-662A-52E3-117E9B4AAFEC}"/>
              </a:ext>
            </a:extLst>
          </p:cNvPr>
          <p:cNvSpPr txBox="1"/>
          <p:nvPr/>
        </p:nvSpPr>
        <p:spPr>
          <a:xfrm>
            <a:off x="-57030" y="1470805"/>
            <a:ext cx="7296030" cy="1477328"/>
          </a:xfrm>
          <a:prstGeom prst="rect">
            <a:avLst/>
          </a:prstGeom>
          <a:noFill/>
        </p:spPr>
        <p:txBody>
          <a:bodyPr wrap="square">
            <a:spAutoFit/>
          </a:bodyPr>
          <a:lstStyle/>
          <a:p>
            <a:pPr marL="285750" indent="-285750" algn="just">
              <a:buFont typeface="Wingdings" charset="2"/>
              <a:buChar char="v"/>
            </a:pPr>
            <a:r>
              <a:rPr lang="en-US" b="1" dirty="0">
                <a:solidFill>
                  <a:srgbClr val="FF0000"/>
                </a:solidFill>
              </a:rPr>
              <a:t>Amplification factors </a:t>
            </a:r>
            <a:r>
              <a:rPr lang="en-US" dirty="0">
                <a:solidFill>
                  <a:srgbClr val="FF0000"/>
                </a:solidFill>
              </a:rPr>
              <a:t>10</a:t>
            </a:r>
            <a:r>
              <a:rPr lang="en-US" baseline="30000" dirty="0">
                <a:solidFill>
                  <a:srgbClr val="FF0000"/>
                </a:solidFill>
              </a:rPr>
              <a:t>5</a:t>
            </a:r>
            <a:r>
              <a:rPr lang="en-US" dirty="0">
                <a:solidFill>
                  <a:srgbClr val="FF0000"/>
                </a:solidFill>
              </a:rPr>
              <a:t>–10</a:t>
            </a:r>
            <a:r>
              <a:rPr lang="en-US" baseline="30000" dirty="0">
                <a:solidFill>
                  <a:srgbClr val="FF0000"/>
                </a:solidFill>
              </a:rPr>
              <a:t>8</a:t>
            </a:r>
            <a:r>
              <a:rPr lang="en-US" dirty="0">
                <a:solidFill>
                  <a:srgbClr val="FF0000"/>
                </a:solidFill>
              </a:rPr>
              <a:t> </a:t>
            </a:r>
          </a:p>
          <a:p>
            <a:pPr marL="317500" algn="just"/>
            <a:r>
              <a:rPr lang="en-US" dirty="0"/>
              <a:t>Above proportional regime, electrons produced by the photo- effect are no longer negligible </a:t>
            </a:r>
          </a:p>
          <a:p>
            <a:pPr marL="317500" algn="just"/>
            <a:r>
              <a:rPr lang="en-US" dirty="0"/>
              <a:t>The effect of photons is reduced with admixtures of a </a:t>
            </a:r>
            <a:r>
              <a:rPr lang="en-US" b="1" dirty="0"/>
              <a:t>“</a:t>
            </a:r>
            <a:r>
              <a:rPr lang="en-US" b="1" dirty="0">
                <a:solidFill>
                  <a:srgbClr val="FF0000"/>
                </a:solidFill>
              </a:rPr>
              <a:t>quenching” gas (e.g. CH4, CO2) </a:t>
            </a:r>
            <a:r>
              <a:rPr lang="en-US" dirty="0"/>
              <a:t>which</a:t>
            </a:r>
            <a:r>
              <a:rPr lang="en-US" b="1" dirty="0"/>
              <a:t> </a:t>
            </a:r>
            <a:r>
              <a:rPr lang="en-US" dirty="0"/>
              <a:t>absorbs UV photons, (</a:t>
            </a:r>
            <a:r>
              <a:rPr lang="en-US" b="1" dirty="0">
                <a:solidFill>
                  <a:srgbClr val="FF0000"/>
                </a:solidFill>
              </a:rPr>
              <a:t>saturated avalanche mode</a:t>
            </a:r>
            <a:r>
              <a:rPr lang="en-US" dirty="0"/>
              <a:t>).</a:t>
            </a:r>
          </a:p>
        </p:txBody>
      </p:sp>
    </p:spTree>
    <p:extLst>
      <p:ext uri="{BB962C8B-B14F-4D97-AF65-F5344CB8AC3E}">
        <p14:creationId xmlns:p14="http://schemas.microsoft.com/office/powerpoint/2010/main" val="2080978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CD0F3-BD99-EEB9-BDFE-7401D6BDA2AF}"/>
              </a:ext>
            </a:extLst>
          </p:cNvPr>
          <p:cNvSpPr>
            <a:spLocks noGrp="1"/>
          </p:cNvSpPr>
          <p:nvPr>
            <p:ph type="title"/>
          </p:nvPr>
        </p:nvSpPr>
        <p:spPr/>
        <p:txBody>
          <a:bodyPr/>
          <a:lstStyle/>
          <a:p>
            <a:r>
              <a:rPr lang="en-US" dirty="0"/>
              <a:t>Breakdown</a:t>
            </a:r>
          </a:p>
        </p:txBody>
      </p:sp>
      <p:sp>
        <p:nvSpPr>
          <p:cNvPr id="4" name="Footer Placeholder 3">
            <a:extLst>
              <a:ext uri="{FF2B5EF4-FFF2-40B4-BE49-F238E27FC236}">
                <a16:creationId xmlns:a16="http://schemas.microsoft.com/office/drawing/2014/main" id="{026E2908-CAF8-551C-3D20-7381B650C5B4}"/>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1483DEC1-2C71-CFBD-E984-B05D20217F52}"/>
              </a:ext>
            </a:extLst>
          </p:cNvPr>
          <p:cNvSpPr>
            <a:spLocks noGrp="1"/>
          </p:cNvSpPr>
          <p:nvPr>
            <p:ph type="sldNum" sz="quarter" idx="7"/>
          </p:nvPr>
        </p:nvSpPr>
        <p:spPr/>
        <p:txBody>
          <a:bodyPr/>
          <a:lstStyle/>
          <a:p>
            <a:pPr marL="38100">
              <a:lnSpc>
                <a:spcPct val="100000"/>
              </a:lnSpc>
            </a:pPr>
            <a:fld id="{81D60167-4931-47E6-BA6A-407CBD079E47}" type="slidenum">
              <a:rPr lang="en-US" spc="-5" smtClean="0"/>
              <a:t>46</a:t>
            </a:fld>
            <a:endParaRPr lang="en-US" spc="-5" dirty="0"/>
          </a:p>
        </p:txBody>
      </p:sp>
      <p:sp>
        <p:nvSpPr>
          <p:cNvPr id="6" name="CasellaDiTesto 12">
            <a:extLst>
              <a:ext uri="{FF2B5EF4-FFF2-40B4-BE49-F238E27FC236}">
                <a16:creationId xmlns:a16="http://schemas.microsoft.com/office/drawing/2014/main" id="{81AD6716-258B-4858-9111-AC6BA9EA3629}"/>
              </a:ext>
            </a:extLst>
          </p:cNvPr>
          <p:cNvSpPr txBox="1"/>
          <p:nvPr/>
        </p:nvSpPr>
        <p:spPr>
          <a:xfrm>
            <a:off x="337706" y="1056184"/>
            <a:ext cx="11288463"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000096"/>
                </a:solidFill>
              </a:rPr>
              <a:t>The net effect is that the gain cannot be increased at will</a:t>
            </a:r>
          </a:p>
          <a:p>
            <a:pPr marL="800100" lvl="1" indent="-342900">
              <a:buFont typeface="Arial" panose="020B0604020202020204" pitchFamily="34" charset="0"/>
              <a:buChar char="•"/>
            </a:pPr>
            <a:r>
              <a:rPr lang="en-GB" sz="2400" dirty="0">
                <a:solidFill>
                  <a:srgbClr val="000096"/>
                </a:solidFill>
                <a:sym typeface="Wingdings" pitchFamily="2" charset="2"/>
              </a:rPr>
              <a:t>Beyond a certain limit a continuous discharge sets in</a:t>
            </a:r>
            <a:endParaRPr lang="en-GB" sz="2400" dirty="0">
              <a:solidFill>
                <a:srgbClr val="000096"/>
              </a:solidFill>
            </a:endParaRPr>
          </a:p>
        </p:txBody>
      </p:sp>
      <p:sp>
        <p:nvSpPr>
          <p:cNvPr id="7" name="CasellaDiTesto 13">
            <a:extLst>
              <a:ext uri="{FF2B5EF4-FFF2-40B4-BE49-F238E27FC236}">
                <a16:creationId xmlns:a16="http://schemas.microsoft.com/office/drawing/2014/main" id="{D4AFE406-D6D1-A02E-5473-FD325B388AFB}"/>
              </a:ext>
            </a:extLst>
          </p:cNvPr>
          <p:cNvSpPr txBox="1"/>
          <p:nvPr/>
        </p:nvSpPr>
        <p:spPr>
          <a:xfrm>
            <a:off x="337707" y="2006804"/>
            <a:ext cx="11001468"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err="1">
                <a:solidFill>
                  <a:srgbClr val="000096"/>
                </a:solidFill>
              </a:rPr>
              <a:t>Raether</a:t>
            </a:r>
            <a:r>
              <a:rPr lang="en-GB" sz="2400" dirty="0">
                <a:solidFill>
                  <a:srgbClr val="000096"/>
                </a:solidFill>
              </a:rPr>
              <a:t> empirically proposed the “</a:t>
            </a:r>
            <a:r>
              <a:rPr lang="en-GB" sz="2400" dirty="0" err="1">
                <a:solidFill>
                  <a:srgbClr val="000096"/>
                </a:solidFill>
              </a:rPr>
              <a:t>Reather</a:t>
            </a:r>
            <a:r>
              <a:rPr lang="en-GB" sz="2400" dirty="0">
                <a:solidFill>
                  <a:srgbClr val="000096"/>
                </a:solidFill>
              </a:rPr>
              <a:t> limit” for the transition between “avalanche” operating mode, to “streamer mode”. </a:t>
            </a:r>
          </a:p>
          <a:p>
            <a:pPr marL="800100" lvl="1" indent="-342900">
              <a:buFont typeface="Arial" panose="020B0604020202020204" pitchFamily="34" charset="0"/>
              <a:buChar char="•"/>
            </a:pPr>
            <a:r>
              <a:rPr lang="en-GB" sz="2400" dirty="0">
                <a:solidFill>
                  <a:srgbClr val="000096"/>
                </a:solidFill>
                <a:sym typeface="Wingdings" pitchFamily="2" charset="2"/>
              </a:rPr>
              <a:t>In practice, sometimes a</a:t>
            </a:r>
            <a:r>
              <a:rPr lang="en-GB" sz="2400" dirty="0">
                <a:solidFill>
                  <a:srgbClr val="000096"/>
                </a:solidFill>
              </a:rPr>
              <a:t> small percentage of streamer can be acceptable during operation of gaseous detectors, but beyond a certain limit, depending on the precise configuration and gas, breakdown occurs.</a:t>
            </a:r>
          </a:p>
        </p:txBody>
      </p:sp>
      <p:sp>
        <p:nvSpPr>
          <p:cNvPr id="8" name="CasellaDiTesto 15">
            <a:extLst>
              <a:ext uri="{FF2B5EF4-FFF2-40B4-BE49-F238E27FC236}">
                <a16:creationId xmlns:a16="http://schemas.microsoft.com/office/drawing/2014/main" id="{ECDB7508-BE06-4B57-9F9C-E213D1098BE8}"/>
              </a:ext>
            </a:extLst>
          </p:cNvPr>
          <p:cNvSpPr txBox="1"/>
          <p:nvPr/>
        </p:nvSpPr>
        <p:spPr>
          <a:xfrm>
            <a:off x="299561" y="4150441"/>
            <a:ext cx="11526950"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err="1">
                <a:solidFill>
                  <a:srgbClr val="FF0000"/>
                </a:solidFill>
              </a:rPr>
              <a:t>Raether</a:t>
            </a:r>
            <a:r>
              <a:rPr lang="en-GB" sz="2400" dirty="0">
                <a:solidFill>
                  <a:srgbClr val="FF0000"/>
                </a:solidFill>
              </a:rPr>
              <a:t> limit: </a:t>
            </a:r>
            <a:r>
              <a:rPr lang="en-GB" sz="2400" dirty="0"/>
              <a:t>α x ≈ 20 (M ≈ 10</a:t>
            </a:r>
            <a:r>
              <a:rPr lang="en-GB" sz="2400" baseline="30000" dirty="0"/>
              <a:t>8</a:t>
            </a:r>
            <a:r>
              <a:rPr lang="en-GB" sz="2400" dirty="0"/>
              <a:t>)</a:t>
            </a:r>
          </a:p>
          <a:p>
            <a:pPr marL="800100" lvl="1" indent="-342900">
              <a:buFont typeface="Arial" panose="020B0604020202020204" pitchFamily="34" charset="0"/>
              <a:buChar char="•"/>
            </a:pPr>
            <a:r>
              <a:rPr lang="en-GB" sz="2400" dirty="0">
                <a:solidFill>
                  <a:srgbClr val="000096"/>
                </a:solidFill>
                <a:sym typeface="Wingdings" pitchFamily="2" charset="2"/>
              </a:rPr>
              <a:t>In practise sometimes breakdown sets in even for gains much lower than 10</a:t>
            </a:r>
            <a:r>
              <a:rPr lang="en-GB" sz="2400" baseline="30000" dirty="0">
                <a:solidFill>
                  <a:srgbClr val="000096"/>
                </a:solidFill>
                <a:sym typeface="Wingdings" pitchFamily="2" charset="2"/>
              </a:rPr>
              <a:t>8</a:t>
            </a:r>
            <a:r>
              <a:rPr lang="en-GB" sz="2400" dirty="0">
                <a:solidFill>
                  <a:srgbClr val="000096"/>
                </a:solidFill>
                <a:sym typeface="Wingdings" pitchFamily="2" charset="2"/>
              </a:rPr>
              <a:t> (down to 10</a:t>
            </a:r>
            <a:r>
              <a:rPr lang="en-GB" sz="2400" baseline="30000" dirty="0">
                <a:solidFill>
                  <a:srgbClr val="000096"/>
                </a:solidFill>
                <a:sym typeface="Wingdings" pitchFamily="2" charset="2"/>
              </a:rPr>
              <a:t>6</a:t>
            </a:r>
            <a:r>
              <a:rPr lang="en-GB" sz="2400" dirty="0">
                <a:solidFill>
                  <a:srgbClr val="000096"/>
                </a:solidFill>
                <a:sym typeface="Wingdings" pitchFamily="2" charset="2"/>
              </a:rPr>
              <a:t>).</a:t>
            </a:r>
            <a:endParaRPr lang="en-GB" sz="2400" dirty="0">
              <a:solidFill>
                <a:srgbClr val="000096"/>
              </a:solidFill>
            </a:endParaRPr>
          </a:p>
        </p:txBody>
      </p:sp>
    </p:spTree>
    <p:extLst>
      <p:ext uri="{BB962C8B-B14F-4D97-AF65-F5344CB8AC3E}">
        <p14:creationId xmlns:p14="http://schemas.microsoft.com/office/powerpoint/2010/main" val="37838132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7A96F-6EB5-4673-D0D0-315A82A0B387}"/>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F4FA5B1-2D25-0F78-1EBF-2FD24FE35D09}"/>
              </a:ext>
            </a:extLst>
          </p:cNvPr>
          <p:cNvSpPr>
            <a:spLocks noGrp="1"/>
          </p:cNvSpPr>
          <p:nvPr>
            <p:ph type="sldNum" sz="quarter" idx="7"/>
          </p:nvPr>
        </p:nvSpPr>
        <p:spPr/>
        <p:txBody>
          <a:bodyPr/>
          <a:lstStyle/>
          <a:p>
            <a:pPr marL="38100">
              <a:lnSpc>
                <a:spcPct val="100000"/>
              </a:lnSpc>
            </a:pPr>
            <a:fld id="{81D60167-4931-47E6-BA6A-407CBD079E47}" type="slidenum">
              <a:rPr lang="en-US" spc="-5" smtClean="0"/>
              <a:t>47</a:t>
            </a:fld>
            <a:endParaRPr lang="en-US" spc="-5" dirty="0"/>
          </a:p>
        </p:txBody>
      </p:sp>
      <p:sp>
        <p:nvSpPr>
          <p:cNvPr id="7" name="Title 6">
            <a:extLst>
              <a:ext uri="{FF2B5EF4-FFF2-40B4-BE49-F238E27FC236}">
                <a16:creationId xmlns:a16="http://schemas.microsoft.com/office/drawing/2014/main" id="{06EB304B-2C45-3474-B79F-8823E3DAA3FC}"/>
              </a:ext>
            </a:extLst>
          </p:cNvPr>
          <p:cNvSpPr>
            <a:spLocks noGrp="1"/>
          </p:cNvSpPr>
          <p:nvPr>
            <p:ph type="title"/>
          </p:nvPr>
        </p:nvSpPr>
        <p:spPr/>
        <p:txBody>
          <a:bodyPr/>
          <a:lstStyle/>
          <a:p>
            <a:r>
              <a:rPr lang="en-US" dirty="0"/>
              <a:t>References</a:t>
            </a:r>
          </a:p>
        </p:txBody>
      </p:sp>
      <p:sp>
        <p:nvSpPr>
          <p:cNvPr id="9" name="TextBox 8">
            <a:extLst>
              <a:ext uri="{FF2B5EF4-FFF2-40B4-BE49-F238E27FC236}">
                <a16:creationId xmlns:a16="http://schemas.microsoft.com/office/drawing/2014/main" id="{6ABFFE19-B25B-9B91-71ED-38CA2C1B06E2}"/>
              </a:ext>
            </a:extLst>
          </p:cNvPr>
          <p:cNvSpPr txBox="1"/>
          <p:nvPr/>
        </p:nvSpPr>
        <p:spPr>
          <a:xfrm>
            <a:off x="533400" y="1219200"/>
            <a:ext cx="10880875" cy="3970318"/>
          </a:xfrm>
          <a:prstGeom prst="rect">
            <a:avLst/>
          </a:prstGeom>
          <a:noFill/>
        </p:spPr>
        <p:txBody>
          <a:bodyPr wrap="square">
            <a:spAutoFit/>
          </a:bodyPr>
          <a:lstStyle/>
          <a:p>
            <a:pPr marL="285750" indent="-285750">
              <a:buFont typeface="Arial" panose="020B0604020202020204" pitchFamily="34" charset="0"/>
              <a:buChar char="•"/>
            </a:pPr>
            <a:r>
              <a:rPr lang="en-US" dirty="0">
                <a:solidFill>
                  <a:srgbClr val="000096"/>
                </a:solidFill>
              </a:rPr>
              <a:t>W. Blum, L. </a:t>
            </a:r>
            <a:r>
              <a:rPr lang="en-US" dirty="0" err="1">
                <a:solidFill>
                  <a:srgbClr val="000096"/>
                </a:solidFill>
              </a:rPr>
              <a:t>Rolandi</a:t>
            </a:r>
            <a:r>
              <a:rPr lang="en-US" dirty="0">
                <a:solidFill>
                  <a:srgbClr val="000096"/>
                </a:solidFill>
              </a:rPr>
              <a:t>, W. </a:t>
            </a:r>
            <a:r>
              <a:rPr lang="en-US" dirty="0" err="1">
                <a:solidFill>
                  <a:srgbClr val="000096"/>
                </a:solidFill>
              </a:rPr>
              <a:t>Riegler</a:t>
            </a:r>
            <a:r>
              <a:rPr lang="en-US" dirty="0">
                <a:solidFill>
                  <a:srgbClr val="000096"/>
                </a:solidFill>
              </a:rPr>
              <a:t>: Particle Detection with Drift Chambers. Springer, 2008.</a:t>
            </a:r>
          </a:p>
          <a:p>
            <a:pPr marL="285750" indent="-285750">
              <a:buFont typeface="Arial" panose="020B0604020202020204" pitchFamily="34" charset="0"/>
              <a:buChar char="•"/>
            </a:pPr>
            <a:endParaRPr lang="en-US" dirty="0">
              <a:solidFill>
                <a:srgbClr val="000096"/>
              </a:solidFill>
            </a:endParaRPr>
          </a:p>
          <a:p>
            <a:pPr marL="285750" indent="-285750">
              <a:buFont typeface="Arial" panose="020B0604020202020204" pitchFamily="34" charset="0"/>
              <a:buChar char="•"/>
            </a:pPr>
            <a:r>
              <a:rPr lang="en-US" dirty="0">
                <a:solidFill>
                  <a:srgbClr val="000096"/>
                </a:solidFill>
              </a:rPr>
              <a:t>C. Leroy, P.-G. </a:t>
            </a:r>
            <a:r>
              <a:rPr lang="en-US" dirty="0" err="1">
                <a:solidFill>
                  <a:srgbClr val="000096"/>
                </a:solidFill>
              </a:rPr>
              <a:t>Rancoita</a:t>
            </a:r>
            <a:r>
              <a:rPr lang="en-US" dirty="0">
                <a:solidFill>
                  <a:srgbClr val="000096"/>
                </a:solidFill>
              </a:rPr>
              <a:t>: Principles of Radiation Interaction in Matter and Detection. World Scientific, Singapore 2012.</a:t>
            </a:r>
          </a:p>
          <a:p>
            <a:pPr marL="285750" indent="-285750">
              <a:buFont typeface="Arial" panose="020B0604020202020204" pitchFamily="34" charset="0"/>
              <a:buChar char="•"/>
            </a:pPr>
            <a:endParaRPr lang="en-US" dirty="0">
              <a:solidFill>
                <a:srgbClr val="000096"/>
              </a:solidFill>
            </a:endParaRPr>
          </a:p>
          <a:p>
            <a:pPr marL="285750" indent="-285750">
              <a:buFont typeface="Arial" panose="020B0604020202020204" pitchFamily="34" charset="0"/>
              <a:buChar char="•"/>
            </a:pPr>
            <a:r>
              <a:rPr lang="en-US" dirty="0">
                <a:solidFill>
                  <a:srgbClr val="000096"/>
                </a:solidFill>
              </a:rPr>
              <a:t>Specialized articles in Journals, e.g. Nuclear Instruments and Methods A, Ann. Rev. </a:t>
            </a:r>
            <a:r>
              <a:rPr lang="en-US" dirty="0" err="1">
                <a:solidFill>
                  <a:srgbClr val="000096"/>
                </a:solidFill>
              </a:rPr>
              <a:t>Nucl</a:t>
            </a:r>
            <a:r>
              <a:rPr lang="en-US" dirty="0">
                <a:solidFill>
                  <a:srgbClr val="000096"/>
                </a:solidFill>
              </a:rPr>
              <a:t>. Part. Sci.</a:t>
            </a:r>
          </a:p>
          <a:p>
            <a:pPr marL="285750" indent="-285750">
              <a:buFont typeface="Arial" panose="020B0604020202020204" pitchFamily="34" charset="0"/>
              <a:buChar char="•"/>
            </a:pPr>
            <a:endParaRPr lang="en-US" dirty="0">
              <a:solidFill>
                <a:srgbClr val="000096"/>
              </a:solidFill>
            </a:endParaRPr>
          </a:p>
          <a:p>
            <a:pPr marL="285750" indent="-285750">
              <a:buFont typeface="Arial" panose="020B0604020202020204" pitchFamily="34" charset="0"/>
              <a:buChar char="•"/>
            </a:pPr>
            <a:r>
              <a:rPr lang="en-US" dirty="0">
                <a:solidFill>
                  <a:srgbClr val="000096"/>
                </a:solidFill>
              </a:rPr>
              <a:t>C. </a:t>
            </a:r>
            <a:r>
              <a:rPr lang="en-US" dirty="0" err="1">
                <a:solidFill>
                  <a:srgbClr val="000096"/>
                </a:solidFill>
              </a:rPr>
              <a:t>Grupen</a:t>
            </a:r>
            <a:r>
              <a:rPr lang="en-US" dirty="0">
                <a:solidFill>
                  <a:srgbClr val="000096"/>
                </a:solidFill>
              </a:rPr>
              <a:t>, B. </a:t>
            </a:r>
            <a:r>
              <a:rPr lang="en-US" dirty="0" err="1">
                <a:solidFill>
                  <a:srgbClr val="000096"/>
                </a:solidFill>
              </a:rPr>
              <a:t>Shwartz</a:t>
            </a:r>
            <a:r>
              <a:rPr lang="en-US" dirty="0">
                <a:solidFill>
                  <a:srgbClr val="000096"/>
                </a:solidFill>
              </a:rPr>
              <a:t>: Particle Detectors. Cambridge Univ. Press, 2008.</a:t>
            </a:r>
          </a:p>
          <a:p>
            <a:pPr marL="285750" indent="-285750">
              <a:buFont typeface="Arial" panose="020B0604020202020204" pitchFamily="34" charset="0"/>
              <a:buChar char="•"/>
            </a:pPr>
            <a:endParaRPr lang="en-US" dirty="0">
              <a:solidFill>
                <a:srgbClr val="000096"/>
              </a:solidFill>
            </a:endParaRPr>
          </a:p>
          <a:p>
            <a:pPr marL="285750" indent="-285750">
              <a:buFont typeface="Arial" panose="020B0604020202020204" pitchFamily="34" charset="0"/>
              <a:buChar char="•"/>
            </a:pPr>
            <a:r>
              <a:rPr lang="en-US" dirty="0">
                <a:solidFill>
                  <a:srgbClr val="000096"/>
                </a:solidFill>
              </a:rPr>
              <a:t>K. </a:t>
            </a:r>
            <a:r>
              <a:rPr lang="en-US" dirty="0" err="1">
                <a:solidFill>
                  <a:srgbClr val="000096"/>
                </a:solidFill>
              </a:rPr>
              <a:t>Kleinknecht</a:t>
            </a:r>
            <a:r>
              <a:rPr lang="en-US" dirty="0">
                <a:solidFill>
                  <a:srgbClr val="000096"/>
                </a:solidFill>
              </a:rPr>
              <a:t>: </a:t>
            </a:r>
            <a:r>
              <a:rPr lang="en-US" dirty="0" err="1">
                <a:solidFill>
                  <a:srgbClr val="000096"/>
                </a:solidFill>
              </a:rPr>
              <a:t>Detektoren</a:t>
            </a:r>
            <a:r>
              <a:rPr lang="en-US" dirty="0">
                <a:solidFill>
                  <a:srgbClr val="000096"/>
                </a:solidFill>
              </a:rPr>
              <a:t> für </a:t>
            </a:r>
            <a:r>
              <a:rPr lang="en-US" dirty="0" err="1">
                <a:solidFill>
                  <a:srgbClr val="000096"/>
                </a:solidFill>
              </a:rPr>
              <a:t>Teilchenstrahlung</a:t>
            </a:r>
            <a:r>
              <a:rPr lang="en-US" dirty="0">
                <a:solidFill>
                  <a:srgbClr val="000096"/>
                </a:solidFill>
              </a:rPr>
              <a:t>. Teubner, Stuttgart 1992.</a:t>
            </a:r>
          </a:p>
          <a:p>
            <a:pPr marL="285750" indent="-285750">
              <a:buFont typeface="Arial" panose="020B0604020202020204" pitchFamily="34" charset="0"/>
              <a:buChar char="•"/>
            </a:pPr>
            <a:endParaRPr lang="en-US" dirty="0">
              <a:solidFill>
                <a:srgbClr val="000096"/>
              </a:solidFill>
            </a:endParaRPr>
          </a:p>
          <a:p>
            <a:pPr marL="285750" indent="-285750">
              <a:buFont typeface="Arial" panose="020B0604020202020204" pitchFamily="34" charset="0"/>
              <a:buChar char="•"/>
            </a:pPr>
            <a:r>
              <a:rPr lang="en-US" dirty="0">
                <a:solidFill>
                  <a:srgbClr val="000096"/>
                </a:solidFill>
              </a:rPr>
              <a:t>G. F. Knoll: Radiation Detection and Measurement. J. Wiley, New York 1979.</a:t>
            </a:r>
          </a:p>
          <a:p>
            <a:pPr marL="285750" indent="-285750">
              <a:buFont typeface="Arial" panose="020B0604020202020204" pitchFamily="34" charset="0"/>
              <a:buChar char="•"/>
            </a:pPr>
            <a:endParaRPr lang="en-US" dirty="0">
              <a:solidFill>
                <a:srgbClr val="000096"/>
              </a:solidFill>
            </a:endParaRPr>
          </a:p>
          <a:p>
            <a:pPr marL="285750" indent="-285750">
              <a:buFont typeface="Arial" panose="020B0604020202020204" pitchFamily="34" charset="0"/>
              <a:buChar char="•"/>
            </a:pPr>
            <a:r>
              <a:rPr lang="en-US" dirty="0">
                <a:solidFill>
                  <a:srgbClr val="000096"/>
                </a:solidFill>
              </a:rPr>
              <a:t>W. R. Leo: Techniques for Nuclear and Particle Physics Experiments. Springer, Berlin 1994.</a:t>
            </a:r>
          </a:p>
        </p:txBody>
      </p:sp>
    </p:spTree>
    <p:extLst>
      <p:ext uri="{BB962C8B-B14F-4D97-AF65-F5344CB8AC3E}">
        <p14:creationId xmlns:p14="http://schemas.microsoft.com/office/powerpoint/2010/main" val="18341753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4C0B2-F181-274D-6CEE-DD2643228DD6}"/>
              </a:ext>
            </a:extLst>
          </p:cNvPr>
          <p:cNvSpPr>
            <a:spLocks noGrp="1"/>
          </p:cNvSpPr>
          <p:nvPr>
            <p:ph type="title"/>
          </p:nvPr>
        </p:nvSpPr>
        <p:spPr>
          <a:xfrm>
            <a:off x="4306613" y="2514600"/>
            <a:ext cx="3201035" cy="574675"/>
          </a:xfrm>
        </p:spPr>
        <p:txBody>
          <a:bodyPr/>
          <a:lstStyle/>
          <a:p>
            <a:pPr algn="ctr"/>
            <a:r>
              <a:rPr lang="en-US" dirty="0"/>
              <a:t>Backup</a:t>
            </a:r>
          </a:p>
        </p:txBody>
      </p:sp>
      <p:sp>
        <p:nvSpPr>
          <p:cNvPr id="4" name="Footer Placeholder 3">
            <a:extLst>
              <a:ext uri="{FF2B5EF4-FFF2-40B4-BE49-F238E27FC236}">
                <a16:creationId xmlns:a16="http://schemas.microsoft.com/office/drawing/2014/main" id="{5E36C81D-0037-5E35-0858-B053D94114ED}"/>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D26AF6B3-0020-A9A5-655E-16C18AEEAC0E}"/>
              </a:ext>
            </a:extLst>
          </p:cNvPr>
          <p:cNvSpPr>
            <a:spLocks noGrp="1"/>
          </p:cNvSpPr>
          <p:nvPr>
            <p:ph type="sldNum" sz="quarter" idx="7"/>
          </p:nvPr>
        </p:nvSpPr>
        <p:spPr/>
        <p:txBody>
          <a:bodyPr/>
          <a:lstStyle/>
          <a:p>
            <a:pPr marL="38100">
              <a:lnSpc>
                <a:spcPct val="100000"/>
              </a:lnSpc>
            </a:pPr>
            <a:fld id="{81D60167-4931-47E6-BA6A-407CBD079E47}" type="slidenum">
              <a:rPr lang="en-US" spc="-5" smtClean="0"/>
              <a:t>48</a:t>
            </a:fld>
            <a:endParaRPr lang="en-US" spc="-5" dirty="0"/>
          </a:p>
        </p:txBody>
      </p:sp>
    </p:spTree>
    <p:extLst>
      <p:ext uri="{BB962C8B-B14F-4D97-AF65-F5344CB8AC3E}">
        <p14:creationId xmlns:p14="http://schemas.microsoft.com/office/powerpoint/2010/main" val="4195013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D3B34-2C25-E834-6CF2-F7C2B57F181A}"/>
              </a:ext>
            </a:extLst>
          </p:cNvPr>
          <p:cNvSpPr>
            <a:spLocks noGrp="1"/>
          </p:cNvSpPr>
          <p:nvPr>
            <p:ph type="title"/>
          </p:nvPr>
        </p:nvSpPr>
        <p:spPr>
          <a:xfrm>
            <a:off x="395427" y="203149"/>
            <a:ext cx="6005373" cy="1107996"/>
          </a:xfrm>
        </p:spPr>
        <p:txBody>
          <a:bodyPr/>
          <a:lstStyle/>
          <a:p>
            <a:r>
              <a:rPr lang="en-US" dirty="0"/>
              <a:t>Calculation of energy loss</a:t>
            </a:r>
          </a:p>
        </p:txBody>
      </p:sp>
      <p:sp>
        <p:nvSpPr>
          <p:cNvPr id="4" name="Footer Placeholder 3">
            <a:extLst>
              <a:ext uri="{FF2B5EF4-FFF2-40B4-BE49-F238E27FC236}">
                <a16:creationId xmlns:a16="http://schemas.microsoft.com/office/drawing/2014/main" id="{8007299D-B11C-22EE-3D79-8036E2B82BF8}"/>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596BE031-54FD-6A1F-528D-31067B937C5A}"/>
              </a:ext>
            </a:extLst>
          </p:cNvPr>
          <p:cNvSpPr>
            <a:spLocks noGrp="1"/>
          </p:cNvSpPr>
          <p:nvPr>
            <p:ph type="sldNum" sz="quarter" idx="7"/>
          </p:nvPr>
        </p:nvSpPr>
        <p:spPr/>
        <p:txBody>
          <a:bodyPr/>
          <a:lstStyle/>
          <a:p>
            <a:pPr marL="38100">
              <a:lnSpc>
                <a:spcPct val="100000"/>
              </a:lnSpc>
            </a:pPr>
            <a:fld id="{81D60167-4931-47E6-BA6A-407CBD079E47}" type="slidenum">
              <a:rPr lang="en-US" spc="-5" smtClean="0"/>
              <a:t>49</a:t>
            </a:fld>
            <a:endParaRPr lang="en-US" spc="-5"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6996DEF-33DE-DBB7-546B-5A364AF3FF98}"/>
                  </a:ext>
                </a:extLst>
              </p:cNvPr>
              <p:cNvSpPr txBox="1"/>
              <p:nvPr/>
            </p:nvSpPr>
            <p:spPr>
              <a:xfrm>
                <a:off x="575476" y="778519"/>
                <a:ext cx="11253685" cy="707886"/>
              </a:xfrm>
              <a:prstGeom prst="rect">
                <a:avLst/>
              </a:prstGeom>
              <a:noFill/>
            </p:spPr>
            <p:txBody>
              <a:bodyPr wrap="square" rtlCol="0">
                <a:spAutoFit/>
              </a:bodyPr>
              <a:lstStyle/>
              <a:p>
                <a:pPr defTabSz="914400" fontAlgn="base">
                  <a:spcBef>
                    <a:spcPts val="600"/>
                  </a:spcBef>
                  <a:spcAft>
                    <a:spcPct val="0"/>
                  </a:spcAft>
                </a:pPr>
                <a:r>
                  <a:rPr lang="en-US" sz="2000" dirty="0">
                    <a:solidFill>
                      <a:srgbClr val="000096"/>
                    </a:solidFill>
                  </a:rPr>
                  <a:t>Quantum picture: energy loss caused by a number of discrete collisions per unit length, each with energy transfer </a:t>
                </a:r>
                <a14:m>
                  <m:oMath xmlns:m="http://schemas.openxmlformats.org/officeDocument/2006/math">
                    <m:r>
                      <a:rPr lang="en-US" sz="2000" i="1">
                        <a:solidFill>
                          <a:srgbClr val="000096"/>
                        </a:solidFill>
                        <a:latin typeface="Cambria Math" panose="02040503050406030204" pitchFamily="18" charset="0"/>
                      </a:rPr>
                      <m:t>𝐸</m:t>
                    </m:r>
                  </m:oMath>
                </a14:m>
                <a:r>
                  <a:rPr lang="en-US" sz="2000" dirty="0">
                    <a:solidFill>
                      <a:srgbClr val="000096"/>
                    </a:solidFill>
                  </a:rPr>
                  <a:t>          </a:t>
                </a:r>
              </a:p>
            </p:txBody>
          </p:sp>
        </mc:Choice>
        <mc:Fallback xmlns="">
          <p:sp>
            <p:nvSpPr>
              <p:cNvPr id="6" name="TextBox 5">
                <a:extLst>
                  <a:ext uri="{FF2B5EF4-FFF2-40B4-BE49-F238E27FC236}">
                    <a16:creationId xmlns:a16="http://schemas.microsoft.com/office/drawing/2014/main" id="{A6996DEF-33DE-DBB7-546B-5A364AF3FF98}"/>
                  </a:ext>
                </a:extLst>
              </p:cNvPr>
              <p:cNvSpPr txBox="1">
                <a:spLocks noRot="1" noChangeAspect="1" noMove="1" noResize="1" noEditPoints="1" noAdjustHandles="1" noChangeArrowheads="1" noChangeShapeType="1" noTextEdit="1"/>
              </p:cNvSpPr>
              <p:nvPr/>
            </p:nvSpPr>
            <p:spPr>
              <a:xfrm>
                <a:off x="575476" y="778519"/>
                <a:ext cx="11253685" cy="707886"/>
              </a:xfrm>
              <a:prstGeom prst="rect">
                <a:avLst/>
              </a:prstGeom>
              <a:blipFill>
                <a:blip r:embed="rId7"/>
                <a:stretch>
                  <a:fillRect l="-564" t="-5263" b="-140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56421EE-F4A4-2D68-F631-69D9BC1F3109}"/>
                  </a:ext>
                </a:extLst>
              </p:cNvPr>
              <p:cNvSpPr txBox="1"/>
              <p:nvPr/>
            </p:nvSpPr>
            <p:spPr>
              <a:xfrm>
                <a:off x="7667488" y="2638058"/>
                <a:ext cx="1415709" cy="276999"/>
              </a:xfrm>
              <a:prstGeom prst="rect">
                <a:avLst/>
              </a:prstGeom>
              <a:noFill/>
            </p:spPr>
            <p:txBody>
              <a:bodyPr wrap="none" rtlCol="0">
                <a:spAutoFit/>
              </a:bodyPr>
              <a:lstStyle/>
              <a:p>
                <a:pPr defTabSz="914400" fontAlgn="base">
                  <a:spcBef>
                    <a:spcPct val="0"/>
                  </a:spcBef>
                  <a:spcAft>
                    <a:spcPct val="0"/>
                  </a:spcAft>
                </a:pPr>
                <a14:m>
                  <m:oMath xmlns:m="http://schemas.openxmlformats.org/officeDocument/2006/math">
                    <m:sSub>
                      <m:sSubPr>
                        <m:ctrlPr>
                          <a:rPr lang="en-US" sz="1200" i="1">
                            <a:solidFill>
                              <a:srgbClr val="000096"/>
                            </a:solidFill>
                            <a:latin typeface="Cambria Math" panose="02040503050406030204" pitchFamily="18" charset="0"/>
                          </a:rPr>
                        </m:ctrlPr>
                      </m:sSubPr>
                      <m:e>
                        <m:r>
                          <a:rPr lang="en-US" sz="1200" i="1">
                            <a:solidFill>
                              <a:srgbClr val="000096"/>
                            </a:solidFill>
                            <a:latin typeface="Cambria Math" panose="02040503050406030204" pitchFamily="18" charset="0"/>
                          </a:rPr>
                          <m:t>𝑛</m:t>
                        </m:r>
                      </m:e>
                      <m:sub>
                        <m:r>
                          <a:rPr lang="en-US" sz="1200" i="1">
                            <a:solidFill>
                              <a:srgbClr val="000096"/>
                            </a:solidFill>
                            <a:latin typeface="Cambria Math" panose="02040503050406030204" pitchFamily="18" charset="0"/>
                          </a:rPr>
                          <m:t>𝑒</m:t>
                        </m:r>
                      </m:sub>
                    </m:sSub>
                  </m:oMath>
                </a14:m>
                <a:r>
                  <a:rPr lang="en-US" sz="1200" dirty="0">
                    <a:solidFill>
                      <a:srgbClr val="000096"/>
                    </a:solidFill>
                  </a:rPr>
                  <a:t>  electron density</a:t>
                </a:r>
                <a:endParaRPr lang="de-DE" sz="1200" dirty="0">
                  <a:solidFill>
                    <a:srgbClr val="000096"/>
                  </a:solidFill>
                </a:endParaRPr>
              </a:p>
            </p:txBody>
          </p:sp>
        </mc:Choice>
        <mc:Fallback xmlns="">
          <p:sp>
            <p:nvSpPr>
              <p:cNvPr id="7" name="TextBox 6">
                <a:extLst>
                  <a:ext uri="{FF2B5EF4-FFF2-40B4-BE49-F238E27FC236}">
                    <a16:creationId xmlns:a16="http://schemas.microsoft.com/office/drawing/2014/main" id="{656421EE-F4A4-2D68-F631-69D9BC1F3109}"/>
                  </a:ext>
                </a:extLst>
              </p:cNvPr>
              <p:cNvSpPr txBox="1">
                <a:spLocks noRot="1" noChangeAspect="1" noMove="1" noResize="1" noEditPoints="1" noAdjustHandles="1" noChangeArrowheads="1" noChangeShapeType="1" noTextEdit="1"/>
              </p:cNvSpPr>
              <p:nvPr/>
            </p:nvSpPr>
            <p:spPr>
              <a:xfrm>
                <a:off x="7667488" y="2638058"/>
                <a:ext cx="1415709" cy="276999"/>
              </a:xfrm>
              <a:prstGeom prst="rect">
                <a:avLst/>
              </a:prstGeom>
              <a:blipFill>
                <a:blip r:embed="rId8"/>
                <a:stretch>
                  <a:fillRect b="-130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7DB98693-D67B-6FE4-2A4B-21A21BE76598}"/>
                  </a:ext>
                </a:extLst>
              </p:cNvPr>
              <p:cNvSpPr txBox="1"/>
              <p:nvPr/>
            </p:nvSpPr>
            <p:spPr>
              <a:xfrm>
                <a:off x="7667488" y="2915057"/>
                <a:ext cx="2432717" cy="276999"/>
              </a:xfrm>
              <a:prstGeom prst="rect">
                <a:avLst/>
              </a:prstGeom>
              <a:noFill/>
            </p:spPr>
            <p:txBody>
              <a:bodyPr wrap="none" rtlCol="0">
                <a:spAutoFit/>
              </a:bodyPr>
              <a:lstStyle/>
              <a:p>
                <a:pPr defTabSz="914400" fontAlgn="base">
                  <a:spcBef>
                    <a:spcPct val="0"/>
                  </a:spcBef>
                  <a:spcAft>
                    <a:spcPct val="0"/>
                  </a:spcAft>
                </a:pPr>
                <a14:m>
                  <m:oMath xmlns:m="http://schemas.openxmlformats.org/officeDocument/2006/math">
                    <m:r>
                      <a:rPr lang="en-US" sz="1200" i="1">
                        <a:solidFill>
                          <a:srgbClr val="000096"/>
                        </a:solidFill>
                        <a:latin typeface="Cambria Math" panose="02040503050406030204" pitchFamily="18" charset="0"/>
                      </a:rPr>
                      <m:t>𝐸</m:t>
                    </m:r>
                  </m:oMath>
                </a14:m>
                <a:r>
                  <a:rPr lang="en-US" sz="1200" dirty="0">
                    <a:solidFill>
                      <a:srgbClr val="000096"/>
                    </a:solidFill>
                  </a:rPr>
                  <a:t>   energy transfer in single collision</a:t>
                </a:r>
                <a:endParaRPr lang="de-DE" sz="1200" dirty="0">
                  <a:solidFill>
                    <a:srgbClr val="000096"/>
                  </a:solidFill>
                </a:endParaRPr>
              </a:p>
            </p:txBody>
          </p:sp>
        </mc:Choice>
        <mc:Fallback xmlns="">
          <p:sp>
            <p:nvSpPr>
              <p:cNvPr id="8" name="TextBox 7">
                <a:extLst>
                  <a:ext uri="{FF2B5EF4-FFF2-40B4-BE49-F238E27FC236}">
                    <a16:creationId xmlns:a16="http://schemas.microsoft.com/office/drawing/2014/main" id="{7DB98693-D67B-6FE4-2A4B-21A21BE76598}"/>
                  </a:ext>
                </a:extLst>
              </p:cNvPr>
              <p:cNvSpPr txBox="1">
                <a:spLocks noRot="1" noChangeAspect="1" noMove="1" noResize="1" noEditPoints="1" noAdjustHandles="1" noChangeArrowheads="1" noChangeShapeType="1" noTextEdit="1"/>
              </p:cNvSpPr>
              <p:nvPr/>
            </p:nvSpPr>
            <p:spPr>
              <a:xfrm>
                <a:off x="7667488" y="2915057"/>
                <a:ext cx="2432717" cy="276999"/>
              </a:xfrm>
              <a:prstGeom prst="rect">
                <a:avLst/>
              </a:prstGeom>
              <a:blipFill>
                <a:blip r:embed="rId9"/>
                <a:stretch>
                  <a:fillRect b="-1304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93FCD1A6-6056-94EF-87B1-9732ED4D4BAF}"/>
              </a:ext>
            </a:extLst>
          </p:cNvPr>
          <p:cNvSpPr txBox="1"/>
          <p:nvPr/>
        </p:nvSpPr>
        <p:spPr>
          <a:xfrm>
            <a:off x="6696158" y="1788592"/>
            <a:ext cx="3577903" cy="461665"/>
          </a:xfrm>
          <a:prstGeom prst="rect">
            <a:avLst/>
          </a:prstGeom>
          <a:noFill/>
        </p:spPr>
        <p:txBody>
          <a:bodyPr wrap="none" rtlCol="0">
            <a:spAutoFit/>
          </a:bodyPr>
          <a:lstStyle/>
          <a:p>
            <a:pPr defTabSz="914400" fontAlgn="base">
              <a:spcBef>
                <a:spcPct val="0"/>
              </a:spcBef>
              <a:spcAft>
                <a:spcPct val="0"/>
              </a:spcAft>
            </a:pPr>
            <a:r>
              <a:rPr lang="en-US" sz="1200" i="1" dirty="0">
                <a:solidFill>
                  <a:srgbClr val="000096"/>
                </a:solidFill>
                <a:cs typeface="Times New Roman" pitchFamily="18" charset="0"/>
              </a:rPr>
              <a:t>f </a:t>
            </a:r>
            <a:r>
              <a:rPr lang="en-US" sz="1200" dirty="0">
                <a:solidFill>
                  <a:srgbClr val="000096"/>
                </a:solidFill>
                <a:cs typeface="Times New Roman" pitchFamily="18" charset="0"/>
              </a:rPr>
              <a:t>(</a:t>
            </a:r>
            <a:r>
              <a:rPr lang="en-US" sz="1200" i="1" dirty="0">
                <a:solidFill>
                  <a:srgbClr val="000096"/>
                </a:solidFill>
                <a:cs typeface="Times New Roman" pitchFamily="18" charset="0"/>
              </a:rPr>
              <a:t>E</a:t>
            </a:r>
            <a:r>
              <a:rPr lang="en-US" sz="1200" dirty="0">
                <a:solidFill>
                  <a:srgbClr val="000096"/>
                </a:solidFill>
                <a:cs typeface="Times New Roman" pitchFamily="18" charset="0"/>
              </a:rPr>
              <a:t>) </a:t>
            </a:r>
            <a:r>
              <a:rPr lang="en-US" sz="1200" dirty="0" err="1">
                <a:solidFill>
                  <a:srgbClr val="000096"/>
                </a:solidFill>
                <a:cs typeface="Times New Roman" pitchFamily="18" charset="0"/>
              </a:rPr>
              <a:t>d</a:t>
            </a:r>
            <a:r>
              <a:rPr lang="en-US" sz="1200" i="1" dirty="0" err="1">
                <a:solidFill>
                  <a:srgbClr val="000096"/>
                </a:solidFill>
                <a:cs typeface="Times New Roman" pitchFamily="18" charset="0"/>
              </a:rPr>
              <a:t>E</a:t>
            </a:r>
            <a:r>
              <a:rPr lang="en-US" sz="1200" dirty="0">
                <a:solidFill>
                  <a:srgbClr val="000096"/>
                </a:solidFill>
                <a:cs typeface="Times New Roman" pitchFamily="18" charset="0"/>
              </a:rPr>
              <a:t>  </a:t>
            </a:r>
            <a:r>
              <a:rPr lang="en-US" sz="1200" dirty="0">
                <a:solidFill>
                  <a:srgbClr val="000096"/>
                </a:solidFill>
              </a:rPr>
              <a:t>probability of energy loss per unit path length </a:t>
            </a:r>
          </a:p>
          <a:p>
            <a:pPr defTabSz="914400" fontAlgn="base">
              <a:spcBef>
                <a:spcPct val="0"/>
              </a:spcBef>
              <a:spcAft>
                <a:spcPct val="0"/>
              </a:spcAft>
            </a:pPr>
            <a:r>
              <a:rPr lang="en-US" sz="1200" dirty="0">
                <a:solidFill>
                  <a:srgbClr val="000096"/>
                </a:solidFill>
              </a:rPr>
              <a:t>              between </a:t>
            </a:r>
            <a:r>
              <a:rPr lang="en-US" sz="1200" i="1" dirty="0">
                <a:solidFill>
                  <a:srgbClr val="000096"/>
                </a:solidFill>
                <a:cs typeface="Times New Roman" pitchFamily="18" charset="0"/>
              </a:rPr>
              <a:t>E</a:t>
            </a:r>
            <a:r>
              <a:rPr lang="en-US" sz="1200" dirty="0">
                <a:solidFill>
                  <a:srgbClr val="000096"/>
                </a:solidFill>
              </a:rPr>
              <a:t> and </a:t>
            </a:r>
            <a:r>
              <a:rPr lang="en-US" sz="1200" i="1" dirty="0" err="1">
                <a:solidFill>
                  <a:srgbClr val="000096"/>
                </a:solidFill>
                <a:cs typeface="Times New Roman" pitchFamily="18" charset="0"/>
              </a:rPr>
              <a:t>E</a:t>
            </a:r>
            <a:r>
              <a:rPr lang="en-US" sz="1200" dirty="0" err="1">
                <a:solidFill>
                  <a:srgbClr val="000096"/>
                </a:solidFill>
                <a:cs typeface="Times New Roman" pitchFamily="18" charset="0"/>
              </a:rPr>
              <a:t>+d</a:t>
            </a:r>
            <a:r>
              <a:rPr lang="en-US" sz="1200" i="1" dirty="0" err="1">
                <a:solidFill>
                  <a:srgbClr val="000096"/>
                </a:solidFill>
                <a:cs typeface="Times New Roman" pitchFamily="18" charset="0"/>
              </a:rPr>
              <a:t>E</a:t>
            </a:r>
            <a:endParaRPr lang="de-DE" sz="1200" i="1" dirty="0">
              <a:solidFill>
                <a:srgbClr val="000096"/>
              </a:solidFill>
              <a:cs typeface="Times New Roman" pitchFamily="18" charset="0"/>
            </a:endParaRPr>
          </a:p>
        </p:txBody>
      </p:sp>
      <p:sp>
        <p:nvSpPr>
          <p:cNvPr id="10" name="TextBox 9">
            <a:extLst>
              <a:ext uri="{FF2B5EF4-FFF2-40B4-BE49-F238E27FC236}">
                <a16:creationId xmlns:a16="http://schemas.microsoft.com/office/drawing/2014/main" id="{0D931BBC-38B1-F3E3-136B-E5801A14D1D6}"/>
              </a:ext>
            </a:extLst>
          </p:cNvPr>
          <p:cNvSpPr txBox="1"/>
          <p:nvPr/>
        </p:nvSpPr>
        <p:spPr>
          <a:xfrm>
            <a:off x="1907063" y="2575941"/>
            <a:ext cx="1156086"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000096"/>
                </a:solidFill>
              </a:rPr>
              <a:t>and with </a:t>
            </a:r>
            <a:endParaRPr lang="de-DE" sz="2000" dirty="0">
              <a:solidFill>
                <a:srgbClr val="000096"/>
              </a:solidFill>
            </a:endParaRPr>
          </a:p>
        </p:txBody>
      </p:sp>
      <p:pic>
        <p:nvPicPr>
          <p:cNvPr id="11" name="Grafik 6">
            <a:extLst>
              <a:ext uri="{FF2B5EF4-FFF2-40B4-BE49-F238E27FC236}">
                <a16:creationId xmlns:a16="http://schemas.microsoft.com/office/drawing/2014/main" id="{48EDD031-132F-3D09-CE8E-693309C135D5}"/>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447686" y="1714623"/>
            <a:ext cx="3099435" cy="609600"/>
          </a:xfrm>
          <a:prstGeom prst="rect">
            <a:avLst/>
          </a:prstGeom>
        </p:spPr>
      </p:pic>
      <p:pic>
        <p:nvPicPr>
          <p:cNvPr id="12" name="Grafik 25">
            <a:extLst>
              <a:ext uri="{FF2B5EF4-FFF2-40B4-BE49-F238E27FC236}">
                <a16:creationId xmlns:a16="http://schemas.microsoft.com/office/drawing/2014/main" id="{2A5DF810-A661-858E-F626-F42A8C9F77B5}"/>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311781" y="2670407"/>
            <a:ext cx="2571750" cy="255270"/>
          </a:xfrm>
          <a:prstGeom prst="rect">
            <a:avLst/>
          </a:prstGeom>
        </p:spPr>
      </p:pic>
      <p:pic>
        <p:nvPicPr>
          <p:cNvPr id="13" name="Grafik 12">
            <a:extLst>
              <a:ext uri="{FF2B5EF4-FFF2-40B4-BE49-F238E27FC236}">
                <a16:creationId xmlns:a16="http://schemas.microsoft.com/office/drawing/2014/main" id="{8A30CD90-3C4C-21D8-91BA-92ED0210CCB8}"/>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47688" y="3193255"/>
            <a:ext cx="3240405" cy="609600"/>
          </a:xfrm>
          <a:prstGeom prst="rect">
            <a:avLst/>
          </a:prstGeom>
        </p:spPr>
      </p:pic>
      <mc:AlternateContent xmlns:mc="http://schemas.openxmlformats.org/markup-compatibility/2006" xmlns:a14="http://schemas.microsoft.com/office/drawing/2010/main">
        <mc:Choice Requires="a14">
          <p:sp>
            <p:nvSpPr>
              <p:cNvPr id="14" name="Textfeld 18">
                <a:extLst>
                  <a:ext uri="{FF2B5EF4-FFF2-40B4-BE49-F238E27FC236}">
                    <a16:creationId xmlns:a16="http://schemas.microsoft.com/office/drawing/2014/main" id="{DDD444BC-3B11-951D-2560-AC83701DDACB}"/>
                  </a:ext>
                </a:extLst>
              </p:cNvPr>
              <p:cNvSpPr txBox="1"/>
              <p:nvPr/>
            </p:nvSpPr>
            <p:spPr>
              <a:xfrm>
                <a:off x="7667489" y="3192056"/>
                <a:ext cx="2917101" cy="461665"/>
              </a:xfrm>
              <a:prstGeom prst="rect">
                <a:avLst/>
              </a:prstGeom>
              <a:noFill/>
            </p:spPr>
            <p:txBody>
              <a:bodyPr wrap="square" rtlCol="0">
                <a:spAutoFit/>
              </a:bodyPr>
              <a:lstStyle/>
              <a:p>
                <a:pPr defTabSz="914400" fontAlgn="base">
                  <a:spcBef>
                    <a:spcPct val="0"/>
                  </a:spcBef>
                  <a:spcAft>
                    <a:spcPct val="0"/>
                  </a:spcAft>
                </a:pPr>
                <a14:m>
                  <m:oMath xmlns:m="http://schemas.openxmlformats.org/officeDocument/2006/math">
                    <m:r>
                      <m:rPr>
                        <m:nor/>
                      </m:rPr>
                      <a:rPr lang="en-US" sz="1200">
                        <a:solidFill>
                          <a:srgbClr val="000096"/>
                        </a:solidFill>
                      </a:rPr>
                      <m:t>d</m:t>
                    </m:r>
                    <m:r>
                      <a:rPr lang="en-US" sz="1200" i="1">
                        <a:solidFill>
                          <a:srgbClr val="000096"/>
                        </a:solidFill>
                        <a:latin typeface="Cambria Math" panose="02040503050406030204" pitchFamily="18" charset="0"/>
                        <a:ea typeface="Cambria Math"/>
                      </a:rPr>
                      <m:t>𝜎</m:t>
                    </m:r>
                    <m:r>
                      <a:rPr lang="en-US" sz="1200" i="1">
                        <a:solidFill>
                          <a:srgbClr val="000096"/>
                        </a:solidFill>
                        <a:latin typeface="Cambria Math" panose="02040503050406030204" pitchFamily="18" charset="0"/>
                        <a:ea typeface="Cambria Math"/>
                      </a:rPr>
                      <m:t>/</m:t>
                    </m:r>
                    <m:r>
                      <m:rPr>
                        <m:nor/>
                      </m:rPr>
                      <a:rPr lang="en-US" sz="1200">
                        <a:solidFill>
                          <a:srgbClr val="000096"/>
                        </a:solidFill>
                        <a:ea typeface="Cambria Math"/>
                      </a:rPr>
                      <m:t>d</m:t>
                    </m:r>
                    <m:r>
                      <a:rPr lang="en-US" sz="1200" i="1">
                        <a:solidFill>
                          <a:srgbClr val="000096"/>
                        </a:solidFill>
                        <a:latin typeface="Cambria Math" panose="02040503050406030204" pitchFamily="18" charset="0"/>
                        <a:ea typeface="Cambria Math"/>
                      </a:rPr>
                      <m:t>𝐸</m:t>
                    </m:r>
                  </m:oMath>
                </a14:m>
                <a:r>
                  <a:rPr lang="de-DE" sz="1200" dirty="0">
                    <a:solidFill>
                      <a:srgbClr val="000096"/>
                    </a:solidFill>
                  </a:rPr>
                  <a:t>  </a:t>
                </a:r>
                <a:r>
                  <a:rPr lang="de-DE" sz="1200" dirty="0" err="1">
                    <a:solidFill>
                      <a:srgbClr val="000096"/>
                    </a:solidFill>
                  </a:rPr>
                  <a:t>collision</a:t>
                </a:r>
                <a:r>
                  <a:rPr lang="de-DE" sz="1200" dirty="0">
                    <a:solidFill>
                      <a:srgbClr val="000096"/>
                    </a:solidFill>
                  </a:rPr>
                  <a:t> </a:t>
                </a:r>
                <a:r>
                  <a:rPr lang="de-DE" sz="1200" dirty="0" err="1">
                    <a:solidFill>
                      <a:srgbClr val="000096"/>
                    </a:solidFill>
                  </a:rPr>
                  <a:t>cross</a:t>
                </a:r>
                <a:r>
                  <a:rPr lang="de-DE" sz="1200" dirty="0">
                    <a:solidFill>
                      <a:srgbClr val="000096"/>
                    </a:solidFill>
                  </a:rPr>
                  <a:t> </a:t>
                </a:r>
                <a:r>
                  <a:rPr lang="de-DE" sz="1200" dirty="0" err="1">
                    <a:solidFill>
                      <a:srgbClr val="000096"/>
                    </a:solidFill>
                  </a:rPr>
                  <a:t>section</a:t>
                </a:r>
                <a:r>
                  <a:rPr lang="de-DE" sz="1200" dirty="0">
                    <a:solidFill>
                      <a:srgbClr val="000096"/>
                    </a:solidFill>
                  </a:rPr>
                  <a:t> </a:t>
                </a:r>
              </a:p>
              <a:p>
                <a:pPr defTabSz="914400" fontAlgn="base">
                  <a:spcBef>
                    <a:spcPct val="0"/>
                  </a:spcBef>
                  <a:spcAft>
                    <a:spcPct val="0"/>
                  </a:spcAft>
                </a:pPr>
                <a:r>
                  <a:rPr lang="de-DE" sz="1200" dirty="0">
                    <a:solidFill>
                      <a:srgbClr val="000096"/>
                    </a:solidFill>
                  </a:rPr>
                  <a:t>            differential in </a:t>
                </a:r>
                <a:r>
                  <a:rPr lang="de-DE" sz="1200" dirty="0" err="1">
                    <a:solidFill>
                      <a:srgbClr val="000096"/>
                    </a:solidFill>
                  </a:rPr>
                  <a:t>transferred</a:t>
                </a:r>
                <a:r>
                  <a:rPr lang="de-DE" sz="1200" dirty="0">
                    <a:solidFill>
                      <a:srgbClr val="000096"/>
                    </a:solidFill>
                  </a:rPr>
                  <a:t> </a:t>
                </a:r>
                <a:r>
                  <a:rPr lang="de-DE" sz="1200" dirty="0" err="1">
                    <a:solidFill>
                      <a:srgbClr val="000096"/>
                    </a:solidFill>
                  </a:rPr>
                  <a:t>energy</a:t>
                </a:r>
                <a:endParaRPr lang="de-DE" sz="1200" dirty="0">
                  <a:solidFill>
                    <a:srgbClr val="000096"/>
                  </a:solidFill>
                </a:endParaRPr>
              </a:p>
            </p:txBody>
          </p:sp>
        </mc:Choice>
        <mc:Fallback xmlns="">
          <p:sp>
            <p:nvSpPr>
              <p:cNvPr id="14" name="Textfeld 18">
                <a:extLst>
                  <a:ext uri="{FF2B5EF4-FFF2-40B4-BE49-F238E27FC236}">
                    <a16:creationId xmlns:a16="http://schemas.microsoft.com/office/drawing/2014/main" id="{DDD444BC-3B11-951D-2560-AC83701DDACB}"/>
                  </a:ext>
                </a:extLst>
              </p:cNvPr>
              <p:cNvSpPr txBox="1">
                <a:spLocks noRot="1" noChangeAspect="1" noMove="1" noResize="1" noEditPoints="1" noAdjustHandles="1" noChangeArrowheads="1" noChangeShapeType="1" noTextEdit="1"/>
              </p:cNvSpPr>
              <p:nvPr/>
            </p:nvSpPr>
            <p:spPr>
              <a:xfrm>
                <a:off x="7667489" y="3192056"/>
                <a:ext cx="2917101" cy="461665"/>
              </a:xfrm>
              <a:prstGeom prst="rect">
                <a:avLst/>
              </a:prstGeom>
              <a:blipFill>
                <a:blip r:embed="rId13"/>
                <a:stretch>
                  <a:fillRect b="-10811"/>
                </a:stretch>
              </a:blipFill>
            </p:spPr>
            <p:txBody>
              <a:bodyPr/>
              <a:lstStyle/>
              <a:p>
                <a:r>
                  <a:rPr lang="en-US">
                    <a:noFill/>
                  </a:rPr>
                  <a:t> </a:t>
                </a:r>
              </a:p>
            </p:txBody>
          </p:sp>
        </mc:Fallback>
      </mc:AlternateContent>
      <p:sp>
        <p:nvSpPr>
          <p:cNvPr id="15" name="Textfeld 19">
            <a:extLst>
              <a:ext uri="{FF2B5EF4-FFF2-40B4-BE49-F238E27FC236}">
                <a16:creationId xmlns:a16="http://schemas.microsoft.com/office/drawing/2014/main" id="{127E23AC-4164-06A8-4B62-24C6CDCADAC1}"/>
              </a:ext>
            </a:extLst>
          </p:cNvPr>
          <p:cNvSpPr txBox="1"/>
          <p:nvPr/>
        </p:nvSpPr>
        <p:spPr>
          <a:xfrm>
            <a:off x="1871622" y="4260020"/>
            <a:ext cx="1873270"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000096"/>
                </a:solidFill>
              </a:rPr>
              <a:t>Mean free path:</a:t>
            </a:r>
            <a:endParaRPr lang="de-DE" sz="2000" dirty="0" err="1">
              <a:solidFill>
                <a:srgbClr val="000096"/>
              </a:solidFill>
            </a:endParaRPr>
          </a:p>
        </p:txBody>
      </p:sp>
      <p:pic>
        <p:nvPicPr>
          <p:cNvPr id="16" name="Grafik 20">
            <a:extLst>
              <a:ext uri="{FF2B5EF4-FFF2-40B4-BE49-F238E27FC236}">
                <a16:creationId xmlns:a16="http://schemas.microsoft.com/office/drawing/2014/main" id="{BBE65F00-F659-308A-41BD-5868D56354BA}"/>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4263328" y="4162895"/>
            <a:ext cx="2659380" cy="594360"/>
          </a:xfrm>
          <a:prstGeom prst="rect">
            <a:avLst/>
          </a:prstGeom>
        </p:spPr>
      </p:pic>
      <p:sp>
        <p:nvSpPr>
          <p:cNvPr id="17" name="Textfeld 21">
            <a:extLst>
              <a:ext uri="{FF2B5EF4-FFF2-40B4-BE49-F238E27FC236}">
                <a16:creationId xmlns:a16="http://schemas.microsoft.com/office/drawing/2014/main" id="{63459014-E0D0-791E-C262-8BB78A4F5223}"/>
              </a:ext>
            </a:extLst>
          </p:cNvPr>
          <p:cNvSpPr txBox="1"/>
          <p:nvPr/>
        </p:nvSpPr>
        <p:spPr>
          <a:xfrm>
            <a:off x="1871622" y="4987720"/>
            <a:ext cx="3108608"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000096"/>
                </a:solidFill>
              </a:rPr>
              <a:t>Spectrum of energy transfer</a:t>
            </a:r>
            <a:endParaRPr lang="de-DE" sz="2000" dirty="0" err="1">
              <a:solidFill>
                <a:srgbClr val="000096"/>
              </a:solidFill>
            </a:endParaRPr>
          </a:p>
        </p:txBody>
      </p:sp>
      <p:pic>
        <p:nvPicPr>
          <p:cNvPr id="18" name="Grafik 24">
            <a:extLst>
              <a:ext uri="{FF2B5EF4-FFF2-40B4-BE49-F238E27FC236}">
                <a16:creationId xmlns:a16="http://schemas.microsoft.com/office/drawing/2014/main" id="{C8E35A05-DC98-B1E8-EE8D-BC6C6C33CF80}"/>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883531" y="4882975"/>
            <a:ext cx="2160270" cy="609600"/>
          </a:xfrm>
          <a:prstGeom prst="rect">
            <a:avLst/>
          </a:prstGeom>
        </p:spPr>
      </p:pic>
      <mc:AlternateContent xmlns:mc="http://schemas.openxmlformats.org/markup-compatibility/2006" xmlns:a14="http://schemas.microsoft.com/office/drawing/2010/main">
        <mc:Choice Requires="a14">
          <p:sp>
            <p:nvSpPr>
              <p:cNvPr id="19" name="Textfeld 23">
                <a:extLst>
                  <a:ext uri="{FF2B5EF4-FFF2-40B4-BE49-F238E27FC236}">
                    <a16:creationId xmlns:a16="http://schemas.microsoft.com/office/drawing/2014/main" id="{55D3B124-DF6A-E2D0-3C53-5D2C49DDEB1E}"/>
                  </a:ext>
                </a:extLst>
              </p:cNvPr>
              <p:cNvSpPr txBox="1"/>
              <p:nvPr/>
            </p:nvSpPr>
            <p:spPr>
              <a:xfrm>
                <a:off x="8275325" y="4956943"/>
                <a:ext cx="2376264" cy="461665"/>
              </a:xfrm>
              <a:prstGeom prst="rect">
                <a:avLst/>
              </a:prstGeom>
              <a:noFill/>
            </p:spPr>
            <p:txBody>
              <a:bodyPr wrap="square" rtlCol="0">
                <a:spAutoFit/>
              </a:bodyPr>
              <a:lstStyle/>
              <a:p>
                <a:pPr defTabSz="914400" fontAlgn="base">
                  <a:spcBef>
                    <a:spcPct val="0"/>
                  </a:spcBef>
                  <a:spcAft>
                    <a:spcPct val="0"/>
                  </a:spcAft>
                </a:pPr>
                <a:r>
                  <a:rPr lang="en-US" sz="1200" dirty="0">
                    <a:solidFill>
                      <a:srgbClr val="000096"/>
                    </a:solidFill>
                  </a:rPr>
                  <a:t>probability of energy loss in </a:t>
                </a:r>
                <a14:m>
                  <m:oMath xmlns:m="http://schemas.openxmlformats.org/officeDocument/2006/math">
                    <m:d>
                      <m:dPr>
                        <m:begChr m:val="["/>
                        <m:endChr m:val="]"/>
                        <m:ctrlPr>
                          <a:rPr lang="en-US" sz="1200" i="1">
                            <a:solidFill>
                              <a:srgbClr val="000096"/>
                            </a:solidFill>
                            <a:latin typeface="Cambria Math" panose="02040503050406030204" pitchFamily="18" charset="0"/>
                          </a:rPr>
                        </m:ctrlPr>
                      </m:dPr>
                      <m:e>
                        <m:r>
                          <a:rPr lang="en-US" sz="1200" i="1">
                            <a:solidFill>
                              <a:srgbClr val="000096"/>
                            </a:solidFill>
                            <a:latin typeface="Cambria Math" panose="02040503050406030204" pitchFamily="18" charset="0"/>
                          </a:rPr>
                          <m:t>𝐸</m:t>
                        </m:r>
                        <m:r>
                          <a:rPr lang="en-US" sz="1200" i="1">
                            <a:solidFill>
                              <a:srgbClr val="000096"/>
                            </a:solidFill>
                            <a:latin typeface="Cambria Math" panose="02040503050406030204" pitchFamily="18" charset="0"/>
                          </a:rPr>
                          <m:t>,</m:t>
                        </m:r>
                        <m:r>
                          <a:rPr lang="en-US" sz="1200" i="1">
                            <a:solidFill>
                              <a:srgbClr val="000096"/>
                            </a:solidFill>
                            <a:latin typeface="Cambria Math" panose="02040503050406030204" pitchFamily="18" charset="0"/>
                          </a:rPr>
                          <m:t>𝐸</m:t>
                        </m:r>
                        <m:r>
                          <a:rPr lang="en-US" sz="1200" i="1">
                            <a:solidFill>
                              <a:srgbClr val="000096"/>
                            </a:solidFill>
                            <a:latin typeface="Cambria Math" panose="02040503050406030204" pitchFamily="18" charset="0"/>
                          </a:rPr>
                          <m:t>+</m:t>
                        </m:r>
                        <m:r>
                          <m:rPr>
                            <m:nor/>
                          </m:rPr>
                          <a:rPr lang="en-US" sz="1200">
                            <a:solidFill>
                              <a:srgbClr val="000096"/>
                            </a:solidFill>
                          </a:rPr>
                          <m:t>d</m:t>
                        </m:r>
                        <m:r>
                          <a:rPr lang="en-US" sz="1200" i="1">
                            <a:solidFill>
                              <a:srgbClr val="000096"/>
                            </a:solidFill>
                            <a:latin typeface="Cambria Math" panose="02040503050406030204" pitchFamily="18" charset="0"/>
                          </a:rPr>
                          <m:t>𝐸</m:t>
                        </m:r>
                      </m:e>
                    </m:d>
                  </m:oMath>
                </a14:m>
                <a:r>
                  <a:rPr lang="en-US" sz="1200" dirty="0">
                    <a:solidFill>
                      <a:srgbClr val="000096"/>
                    </a:solidFill>
                  </a:rPr>
                  <a:t> per collision </a:t>
                </a:r>
                <a:endParaRPr lang="de-DE" sz="1200" dirty="0" err="1">
                  <a:solidFill>
                    <a:srgbClr val="000096"/>
                  </a:solidFill>
                </a:endParaRPr>
              </a:p>
            </p:txBody>
          </p:sp>
        </mc:Choice>
        <mc:Fallback xmlns="">
          <p:sp>
            <p:nvSpPr>
              <p:cNvPr id="19" name="Textfeld 23">
                <a:extLst>
                  <a:ext uri="{FF2B5EF4-FFF2-40B4-BE49-F238E27FC236}">
                    <a16:creationId xmlns:a16="http://schemas.microsoft.com/office/drawing/2014/main" id="{55D3B124-DF6A-E2D0-3C53-5D2C49DDEB1E}"/>
                  </a:ext>
                </a:extLst>
              </p:cNvPr>
              <p:cNvSpPr txBox="1">
                <a:spLocks noRot="1" noChangeAspect="1" noMove="1" noResize="1" noEditPoints="1" noAdjustHandles="1" noChangeArrowheads="1" noChangeShapeType="1" noTextEdit="1"/>
              </p:cNvSpPr>
              <p:nvPr/>
            </p:nvSpPr>
            <p:spPr>
              <a:xfrm>
                <a:off x="8275325" y="4956943"/>
                <a:ext cx="2376264" cy="461665"/>
              </a:xfrm>
              <a:prstGeom prst="rect">
                <a:avLst/>
              </a:prstGeom>
              <a:blipFill>
                <a:blip r:embed="rId16"/>
                <a:stretch>
                  <a:fillRect b="-10811"/>
                </a:stretch>
              </a:blipFill>
            </p:spPr>
            <p:txBody>
              <a:bodyPr/>
              <a:lstStyle/>
              <a:p>
                <a:r>
                  <a:rPr lang="en-US">
                    <a:noFill/>
                  </a:rPr>
                  <a:t> </a:t>
                </a:r>
              </a:p>
            </p:txBody>
          </p:sp>
        </mc:Fallback>
      </mc:AlternateContent>
      <p:sp>
        <p:nvSpPr>
          <p:cNvPr id="20" name="Textfeld 27">
            <a:extLst>
              <a:ext uri="{FF2B5EF4-FFF2-40B4-BE49-F238E27FC236}">
                <a16:creationId xmlns:a16="http://schemas.microsoft.com/office/drawing/2014/main" id="{7159D5AD-B219-C5F8-7586-12883032223C}"/>
              </a:ext>
            </a:extLst>
          </p:cNvPr>
          <p:cNvSpPr txBox="1"/>
          <p:nvPr/>
        </p:nvSpPr>
        <p:spPr>
          <a:xfrm>
            <a:off x="1880384" y="5779009"/>
            <a:ext cx="4656659" cy="400110"/>
          </a:xfrm>
          <a:prstGeom prst="rect">
            <a:avLst/>
          </a:prstGeom>
          <a:noFill/>
        </p:spPr>
        <p:txBody>
          <a:bodyPr wrap="none" rtlCol="0">
            <a:spAutoFit/>
          </a:bodyPr>
          <a:lstStyle/>
          <a:p>
            <a:pPr defTabSz="914400" fontAlgn="base">
              <a:spcBef>
                <a:spcPct val="0"/>
              </a:spcBef>
              <a:spcAft>
                <a:spcPct val="0"/>
              </a:spcAft>
            </a:pPr>
            <a:r>
              <a:rPr lang="de-DE" sz="2000" dirty="0">
                <a:solidFill>
                  <a:srgbClr val="000096"/>
                </a:solidFill>
                <a:sym typeface="Wingdings 3"/>
              </a:rPr>
              <a:t> </a:t>
            </a:r>
            <a:r>
              <a:rPr lang="de-DE" sz="2000" dirty="0" err="1">
                <a:solidFill>
                  <a:srgbClr val="000096"/>
                </a:solidFill>
                <a:sym typeface="Wingdings 3"/>
              </a:rPr>
              <a:t>need</a:t>
            </a:r>
            <a:r>
              <a:rPr lang="de-DE" sz="2000" dirty="0">
                <a:solidFill>
                  <a:srgbClr val="000096"/>
                </a:solidFill>
                <a:sym typeface="Wingdings 3"/>
              </a:rPr>
              <a:t> a </a:t>
            </a:r>
            <a:r>
              <a:rPr lang="de-DE" sz="2000" dirty="0" err="1">
                <a:solidFill>
                  <a:srgbClr val="000096"/>
                </a:solidFill>
                <a:sym typeface="Wingdings 3"/>
              </a:rPr>
              <a:t>model</a:t>
            </a:r>
            <a:r>
              <a:rPr lang="de-DE" sz="2000" dirty="0">
                <a:solidFill>
                  <a:srgbClr val="000096"/>
                </a:solidFill>
                <a:sym typeface="Wingdings 3"/>
              </a:rPr>
              <a:t> </a:t>
            </a:r>
            <a:r>
              <a:rPr lang="de-DE" sz="2000" dirty="0" err="1">
                <a:solidFill>
                  <a:srgbClr val="000096"/>
                </a:solidFill>
                <a:sym typeface="Wingdings 3"/>
              </a:rPr>
              <a:t>for</a:t>
            </a:r>
            <a:r>
              <a:rPr lang="de-DE" sz="2000" dirty="0">
                <a:solidFill>
                  <a:srgbClr val="000096"/>
                </a:solidFill>
                <a:sym typeface="Wingdings 3"/>
              </a:rPr>
              <a:t> </a:t>
            </a:r>
            <a:r>
              <a:rPr lang="de-DE" sz="2000" dirty="0" err="1">
                <a:solidFill>
                  <a:srgbClr val="000096"/>
                </a:solidFill>
                <a:sym typeface="Wingdings 3"/>
              </a:rPr>
              <a:t>collision</a:t>
            </a:r>
            <a:r>
              <a:rPr lang="de-DE" sz="2000" dirty="0">
                <a:solidFill>
                  <a:srgbClr val="000096"/>
                </a:solidFill>
                <a:sym typeface="Wingdings 3"/>
              </a:rPr>
              <a:t> </a:t>
            </a:r>
            <a:r>
              <a:rPr lang="de-DE" sz="2000" dirty="0" err="1">
                <a:solidFill>
                  <a:srgbClr val="000096"/>
                </a:solidFill>
                <a:sym typeface="Wingdings 3"/>
              </a:rPr>
              <a:t>cross</a:t>
            </a:r>
            <a:r>
              <a:rPr lang="de-DE" sz="2000" dirty="0">
                <a:solidFill>
                  <a:srgbClr val="000096"/>
                </a:solidFill>
                <a:sym typeface="Wingdings 3"/>
              </a:rPr>
              <a:t> </a:t>
            </a:r>
            <a:r>
              <a:rPr lang="de-DE" sz="2000" dirty="0" err="1">
                <a:solidFill>
                  <a:srgbClr val="000096"/>
                </a:solidFill>
                <a:sym typeface="Wingdings 3"/>
              </a:rPr>
              <a:t>section</a:t>
            </a:r>
            <a:r>
              <a:rPr lang="de-DE" sz="2000" dirty="0">
                <a:solidFill>
                  <a:srgbClr val="000096"/>
                </a:solidFill>
                <a:sym typeface="Wingdings 3"/>
              </a:rPr>
              <a:t>!</a:t>
            </a:r>
            <a:endParaRPr lang="de-DE" sz="2000" dirty="0">
              <a:solidFill>
                <a:srgbClr val="000096"/>
              </a:solidFill>
            </a:endParaRPr>
          </a:p>
        </p:txBody>
      </p:sp>
      <p:sp>
        <p:nvSpPr>
          <p:cNvPr id="21" name="Textfeld 28">
            <a:extLst>
              <a:ext uri="{FF2B5EF4-FFF2-40B4-BE49-F238E27FC236}">
                <a16:creationId xmlns:a16="http://schemas.microsoft.com/office/drawing/2014/main" id="{5C80805F-FF85-7115-B72E-4FB6105DA619}"/>
              </a:ext>
            </a:extLst>
          </p:cNvPr>
          <p:cNvSpPr txBox="1"/>
          <p:nvPr/>
        </p:nvSpPr>
        <p:spPr>
          <a:xfrm>
            <a:off x="7632262" y="5840565"/>
            <a:ext cx="2375971" cy="276999"/>
          </a:xfrm>
          <a:prstGeom prst="rect">
            <a:avLst/>
          </a:prstGeom>
          <a:noFill/>
        </p:spPr>
        <p:txBody>
          <a:bodyPr wrap="none" rtlCol="0">
            <a:spAutoFit/>
          </a:bodyPr>
          <a:lstStyle/>
          <a:p>
            <a:pPr defTabSz="914400" fontAlgn="base">
              <a:spcBef>
                <a:spcPct val="0"/>
              </a:spcBef>
              <a:spcAft>
                <a:spcPct val="0"/>
              </a:spcAft>
            </a:pPr>
            <a:r>
              <a:rPr lang="en-US" sz="1200" dirty="0">
                <a:solidFill>
                  <a:srgbClr val="000096"/>
                </a:solidFill>
              </a:rPr>
              <a:t>[H. </a:t>
            </a:r>
            <a:r>
              <a:rPr lang="en-US" sz="1200" dirty="0" err="1">
                <a:solidFill>
                  <a:srgbClr val="000096"/>
                </a:solidFill>
              </a:rPr>
              <a:t>Bichsel</a:t>
            </a:r>
            <a:r>
              <a:rPr lang="en-US" sz="1200" dirty="0">
                <a:solidFill>
                  <a:srgbClr val="000096"/>
                </a:solidFill>
              </a:rPr>
              <a:t>, NIM A 562, 154 (2006)]</a:t>
            </a:r>
            <a:endParaRPr lang="de-DE" sz="1200" dirty="0" err="1">
              <a:solidFill>
                <a:srgbClr val="000096"/>
              </a:solidFill>
            </a:endParaRPr>
          </a:p>
        </p:txBody>
      </p:sp>
      <mc:AlternateContent xmlns:mc="http://schemas.openxmlformats.org/markup-compatibility/2006" xmlns:a14="http://schemas.microsoft.com/office/drawing/2010/main">
        <mc:Choice Requires="a14">
          <p:sp>
            <p:nvSpPr>
              <p:cNvPr id="22" name="TextBox 9">
                <a:extLst>
                  <a:ext uri="{FF2B5EF4-FFF2-40B4-BE49-F238E27FC236}">
                    <a16:creationId xmlns:a16="http://schemas.microsoft.com/office/drawing/2014/main" id="{597F9F3D-62B0-C079-1D77-17DCD761B677}"/>
                  </a:ext>
                </a:extLst>
              </p:cNvPr>
              <p:cNvSpPr txBox="1"/>
              <p:nvPr/>
            </p:nvSpPr>
            <p:spPr>
              <a:xfrm>
                <a:off x="7667489" y="4260020"/>
                <a:ext cx="2874594" cy="475964"/>
              </a:xfrm>
              <a:prstGeom prst="rect">
                <a:avLst/>
              </a:prstGeom>
              <a:noFill/>
            </p:spPr>
            <p:txBody>
              <a:bodyPr wrap="square" rtlCol="0">
                <a:spAutoFit/>
              </a:bodyPr>
              <a:lstStyle/>
              <a:p>
                <a:pPr defTabSz="914400" fontAlgn="base">
                  <a:spcBef>
                    <a:spcPct val="0"/>
                  </a:spcBef>
                  <a:spcAft>
                    <a:spcPct val="0"/>
                  </a:spcAft>
                </a:pPr>
                <a14:m>
                  <m:oMath xmlns:m="http://schemas.openxmlformats.org/officeDocument/2006/math">
                    <m:sSub>
                      <m:sSubPr>
                        <m:ctrlPr>
                          <a:rPr lang="en-US" sz="1200" i="1">
                            <a:solidFill>
                              <a:srgbClr val="000096"/>
                            </a:solidFill>
                            <a:latin typeface="Cambria Math" panose="02040503050406030204" pitchFamily="18" charset="0"/>
                          </a:rPr>
                        </m:ctrlPr>
                      </m:sSubPr>
                      <m:e>
                        <m:r>
                          <a:rPr lang="en-US" sz="1200" i="1">
                            <a:solidFill>
                              <a:srgbClr val="000096"/>
                            </a:solidFill>
                            <a:latin typeface="Cambria Math" panose="02040503050406030204" pitchFamily="18" charset="0"/>
                          </a:rPr>
                          <m:t>𝑛</m:t>
                        </m:r>
                      </m:e>
                      <m:sub>
                        <m:r>
                          <a:rPr lang="en-US" sz="1200" i="1">
                            <a:solidFill>
                              <a:srgbClr val="000096"/>
                            </a:solidFill>
                            <a:latin typeface="Cambria Math" panose="02040503050406030204" pitchFamily="18" charset="0"/>
                          </a:rPr>
                          <m:t>𝑝</m:t>
                        </m:r>
                      </m:sub>
                    </m:sSub>
                  </m:oMath>
                </a14:m>
                <a:r>
                  <a:rPr lang="en-US" sz="1200" dirty="0">
                    <a:solidFill>
                      <a:srgbClr val="000096"/>
                    </a:solidFill>
                  </a:rPr>
                  <a:t>  number of primary collisions per unit path length</a:t>
                </a:r>
                <a:endParaRPr lang="de-DE" sz="1200" dirty="0">
                  <a:solidFill>
                    <a:srgbClr val="000096"/>
                  </a:solidFill>
                </a:endParaRPr>
              </a:p>
            </p:txBody>
          </p:sp>
        </mc:Choice>
        <mc:Fallback xmlns="">
          <p:sp>
            <p:nvSpPr>
              <p:cNvPr id="22" name="TextBox 9">
                <a:extLst>
                  <a:ext uri="{FF2B5EF4-FFF2-40B4-BE49-F238E27FC236}">
                    <a16:creationId xmlns:a16="http://schemas.microsoft.com/office/drawing/2014/main" id="{597F9F3D-62B0-C079-1D77-17DCD761B677}"/>
                  </a:ext>
                </a:extLst>
              </p:cNvPr>
              <p:cNvSpPr txBox="1">
                <a:spLocks noRot="1" noChangeAspect="1" noMove="1" noResize="1" noEditPoints="1" noAdjustHandles="1" noChangeArrowheads="1" noChangeShapeType="1" noTextEdit="1"/>
              </p:cNvSpPr>
              <p:nvPr/>
            </p:nvSpPr>
            <p:spPr>
              <a:xfrm>
                <a:off x="7667489" y="4260020"/>
                <a:ext cx="2874594" cy="475964"/>
              </a:xfrm>
              <a:prstGeom prst="rect">
                <a:avLst/>
              </a:prstGeom>
              <a:blipFill>
                <a:blip r:embed="rId17"/>
                <a:stretch>
                  <a:fillRect b="-10526"/>
                </a:stretch>
              </a:blipFill>
            </p:spPr>
            <p:txBody>
              <a:bodyPr/>
              <a:lstStyle/>
              <a:p>
                <a:r>
                  <a:rPr lang="en-US">
                    <a:noFill/>
                  </a:rPr>
                  <a:t> </a:t>
                </a:r>
              </a:p>
            </p:txBody>
          </p:sp>
        </mc:Fallback>
      </mc:AlternateContent>
    </p:spTree>
    <p:extLst>
      <p:ext uri="{BB962C8B-B14F-4D97-AF65-F5344CB8AC3E}">
        <p14:creationId xmlns:p14="http://schemas.microsoft.com/office/powerpoint/2010/main" val="60722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4" grpId="0"/>
      <p:bldP spid="15" grpId="0"/>
      <p:bldP spid="17"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82EDD-61E8-44FB-38C3-8FA5861B16D8}"/>
              </a:ext>
            </a:extLst>
          </p:cNvPr>
          <p:cNvSpPr>
            <a:spLocks noGrp="1"/>
          </p:cNvSpPr>
          <p:nvPr>
            <p:ph type="title"/>
          </p:nvPr>
        </p:nvSpPr>
        <p:spPr>
          <a:xfrm>
            <a:off x="395427" y="203149"/>
            <a:ext cx="7453173" cy="1661993"/>
          </a:xfrm>
        </p:spPr>
        <p:txBody>
          <a:bodyPr/>
          <a:lstStyle/>
          <a:p>
            <a:r>
              <a:rPr lang="en-US" dirty="0"/>
              <a:t>Interactions of Charged Particles</a:t>
            </a:r>
          </a:p>
        </p:txBody>
      </p:sp>
      <p:sp>
        <p:nvSpPr>
          <p:cNvPr id="4" name="Footer Placeholder 3">
            <a:extLst>
              <a:ext uri="{FF2B5EF4-FFF2-40B4-BE49-F238E27FC236}">
                <a16:creationId xmlns:a16="http://schemas.microsoft.com/office/drawing/2014/main" id="{46A61FCB-77C0-C9E8-07B8-6622B90F1EFD}"/>
              </a:ext>
            </a:extLst>
          </p:cNvPr>
          <p:cNvSpPr>
            <a:spLocks noGrp="1"/>
          </p:cNvSpPr>
          <p:nvPr>
            <p:ph type="ftr" sz="quarter" idx="5"/>
          </p:nvPr>
        </p:nvSpPr>
        <p:spPr>
          <a:xfrm>
            <a:off x="3005137" y="642711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E0FAF402-47F3-501F-7785-16D524897386}"/>
              </a:ext>
            </a:extLst>
          </p:cNvPr>
          <p:cNvSpPr>
            <a:spLocks noGrp="1"/>
          </p:cNvSpPr>
          <p:nvPr>
            <p:ph type="sldNum" sz="quarter" idx="7"/>
          </p:nvPr>
        </p:nvSpPr>
        <p:spPr/>
        <p:txBody>
          <a:bodyPr/>
          <a:lstStyle/>
          <a:p>
            <a:pPr marL="38100">
              <a:lnSpc>
                <a:spcPct val="100000"/>
              </a:lnSpc>
            </a:pPr>
            <a:fld id="{81D60167-4931-47E6-BA6A-407CBD079E47}" type="slidenum">
              <a:rPr lang="en-US" spc="-5" smtClean="0"/>
              <a:t>5</a:t>
            </a:fld>
            <a:endParaRPr lang="en-US" spc="-5" dirty="0"/>
          </a:p>
        </p:txBody>
      </p:sp>
      <p:sp>
        <p:nvSpPr>
          <p:cNvPr id="7" name="TextBox 6">
            <a:extLst>
              <a:ext uri="{FF2B5EF4-FFF2-40B4-BE49-F238E27FC236}">
                <a16:creationId xmlns:a16="http://schemas.microsoft.com/office/drawing/2014/main" id="{FD9A42A9-C6E8-5A8F-E261-96193D3A590A}"/>
              </a:ext>
            </a:extLst>
          </p:cNvPr>
          <p:cNvSpPr txBox="1"/>
          <p:nvPr/>
        </p:nvSpPr>
        <p:spPr>
          <a:xfrm>
            <a:off x="395427" y="797797"/>
            <a:ext cx="6097836" cy="400110"/>
          </a:xfrm>
          <a:prstGeom prst="rect">
            <a:avLst/>
          </a:prstGeom>
          <a:noFill/>
        </p:spPr>
        <p:txBody>
          <a:bodyPr wrap="square">
            <a:spAutoFit/>
          </a:bodyPr>
          <a:lstStyle/>
          <a:p>
            <a:r>
              <a:rPr lang="en-US" sz="2000" dirty="0">
                <a:solidFill>
                  <a:srgbClr val="FF0000"/>
                </a:solidFill>
              </a:rPr>
              <a:t>Interactions of Charged Particles</a:t>
            </a:r>
          </a:p>
        </p:txBody>
      </p:sp>
      <p:sp>
        <p:nvSpPr>
          <p:cNvPr id="8" name="TextBox 7">
            <a:extLst>
              <a:ext uri="{FF2B5EF4-FFF2-40B4-BE49-F238E27FC236}">
                <a16:creationId xmlns:a16="http://schemas.microsoft.com/office/drawing/2014/main" id="{42D069BB-6FCC-8270-CD71-42A013B1BBF2}"/>
              </a:ext>
            </a:extLst>
          </p:cNvPr>
          <p:cNvSpPr txBox="1"/>
          <p:nvPr/>
        </p:nvSpPr>
        <p:spPr>
          <a:xfrm>
            <a:off x="578919" y="1173738"/>
            <a:ext cx="8282652" cy="4247317"/>
          </a:xfrm>
          <a:prstGeom prst="rect">
            <a:avLst/>
          </a:prstGeom>
          <a:noFill/>
        </p:spPr>
        <p:txBody>
          <a:bodyPr wrap="none" rtlCol="0">
            <a:spAutoFit/>
          </a:bodyPr>
          <a:lstStyle/>
          <a:p>
            <a:pPr marL="457200" marR="0" lvl="0" indent="-457200" algn="l" defTabSz="914400" rtl="0" eaLnBrk="1" fontAlgn="base" latinLnBrk="0" hangingPunct="1">
              <a:lnSpc>
                <a:spcPct val="100000"/>
              </a:lnSpc>
              <a:spcBef>
                <a:spcPts val="600"/>
              </a:spcBef>
              <a:spcAft>
                <a:spcPct val="0"/>
              </a:spcAft>
              <a:buClrTx/>
              <a:buSzTx/>
              <a:buFont typeface="+mj-lt"/>
              <a:buAutoNum type="arabicPeriod"/>
              <a:tabLst/>
              <a:defRPr/>
            </a:pPr>
            <a:r>
              <a:rPr kumimoji="0" lang="en-US" sz="2000" b="0" i="0" u="none" strike="noStrike" kern="1200" cap="none" spc="0" normalizeH="0" baseline="0" noProof="0" dirty="0">
                <a:ln>
                  <a:noFill/>
                </a:ln>
                <a:solidFill>
                  <a:srgbClr val="000096"/>
                </a:solidFill>
                <a:effectLst/>
                <a:uLnTx/>
                <a:uFillTx/>
                <a:ea typeface="+mn-ea"/>
                <a:cs typeface="+mn-cs"/>
              </a:rPr>
              <a:t>Inelastic collisions with atoms</a:t>
            </a:r>
          </a:p>
          <a:p>
            <a:pPr marL="457200" marR="0" lvl="0" indent="-45720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rPr>
              <a:t>	</a:t>
            </a:r>
            <a:r>
              <a:rPr kumimoji="0" lang="en-US" sz="2000" b="0" i="0" u="none" strike="noStrike" kern="1200" cap="none" spc="0" normalizeH="0" baseline="0" noProof="0" dirty="0">
                <a:ln>
                  <a:noFill/>
                </a:ln>
                <a:solidFill>
                  <a:srgbClr val="000096"/>
                </a:solidFill>
                <a:effectLst/>
                <a:uLnTx/>
                <a:uFillTx/>
                <a:ea typeface="+mn-ea"/>
                <a:cs typeface="+mn-cs"/>
                <a:sym typeface="Wingdings 3"/>
              </a:rPr>
              <a:t> energy loss</a:t>
            </a:r>
          </a:p>
          <a:p>
            <a:pPr marL="457200" marR="0" lvl="0" indent="-45720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	 excitation (soft collision) or ionization (hard collision) of hit atom</a:t>
            </a:r>
          </a:p>
          <a:p>
            <a:pPr marL="457200" marR="0" lvl="0" indent="-45720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	 deflection: small</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startAt="2"/>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Elastic collisions with nuclei</a:t>
            </a:r>
          </a:p>
          <a:p>
            <a:pPr marL="457200" marR="0" lvl="0" indent="-45720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	 deflection</a:t>
            </a:r>
          </a:p>
          <a:p>
            <a:pPr marL="457200" marR="0" lvl="0" indent="-45720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	 energy loss: negligible, since normally m</a:t>
            </a:r>
            <a:r>
              <a:rPr kumimoji="0" lang="en-US" sz="2000" b="0" i="0" u="none" strike="noStrike" kern="1200" cap="none" spc="0" normalizeH="0" baseline="-25000" noProof="0" dirty="0">
                <a:ln>
                  <a:noFill/>
                </a:ln>
                <a:solidFill>
                  <a:srgbClr val="000096"/>
                </a:solidFill>
                <a:effectLst/>
                <a:uLnTx/>
                <a:uFillTx/>
                <a:ea typeface="+mn-ea"/>
                <a:cs typeface="+mn-cs"/>
                <a:sym typeface="Wingdings 3"/>
              </a:rPr>
              <a:t>a</a:t>
            </a:r>
            <a:r>
              <a:rPr kumimoji="0" lang="en-US" sz="2000" b="0" i="0" u="none" strike="noStrike" kern="1200" cap="none" spc="0" normalizeH="0" baseline="0" noProof="0" dirty="0">
                <a:ln>
                  <a:noFill/>
                </a:ln>
                <a:solidFill>
                  <a:srgbClr val="000096"/>
                </a:solidFill>
                <a:effectLst/>
                <a:uLnTx/>
                <a:uFillTx/>
                <a:ea typeface="+mn-ea"/>
                <a:cs typeface="+mn-cs"/>
                <a:sym typeface="Wingdings 3"/>
              </a:rPr>
              <a:t>&lt;&lt;</a:t>
            </a:r>
            <a:r>
              <a:rPr kumimoji="0" lang="en-US" sz="2000" b="0" i="0" u="none" strike="noStrike" kern="1200" cap="none" spc="0" normalizeH="0" baseline="0" noProof="0" dirty="0" err="1">
                <a:ln>
                  <a:noFill/>
                </a:ln>
                <a:solidFill>
                  <a:srgbClr val="000096"/>
                </a:solidFill>
                <a:effectLst/>
                <a:uLnTx/>
                <a:uFillTx/>
                <a:ea typeface="+mn-ea"/>
                <a:cs typeface="+mn-cs"/>
                <a:sym typeface="Wingdings 3"/>
              </a:rPr>
              <a:t>m</a:t>
            </a:r>
            <a:r>
              <a:rPr kumimoji="0" lang="en-US" sz="2000" b="0" i="0" u="none" strike="noStrike" kern="1200" cap="none" spc="0" normalizeH="0" baseline="-25000" noProof="0" dirty="0" err="1">
                <a:ln>
                  <a:noFill/>
                </a:ln>
                <a:solidFill>
                  <a:srgbClr val="000096"/>
                </a:solidFill>
                <a:effectLst/>
                <a:uLnTx/>
                <a:uFillTx/>
                <a:ea typeface="+mn-ea"/>
                <a:cs typeface="+mn-cs"/>
                <a:sym typeface="Wingdings 3"/>
              </a:rPr>
              <a:t>b</a:t>
            </a:r>
            <a:endParaRPr kumimoji="0" lang="en-US" sz="2000" b="0" i="0" u="none" strike="noStrike" kern="1200" cap="none" spc="0" normalizeH="0" baseline="-25000" noProof="0" dirty="0">
              <a:ln>
                <a:noFill/>
              </a:ln>
              <a:solidFill>
                <a:srgbClr val="000096"/>
              </a:solidFill>
              <a:effectLst/>
              <a:uLnTx/>
              <a:uFillTx/>
              <a:ea typeface="+mn-ea"/>
              <a:cs typeface="+mn-cs"/>
              <a:sym typeface="Wingdings 3"/>
            </a:endParaRPr>
          </a:p>
          <a:p>
            <a:pPr marL="457200" marR="0" lvl="0" indent="-45720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	 no excitation of hit atom</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startAt="3"/>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Emission of </a:t>
            </a:r>
            <a:r>
              <a:rPr kumimoji="0" lang="en-US" sz="2000" b="0" i="0" u="none" strike="noStrike" kern="1200" cap="none" spc="0" normalizeH="0" baseline="0" noProof="0" dirty="0" err="1">
                <a:ln>
                  <a:noFill/>
                </a:ln>
                <a:solidFill>
                  <a:srgbClr val="000096"/>
                </a:solidFill>
                <a:effectLst/>
                <a:uLnTx/>
                <a:uFillTx/>
                <a:ea typeface="+mn-ea"/>
                <a:cs typeface="+mn-cs"/>
                <a:sym typeface="Wingdings 3"/>
              </a:rPr>
              <a:t>Bremsstrahlung</a:t>
            </a:r>
            <a:r>
              <a:rPr kumimoji="0" lang="en-US" sz="2000" b="0" i="0" u="none" strike="noStrike" kern="1200" cap="none" spc="0" normalizeH="0" baseline="0" noProof="0" dirty="0">
                <a:ln>
                  <a:noFill/>
                </a:ln>
                <a:solidFill>
                  <a:srgbClr val="000096"/>
                </a:solidFill>
                <a:effectLst/>
                <a:uLnTx/>
                <a:uFillTx/>
                <a:ea typeface="+mn-ea"/>
                <a:cs typeface="+mn-cs"/>
                <a:sym typeface="Wingdings 3"/>
              </a:rPr>
              <a:t>  important for e</a:t>
            </a:r>
            <a:r>
              <a:rPr kumimoji="0" lang="en-US" sz="2000" b="0" i="0" u="none" strike="noStrike" kern="1200" cap="none" spc="0" normalizeH="0" baseline="30000" noProof="0" dirty="0">
                <a:ln>
                  <a:noFill/>
                </a:ln>
                <a:solidFill>
                  <a:srgbClr val="000096"/>
                </a:solidFill>
                <a:effectLst/>
                <a:uLnTx/>
                <a:uFillTx/>
                <a:ea typeface="+mn-ea"/>
                <a:cs typeface="+mn-cs"/>
                <a:sym typeface="Wingdings 3"/>
              </a:rPr>
              <a:t>±</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startAt="3"/>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Emission of Cherenkov radiation / transition radiation in </a:t>
            </a:r>
            <a:r>
              <a:rPr kumimoji="0" lang="en-US" sz="2000" b="0" i="0" u="none" strike="noStrike" kern="1200" cap="none" spc="0" normalizeH="0" baseline="0" noProof="0" dirty="0" err="1">
                <a:ln>
                  <a:noFill/>
                </a:ln>
                <a:solidFill>
                  <a:srgbClr val="000096"/>
                </a:solidFill>
                <a:effectLst/>
                <a:uLnTx/>
                <a:uFillTx/>
                <a:ea typeface="+mn-ea"/>
                <a:cs typeface="+mn-cs"/>
                <a:sym typeface="Wingdings 3"/>
              </a:rPr>
              <a:t>inhom</a:t>
            </a:r>
            <a:r>
              <a:rPr kumimoji="0" lang="en-US" sz="2000" b="0" i="0" u="none" strike="noStrike" kern="1200" cap="none" spc="0" normalizeH="0" baseline="0" noProof="0" dirty="0">
                <a:ln>
                  <a:noFill/>
                </a:ln>
                <a:solidFill>
                  <a:srgbClr val="000096"/>
                </a:solidFill>
                <a:effectLst/>
                <a:uLnTx/>
                <a:uFillTx/>
                <a:ea typeface="+mn-ea"/>
                <a:cs typeface="+mn-cs"/>
                <a:sym typeface="Wingdings 3"/>
              </a:rPr>
              <a:t>. materials</a:t>
            </a:r>
          </a:p>
          <a:p>
            <a:pPr marL="457200" marR="0" lvl="0" indent="-457200" algn="l" defTabSz="914400" rtl="0" eaLnBrk="1" fontAlgn="base" latinLnBrk="0" hangingPunct="1">
              <a:lnSpc>
                <a:spcPct val="100000"/>
              </a:lnSpc>
              <a:spcBef>
                <a:spcPts val="600"/>
              </a:spcBef>
              <a:spcAft>
                <a:spcPct val="0"/>
              </a:spcAft>
              <a:buClrTx/>
              <a:buSzTx/>
              <a:buFont typeface="+mj-lt"/>
              <a:buAutoNum type="arabicPeriod" startAt="3"/>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Nuclear interactions</a:t>
            </a:r>
            <a:endParaRPr kumimoji="0" lang="de-DE" sz="2000" b="0" i="0" u="none" strike="noStrike" kern="1200" cap="none" spc="0" normalizeH="0" baseline="0" noProof="0" dirty="0">
              <a:ln>
                <a:noFill/>
              </a:ln>
              <a:solidFill>
                <a:srgbClr val="000096"/>
              </a:solidFill>
              <a:effectLst/>
              <a:uLnTx/>
              <a:uFillTx/>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8601502-DA56-BA52-0793-517697BDC27F}"/>
                  </a:ext>
                </a:extLst>
              </p:cNvPr>
              <p:cNvSpPr txBox="1"/>
              <p:nvPr/>
            </p:nvSpPr>
            <p:spPr>
              <a:xfrm>
                <a:off x="578919" y="5467246"/>
                <a:ext cx="8913787" cy="784830"/>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FF0000"/>
                    </a:solidFill>
                    <a:effectLst/>
                    <a:uLnTx/>
                    <a:uFillTx/>
                    <a:ea typeface="+mn-ea"/>
                    <a:cs typeface="+mn-cs"/>
                  </a:rPr>
                  <a:t>Moderately relativistic heavy charged particles: </a:t>
                </a:r>
                <a:r>
                  <a:rPr kumimoji="0" lang="en-US" sz="2000" b="0" i="0" u="none" strike="noStrike" kern="1200" cap="none" spc="0" normalizeH="0" baseline="0" noProof="0" dirty="0">
                    <a:ln>
                      <a:noFill/>
                    </a:ln>
                    <a:solidFill>
                      <a:srgbClr val="000096"/>
                    </a:solidFill>
                    <a:effectLst/>
                    <a:uLnTx/>
                    <a:uFillTx/>
                    <a:latin typeface="Symbol" panose="05050102010706020507" pitchFamily="18" charset="2"/>
                  </a:rPr>
                  <a:t>m, p</a:t>
                </a:r>
                <a:r>
                  <a:rPr kumimoji="0" lang="en-US" sz="2000" b="0" i="0" u="none" strike="noStrike" kern="1200" cap="none" spc="0" normalizeH="0" baseline="0" noProof="0" dirty="0">
                    <a:ln>
                      <a:noFill/>
                    </a:ln>
                    <a:solidFill>
                      <a:srgbClr val="000096"/>
                    </a:solidFill>
                    <a:effectLst/>
                    <a:uLnTx/>
                    <a:uFillTx/>
                    <a:ea typeface="+mn-ea"/>
                    <a:cs typeface="+mn-cs"/>
                  </a:rPr>
                  <a:t>, p, </a:t>
                </a:r>
                <a:r>
                  <a:rPr kumimoji="0" lang="en-US" sz="2000" b="0" i="0" u="none" strike="noStrike" kern="1200" cap="none" spc="0" normalizeH="0" baseline="0" noProof="0" dirty="0">
                    <a:ln>
                      <a:noFill/>
                    </a:ln>
                    <a:solidFill>
                      <a:srgbClr val="000096"/>
                    </a:solidFill>
                    <a:effectLst/>
                    <a:uLnTx/>
                    <a:uFillTx/>
                    <a:latin typeface="Symbol" panose="05050102010706020507" pitchFamily="18" charset="2"/>
                  </a:rPr>
                  <a:t>a</a:t>
                </a:r>
                <a:r>
                  <a:rPr kumimoji="0" lang="en-US" sz="2000" b="0" i="0" u="none" strike="noStrike" kern="1200" cap="none" spc="0" normalizeH="0" baseline="0" noProof="0" dirty="0">
                    <a:ln>
                      <a:noFill/>
                    </a:ln>
                    <a:solidFill>
                      <a:srgbClr val="000096"/>
                    </a:solidFill>
                    <a:effectLst/>
                    <a:uLnTx/>
                    <a:uFillTx/>
                    <a:ea typeface="+mn-ea"/>
                    <a:cs typeface="+mn-cs"/>
                  </a:rPr>
                  <a:t>, … (m</a:t>
                </a:r>
                <a:r>
                  <a:rPr kumimoji="0" lang="en-US" sz="2000" b="0" i="0" u="none" strike="noStrike" kern="1200" cap="none" spc="0" normalizeH="0" baseline="-25000" noProof="0" dirty="0">
                    <a:ln>
                      <a:noFill/>
                    </a:ln>
                    <a:solidFill>
                      <a:srgbClr val="000096"/>
                    </a:solidFill>
                    <a:effectLst/>
                    <a:uLnTx/>
                    <a:uFillTx/>
                    <a:ea typeface="+mn-ea"/>
                    <a:cs typeface="+mn-cs"/>
                  </a:rPr>
                  <a:t>a</a:t>
                </a:r>
                <a:r>
                  <a:rPr kumimoji="0" lang="en-US" sz="2000" b="0" i="0" u="none" strike="noStrike" kern="1200" cap="none" spc="0" normalizeH="0" baseline="0" noProof="0" dirty="0">
                    <a:ln>
                      <a:noFill/>
                    </a:ln>
                    <a:solidFill>
                      <a:srgbClr val="000096"/>
                    </a:solidFill>
                    <a:effectLst/>
                    <a:uLnTx/>
                    <a:uFillTx/>
                    <a:ea typeface="+mn-ea"/>
                    <a:cs typeface="+mn-cs"/>
                  </a:rPr>
                  <a:t>&gt;m</a:t>
                </a:r>
                <a:r>
                  <a:rPr kumimoji="0" lang="en-US" sz="2000" b="0" i="0" u="none" strike="noStrike" kern="1200" cap="none" spc="0" normalizeH="0" baseline="-25000" noProof="0" dirty="0">
                    <a:ln>
                      <a:noFill/>
                    </a:ln>
                    <a:solidFill>
                      <a:srgbClr val="000096"/>
                    </a:solidFill>
                    <a:effectLst/>
                    <a:uLnTx/>
                    <a:uFillTx/>
                    <a:ea typeface="+mn-ea"/>
                    <a:cs typeface="+mn-cs"/>
                  </a:rPr>
                  <a:t>e</a:t>
                </a:r>
                <a:r>
                  <a:rPr kumimoji="0" lang="en-US" sz="2000" b="0" i="0" u="none" strike="noStrike" kern="1200" cap="none" spc="0" normalizeH="0" baseline="0" noProof="0" dirty="0">
                    <a:ln>
                      <a:noFill/>
                    </a:ln>
                    <a:solidFill>
                      <a:srgbClr val="000096"/>
                    </a:solidFill>
                    <a:effectLst/>
                    <a:uLnTx/>
                    <a:uFillTx/>
                    <a:ea typeface="+mn-ea"/>
                    <a:cs typeface="+mn-cs"/>
                  </a:rPr>
                  <a:t>)</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000" b="0" i="0" u="none" strike="noStrike" kern="1200" cap="none" spc="0" normalizeH="0" baseline="0" noProof="0" dirty="0">
                    <a:ln>
                      <a:noFill/>
                    </a:ln>
                    <a:solidFill>
                      <a:srgbClr val="000096"/>
                    </a:solidFill>
                    <a:effectLst/>
                    <a:uLnTx/>
                    <a:uFillTx/>
                    <a:ea typeface="+mn-ea"/>
                    <a:cs typeface="+mn-cs"/>
                    <a:sym typeface="Wingdings 3"/>
                  </a:rPr>
                  <a:t>	 energy loss almost entirely through process 1.: </a:t>
                </a:r>
                <a14:m>
                  <m:oMath xmlns:m="http://schemas.openxmlformats.org/officeDocument/2006/math">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𝜎</m:t>
                    </m:r>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m:t>
                    </m:r>
                    <m:sSup>
                      <m:sSupPr>
                        <m:ctrlP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ctrlPr>
                      </m:sSupPr>
                      <m:e>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10</m:t>
                        </m:r>
                      </m:e>
                      <m:sup>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−17</m:t>
                        </m:r>
                      </m:sup>
                    </m:sSup>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 −</m:t>
                    </m:r>
                    <m:sSup>
                      <m:sSupPr>
                        <m:ctrlP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ctrlPr>
                      </m:sSupPr>
                      <m:e>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10</m:t>
                        </m:r>
                      </m:e>
                      <m:sup>
                        <m:r>
                          <a:rPr kumimoji="0" lang="de-DE" sz="2000" b="0" i="1" u="none" strike="noStrike" kern="1200" cap="none" spc="0" normalizeH="0" baseline="0" noProof="0" smtClean="0">
                            <a:ln>
                              <a:noFill/>
                            </a:ln>
                            <a:solidFill>
                              <a:srgbClr val="000096"/>
                            </a:solidFill>
                            <a:effectLst/>
                            <a:uLnTx/>
                            <a:uFillTx/>
                            <a:latin typeface="Cambria Math" panose="02040503050406030204" pitchFamily="18" charset="0"/>
                            <a:ea typeface="+mn-ea"/>
                            <a:cs typeface="+mn-cs"/>
                            <a:sym typeface="Wingdings 3"/>
                          </a:rPr>
                          <m:t>−16</m:t>
                        </m:r>
                      </m:sup>
                    </m:sSup>
                  </m:oMath>
                </a14:m>
                <a:r>
                  <a:rPr kumimoji="0" lang="en-US" sz="2000" b="0" i="0" u="none" strike="noStrike" kern="1200" cap="none" spc="0" normalizeH="0" baseline="0" noProof="0" dirty="0">
                    <a:ln>
                      <a:noFill/>
                    </a:ln>
                    <a:solidFill>
                      <a:srgbClr val="000096"/>
                    </a:solidFill>
                    <a:effectLst/>
                    <a:uLnTx/>
                    <a:uFillTx/>
                    <a:ea typeface="+mn-ea"/>
                    <a:cs typeface="+mn-cs"/>
                    <a:sym typeface="Wingdings 3"/>
                  </a:rPr>
                  <a:t> cm</a:t>
                </a:r>
                <a:r>
                  <a:rPr kumimoji="0" lang="en-US" sz="2000" b="0" i="0" u="none" strike="noStrike" kern="1200" cap="none" spc="0" normalizeH="0" baseline="30000" noProof="0" dirty="0">
                    <a:ln>
                      <a:noFill/>
                    </a:ln>
                    <a:solidFill>
                      <a:srgbClr val="000096"/>
                    </a:solidFill>
                    <a:effectLst/>
                    <a:uLnTx/>
                    <a:uFillTx/>
                    <a:ea typeface="+mn-ea"/>
                    <a:cs typeface="+mn-cs"/>
                    <a:sym typeface="Wingdings 3"/>
                  </a:rPr>
                  <a:t>2</a:t>
                </a:r>
                <a:endParaRPr kumimoji="0" lang="de-DE" sz="2000" b="0" i="0" u="none" strike="noStrike" kern="1200" cap="none" spc="0" normalizeH="0" baseline="30000" noProof="0" dirty="0">
                  <a:ln>
                    <a:noFill/>
                  </a:ln>
                  <a:solidFill>
                    <a:srgbClr val="000096"/>
                  </a:solidFill>
                  <a:effectLst/>
                  <a:uLnTx/>
                  <a:uFillTx/>
                  <a:ea typeface="+mn-ea"/>
                  <a:cs typeface="+mn-cs"/>
                </a:endParaRPr>
              </a:p>
            </p:txBody>
          </p:sp>
        </mc:Choice>
        <mc:Fallback xmlns="">
          <p:sp>
            <p:nvSpPr>
              <p:cNvPr id="9" name="TextBox 8">
                <a:extLst>
                  <a:ext uri="{FF2B5EF4-FFF2-40B4-BE49-F238E27FC236}">
                    <a16:creationId xmlns:a16="http://schemas.microsoft.com/office/drawing/2014/main" id="{E8601502-DA56-BA52-0793-517697BDC27F}"/>
                  </a:ext>
                </a:extLst>
              </p:cNvPr>
              <p:cNvSpPr txBox="1">
                <a:spLocks noRot="1" noChangeAspect="1" noMove="1" noResize="1" noEditPoints="1" noAdjustHandles="1" noChangeArrowheads="1" noChangeShapeType="1" noTextEdit="1"/>
              </p:cNvSpPr>
              <p:nvPr/>
            </p:nvSpPr>
            <p:spPr>
              <a:xfrm>
                <a:off x="578919" y="5467246"/>
                <a:ext cx="8913787" cy="784830"/>
              </a:xfrm>
              <a:prstGeom prst="rect">
                <a:avLst/>
              </a:prstGeom>
              <a:blipFill>
                <a:blip r:embed="rId3"/>
                <a:stretch>
                  <a:fillRect l="-711" t="-6349" b="-12698"/>
                </a:stretch>
              </a:blipFill>
            </p:spPr>
            <p:txBody>
              <a:bodyPr/>
              <a:lstStyle/>
              <a:p>
                <a:r>
                  <a:rPr lang="en-US">
                    <a:noFill/>
                  </a:rPr>
                  <a:t> </a:t>
                </a:r>
              </a:p>
            </p:txBody>
          </p:sp>
        </mc:Fallback>
      </mc:AlternateContent>
    </p:spTree>
    <p:extLst>
      <p:ext uri="{BB962C8B-B14F-4D97-AF65-F5344CB8AC3E}">
        <p14:creationId xmlns:p14="http://schemas.microsoft.com/office/powerpoint/2010/main" val="35706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CD4F8-744B-C9D5-A4EE-2C53F221058F}"/>
              </a:ext>
            </a:extLst>
          </p:cNvPr>
          <p:cNvSpPr>
            <a:spLocks noGrp="1"/>
          </p:cNvSpPr>
          <p:nvPr>
            <p:ph type="title"/>
          </p:nvPr>
        </p:nvSpPr>
        <p:spPr/>
        <p:txBody>
          <a:bodyPr/>
          <a:lstStyle/>
          <a:p>
            <a:r>
              <a:rPr lang="en-US" dirty="0"/>
              <a:t>Drift Tube</a:t>
            </a:r>
          </a:p>
        </p:txBody>
      </p:sp>
      <p:sp>
        <p:nvSpPr>
          <p:cNvPr id="4" name="Footer Placeholder 3">
            <a:extLst>
              <a:ext uri="{FF2B5EF4-FFF2-40B4-BE49-F238E27FC236}">
                <a16:creationId xmlns:a16="http://schemas.microsoft.com/office/drawing/2014/main" id="{F49711DA-7B42-64D7-938B-057E6C78A341}"/>
              </a:ext>
            </a:extLst>
          </p:cNvPr>
          <p:cNvSpPr>
            <a:spLocks noGrp="1"/>
          </p:cNvSpPr>
          <p:nvPr>
            <p:ph type="ftr" sz="quarter" idx="5"/>
          </p:nvPr>
        </p:nvSpPr>
        <p:spPr>
          <a:xfrm>
            <a:off x="2895600" y="6431440"/>
            <a:ext cx="6181725" cy="379095"/>
          </a:xfrm>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92C307F7-DAEF-BB1D-9FB2-F697BFCC88B8}"/>
              </a:ext>
            </a:extLst>
          </p:cNvPr>
          <p:cNvSpPr>
            <a:spLocks noGrp="1"/>
          </p:cNvSpPr>
          <p:nvPr>
            <p:ph type="sldNum" sz="quarter" idx="7"/>
          </p:nvPr>
        </p:nvSpPr>
        <p:spPr/>
        <p:txBody>
          <a:bodyPr/>
          <a:lstStyle/>
          <a:p>
            <a:pPr marL="38100">
              <a:lnSpc>
                <a:spcPct val="100000"/>
              </a:lnSpc>
            </a:pPr>
            <a:fld id="{81D60167-4931-47E6-BA6A-407CBD079E47}" type="slidenum">
              <a:rPr lang="en-US" spc="-5" smtClean="0"/>
              <a:t>50</a:t>
            </a:fld>
            <a:endParaRPr lang="en-US" spc="-5" dirty="0"/>
          </a:p>
        </p:txBody>
      </p:sp>
      <p:pic>
        <p:nvPicPr>
          <p:cNvPr id="10" name="Picture 9" descr="A diagram of a drop of water&#10;&#10;Description automatically generated">
            <a:extLst>
              <a:ext uri="{FF2B5EF4-FFF2-40B4-BE49-F238E27FC236}">
                <a16:creationId xmlns:a16="http://schemas.microsoft.com/office/drawing/2014/main" id="{BC79D894-B896-8393-AB21-AD04F2455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9975" y="3317240"/>
            <a:ext cx="5854700" cy="2270190"/>
          </a:xfrm>
          <a:prstGeom prst="rect">
            <a:avLst/>
          </a:prstGeom>
        </p:spPr>
      </p:pic>
      <p:pic>
        <p:nvPicPr>
          <p:cNvPr id="12" name="Picture 11" descr="Diagram of a diagram of a wire&#10;&#10;Description automatically generated">
            <a:extLst>
              <a:ext uri="{FF2B5EF4-FFF2-40B4-BE49-F238E27FC236}">
                <a16:creationId xmlns:a16="http://schemas.microsoft.com/office/drawing/2014/main" id="{234FB27A-CADD-BD82-7E41-1DE7233498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200"/>
            <a:ext cx="3810000" cy="1829845"/>
          </a:xfrm>
          <a:prstGeom prst="rect">
            <a:avLst/>
          </a:prstGeom>
        </p:spPr>
      </p:pic>
      <p:pic>
        <p:nvPicPr>
          <p:cNvPr id="15" name="Picture 7" descr="F:\wcameron\Detectors\Bitmaps\ElectricFields2.gif">
            <a:extLst>
              <a:ext uri="{FF2B5EF4-FFF2-40B4-BE49-F238E27FC236}">
                <a16:creationId xmlns:a16="http://schemas.microsoft.com/office/drawing/2014/main" id="{AB751E87-2A4F-4D1F-6191-39D30B4456BB}"/>
              </a:ext>
            </a:extLst>
          </p:cNvPr>
          <p:cNvPicPr>
            <a:picLocks noChangeAspect="1" noChangeArrowheads="1"/>
          </p:cNvPicPr>
          <p:nvPr/>
        </p:nvPicPr>
        <p:blipFill>
          <a:blip r:embed="rId4"/>
          <a:srcRect/>
          <a:stretch>
            <a:fillRect/>
          </a:stretch>
        </p:blipFill>
        <p:spPr bwMode="auto">
          <a:xfrm>
            <a:off x="990600" y="2596152"/>
            <a:ext cx="3886200" cy="3620925"/>
          </a:xfrm>
          <a:prstGeom prst="rect">
            <a:avLst/>
          </a:prstGeom>
          <a:noFill/>
        </p:spPr>
      </p:pic>
      <p:sp>
        <p:nvSpPr>
          <p:cNvPr id="16" name="TextBox 15">
            <a:extLst>
              <a:ext uri="{FF2B5EF4-FFF2-40B4-BE49-F238E27FC236}">
                <a16:creationId xmlns:a16="http://schemas.microsoft.com/office/drawing/2014/main" id="{4A0DBD33-CB7C-AA1B-D2D6-99AF32C2EAB2}"/>
              </a:ext>
            </a:extLst>
          </p:cNvPr>
          <p:cNvSpPr txBox="1"/>
          <p:nvPr/>
        </p:nvSpPr>
        <p:spPr>
          <a:xfrm>
            <a:off x="10998" y="5105400"/>
            <a:ext cx="1221608" cy="323165"/>
          </a:xfrm>
          <a:prstGeom prst="rect">
            <a:avLst/>
          </a:prstGeom>
          <a:noFill/>
        </p:spPr>
        <p:txBody>
          <a:bodyPr wrap="none" rtlCol="0">
            <a:spAutoFit/>
          </a:bodyPr>
          <a:lstStyle/>
          <a:p>
            <a:r>
              <a:rPr lang="en-US" sz="1500" dirty="0"/>
              <a:t>Electric field</a:t>
            </a:r>
          </a:p>
        </p:txBody>
      </p:sp>
      <p:cxnSp>
        <p:nvCxnSpPr>
          <p:cNvPr id="17" name="Straight Arrow Connector 16">
            <a:extLst>
              <a:ext uri="{FF2B5EF4-FFF2-40B4-BE49-F238E27FC236}">
                <a16:creationId xmlns:a16="http://schemas.microsoft.com/office/drawing/2014/main" id="{027FDECF-8E81-8CF4-AB8A-CD994DFFA32B}"/>
              </a:ext>
            </a:extLst>
          </p:cNvPr>
          <p:cNvCxnSpPr/>
          <p:nvPr/>
        </p:nvCxnSpPr>
        <p:spPr bwMode="auto">
          <a:xfrm>
            <a:off x="1158057" y="5378040"/>
            <a:ext cx="362866" cy="345600"/>
          </a:xfrm>
          <a:prstGeom prst="straightConnector1">
            <a:avLst/>
          </a:prstGeom>
          <a:solidFill>
            <a:srgbClr val="B7C1FF"/>
          </a:solidFill>
          <a:ln w="9525" cap="flat" cmpd="sng" algn="ctr">
            <a:solidFill>
              <a:schemeClr val="tx1"/>
            </a:solidFill>
            <a:prstDash val="solid"/>
            <a:round/>
            <a:headEnd type="none" w="med" len="med"/>
            <a:tailEnd type="triangle"/>
          </a:ln>
          <a:effectLst>
            <a:outerShdw blurRad="63500" dist="38099" dir="2700000" algn="ctr" rotWithShape="0">
              <a:schemeClr val="bg2">
                <a:alpha val="74998"/>
              </a:schemeClr>
            </a:outerShdw>
          </a:effectLst>
        </p:spPr>
      </p:cxnSp>
      <p:pic>
        <p:nvPicPr>
          <p:cNvPr id="19" name="Picture 18" descr="A red and blue text&#10;&#10;Description automatically generated">
            <a:extLst>
              <a:ext uri="{FF2B5EF4-FFF2-40B4-BE49-F238E27FC236}">
                <a16:creationId xmlns:a16="http://schemas.microsoft.com/office/drawing/2014/main" id="{23E6D189-1973-8933-172A-C10A63F2E2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6739" y="5587430"/>
            <a:ext cx="5334000" cy="687716"/>
          </a:xfrm>
          <a:prstGeom prst="rect">
            <a:avLst/>
          </a:prstGeom>
        </p:spPr>
      </p:pic>
      <p:pic>
        <p:nvPicPr>
          <p:cNvPr id="21" name="Picture 20" descr="A diagram of a mathematical equation&#10;&#10;Description automatically generated">
            <a:extLst>
              <a:ext uri="{FF2B5EF4-FFF2-40B4-BE49-F238E27FC236}">
                <a16:creationId xmlns:a16="http://schemas.microsoft.com/office/drawing/2014/main" id="{F828A5E4-4C35-A1A7-60EB-4866C9E658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9508" y="421855"/>
            <a:ext cx="3945527" cy="2736897"/>
          </a:xfrm>
          <a:prstGeom prst="rect">
            <a:avLst/>
          </a:prstGeom>
        </p:spPr>
      </p:pic>
    </p:spTree>
    <p:extLst>
      <p:ext uri="{BB962C8B-B14F-4D97-AF65-F5344CB8AC3E}">
        <p14:creationId xmlns:p14="http://schemas.microsoft.com/office/powerpoint/2010/main" val="23241382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3372E-0CA0-7875-9695-7703C431EAB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98D362E-BBE2-97D1-C6F3-12DD60A3C69E}"/>
              </a:ext>
            </a:extLst>
          </p:cNvPr>
          <p:cNvSpPr>
            <a:spLocks noGrp="1"/>
          </p:cNvSpPr>
          <p:nvPr>
            <p:ph type="body" idx="1"/>
          </p:nvPr>
        </p:nvSpPr>
        <p:spPr/>
        <p:txBody>
          <a:bodyPr/>
          <a:lstStyle/>
          <a:p>
            <a:endParaRPr lang="en-US"/>
          </a:p>
        </p:txBody>
      </p:sp>
      <p:sp>
        <p:nvSpPr>
          <p:cNvPr id="4" name="Footer Placeholder 3">
            <a:extLst>
              <a:ext uri="{FF2B5EF4-FFF2-40B4-BE49-F238E27FC236}">
                <a16:creationId xmlns:a16="http://schemas.microsoft.com/office/drawing/2014/main" id="{A88561DF-2FB5-48F7-FC63-11C51D57E3D9}"/>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669F6E5E-0854-669B-03EE-575D3672C3A4}"/>
              </a:ext>
            </a:extLst>
          </p:cNvPr>
          <p:cNvSpPr>
            <a:spLocks noGrp="1"/>
          </p:cNvSpPr>
          <p:nvPr>
            <p:ph type="sldNum" sz="quarter" idx="7"/>
          </p:nvPr>
        </p:nvSpPr>
        <p:spPr/>
        <p:txBody>
          <a:bodyPr/>
          <a:lstStyle/>
          <a:p>
            <a:pPr marL="38100">
              <a:lnSpc>
                <a:spcPct val="100000"/>
              </a:lnSpc>
            </a:pPr>
            <a:fld id="{81D60167-4931-47E6-BA6A-407CBD079E47}" type="slidenum">
              <a:rPr lang="en-US" spc="-5" smtClean="0"/>
              <a:t>51</a:t>
            </a:fld>
            <a:endParaRPr lang="en-US" spc="-5" dirty="0"/>
          </a:p>
        </p:txBody>
      </p:sp>
    </p:spTree>
    <p:extLst>
      <p:ext uri="{BB962C8B-B14F-4D97-AF65-F5344CB8AC3E}">
        <p14:creationId xmlns:p14="http://schemas.microsoft.com/office/powerpoint/2010/main" val="10710450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44692" y="6224727"/>
            <a:ext cx="1103630" cy="299720"/>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00339F"/>
                </a:solidFill>
                <a:latin typeface="Arial MT"/>
                <a:cs typeface="Arial MT"/>
              </a:rPr>
              <a:t>h</a:t>
            </a:r>
            <a:r>
              <a:rPr sz="1800" spc="-15" dirty="0">
                <a:solidFill>
                  <a:srgbClr val="00339F"/>
                </a:solidFill>
                <a:latin typeface="Arial MT"/>
                <a:cs typeface="Arial MT"/>
              </a:rPr>
              <a:t>o</a:t>
            </a:r>
            <a:r>
              <a:rPr sz="1800" dirty="0">
                <a:solidFill>
                  <a:srgbClr val="00339F"/>
                </a:solidFill>
                <a:latin typeface="Arial MT"/>
                <a:cs typeface="Arial MT"/>
              </a:rPr>
              <a:t>me.c</a:t>
            </a:r>
            <a:r>
              <a:rPr sz="1800" spc="-15" dirty="0">
                <a:solidFill>
                  <a:srgbClr val="00339F"/>
                </a:solidFill>
                <a:latin typeface="Arial MT"/>
                <a:cs typeface="Arial MT"/>
              </a:rPr>
              <a:t>e</a:t>
            </a:r>
            <a:r>
              <a:rPr sz="1800" spc="-5" dirty="0">
                <a:solidFill>
                  <a:srgbClr val="00339F"/>
                </a:solidFill>
                <a:latin typeface="Arial MT"/>
                <a:cs typeface="Arial MT"/>
              </a:rPr>
              <a:t>rn</a:t>
            </a:r>
            <a:endParaRPr sz="1800">
              <a:latin typeface="Arial MT"/>
              <a:cs typeface="Arial MT"/>
            </a:endParaRPr>
          </a:p>
        </p:txBody>
      </p:sp>
      <p:sp>
        <p:nvSpPr>
          <p:cNvPr id="3" name="object 3"/>
          <p:cNvSpPr/>
          <p:nvPr/>
        </p:nvSpPr>
        <p:spPr>
          <a:xfrm>
            <a:off x="5105400" y="2133600"/>
            <a:ext cx="1727200" cy="1714500"/>
          </a:xfrm>
          <a:custGeom>
            <a:avLst/>
            <a:gdLst/>
            <a:ahLst/>
            <a:cxnLst/>
            <a:rect l="l" t="t" r="r" b="b"/>
            <a:pathLst>
              <a:path w="1727200" h="1714500">
                <a:moveTo>
                  <a:pt x="1726732" y="0"/>
                </a:moveTo>
                <a:lnTo>
                  <a:pt x="0" y="0"/>
                </a:lnTo>
                <a:lnTo>
                  <a:pt x="0" y="1714500"/>
                </a:lnTo>
                <a:lnTo>
                  <a:pt x="514651" y="1714500"/>
                </a:lnTo>
                <a:lnTo>
                  <a:pt x="806516" y="1409700"/>
                </a:lnTo>
                <a:lnTo>
                  <a:pt x="772624" y="1409700"/>
                </a:lnTo>
                <a:lnTo>
                  <a:pt x="724056" y="1397000"/>
                </a:lnTo>
                <a:lnTo>
                  <a:pt x="676857" y="1371600"/>
                </a:lnTo>
                <a:lnTo>
                  <a:pt x="661829" y="1358900"/>
                </a:lnTo>
                <a:lnTo>
                  <a:pt x="333168" y="1358900"/>
                </a:lnTo>
                <a:lnTo>
                  <a:pt x="300757" y="1244600"/>
                </a:lnTo>
                <a:lnTo>
                  <a:pt x="268629" y="1130300"/>
                </a:lnTo>
                <a:lnTo>
                  <a:pt x="233340" y="1016000"/>
                </a:lnTo>
                <a:lnTo>
                  <a:pt x="217508" y="952500"/>
                </a:lnTo>
                <a:lnTo>
                  <a:pt x="203909" y="901700"/>
                </a:lnTo>
                <a:lnTo>
                  <a:pt x="192830" y="850900"/>
                </a:lnTo>
                <a:lnTo>
                  <a:pt x="184559" y="800100"/>
                </a:lnTo>
                <a:lnTo>
                  <a:pt x="179385" y="762000"/>
                </a:lnTo>
                <a:lnTo>
                  <a:pt x="177596" y="723900"/>
                </a:lnTo>
                <a:lnTo>
                  <a:pt x="179791" y="673100"/>
                </a:lnTo>
                <a:lnTo>
                  <a:pt x="185845" y="622300"/>
                </a:lnTo>
                <a:lnTo>
                  <a:pt x="195607" y="584200"/>
                </a:lnTo>
                <a:lnTo>
                  <a:pt x="208926" y="533400"/>
                </a:lnTo>
                <a:lnTo>
                  <a:pt x="225651" y="495300"/>
                </a:lnTo>
                <a:lnTo>
                  <a:pt x="245631" y="457200"/>
                </a:lnTo>
                <a:lnTo>
                  <a:pt x="268717" y="419100"/>
                </a:lnTo>
                <a:lnTo>
                  <a:pt x="294757" y="381000"/>
                </a:lnTo>
                <a:lnTo>
                  <a:pt x="323600" y="342900"/>
                </a:lnTo>
                <a:lnTo>
                  <a:pt x="355096" y="317500"/>
                </a:lnTo>
                <a:lnTo>
                  <a:pt x="389094" y="279400"/>
                </a:lnTo>
                <a:lnTo>
                  <a:pt x="425443" y="254000"/>
                </a:lnTo>
                <a:lnTo>
                  <a:pt x="463992" y="228600"/>
                </a:lnTo>
                <a:lnTo>
                  <a:pt x="504592" y="215900"/>
                </a:lnTo>
                <a:lnTo>
                  <a:pt x="547091" y="203200"/>
                </a:lnTo>
                <a:lnTo>
                  <a:pt x="591338" y="177800"/>
                </a:lnTo>
                <a:lnTo>
                  <a:pt x="637182" y="177800"/>
                </a:lnTo>
                <a:lnTo>
                  <a:pt x="684474" y="165100"/>
                </a:lnTo>
                <a:lnTo>
                  <a:pt x="1726732" y="165100"/>
                </a:lnTo>
                <a:lnTo>
                  <a:pt x="1726732" y="0"/>
                </a:lnTo>
                <a:close/>
              </a:path>
              <a:path w="1727200" h="1714500">
                <a:moveTo>
                  <a:pt x="1278207" y="736600"/>
                </a:moveTo>
                <a:lnTo>
                  <a:pt x="1276911" y="736600"/>
                </a:lnTo>
                <a:lnTo>
                  <a:pt x="1272715" y="800100"/>
                </a:lnTo>
                <a:lnTo>
                  <a:pt x="1259767" y="863600"/>
                </a:lnTo>
                <a:lnTo>
                  <a:pt x="1241419" y="927100"/>
                </a:lnTo>
                <a:lnTo>
                  <a:pt x="1221019" y="965200"/>
                </a:lnTo>
                <a:lnTo>
                  <a:pt x="1201918" y="1003300"/>
                </a:lnTo>
                <a:lnTo>
                  <a:pt x="1187465" y="1028700"/>
                </a:lnTo>
                <a:lnTo>
                  <a:pt x="1172548" y="1041400"/>
                </a:lnTo>
                <a:lnTo>
                  <a:pt x="1150601" y="1079500"/>
                </a:lnTo>
                <a:lnTo>
                  <a:pt x="1120813" y="1117600"/>
                </a:lnTo>
                <a:lnTo>
                  <a:pt x="1082377" y="1155700"/>
                </a:lnTo>
                <a:lnTo>
                  <a:pt x="1034484" y="1206500"/>
                </a:lnTo>
                <a:lnTo>
                  <a:pt x="1007187" y="1231900"/>
                </a:lnTo>
                <a:lnTo>
                  <a:pt x="973892" y="1270000"/>
                </a:lnTo>
                <a:lnTo>
                  <a:pt x="894206" y="1358900"/>
                </a:lnTo>
                <a:lnTo>
                  <a:pt x="805222" y="1447800"/>
                </a:lnTo>
                <a:lnTo>
                  <a:pt x="716738" y="1549400"/>
                </a:lnTo>
                <a:lnTo>
                  <a:pt x="675744" y="1587500"/>
                </a:lnTo>
                <a:lnTo>
                  <a:pt x="638549" y="1625600"/>
                </a:lnTo>
                <a:lnTo>
                  <a:pt x="606376" y="1663700"/>
                </a:lnTo>
                <a:lnTo>
                  <a:pt x="580450" y="1689100"/>
                </a:lnTo>
                <a:lnTo>
                  <a:pt x="561997" y="1714500"/>
                </a:lnTo>
                <a:lnTo>
                  <a:pt x="1494687" y="1714500"/>
                </a:lnTo>
                <a:lnTo>
                  <a:pt x="1435647" y="1447800"/>
                </a:lnTo>
                <a:lnTo>
                  <a:pt x="884698" y="1447800"/>
                </a:lnTo>
                <a:lnTo>
                  <a:pt x="854297" y="1435100"/>
                </a:lnTo>
                <a:lnTo>
                  <a:pt x="860876" y="1435100"/>
                </a:lnTo>
                <a:lnTo>
                  <a:pt x="873070" y="1422400"/>
                </a:lnTo>
                <a:lnTo>
                  <a:pt x="878930" y="1409700"/>
                </a:lnTo>
                <a:lnTo>
                  <a:pt x="1071732" y="1409700"/>
                </a:lnTo>
                <a:lnTo>
                  <a:pt x="1121195" y="1397000"/>
                </a:lnTo>
                <a:lnTo>
                  <a:pt x="1168450" y="1384300"/>
                </a:lnTo>
                <a:lnTo>
                  <a:pt x="1213273" y="1358900"/>
                </a:lnTo>
                <a:lnTo>
                  <a:pt x="1255440" y="1333500"/>
                </a:lnTo>
                <a:lnTo>
                  <a:pt x="1294727" y="1308100"/>
                </a:lnTo>
                <a:lnTo>
                  <a:pt x="1330911" y="1270000"/>
                </a:lnTo>
                <a:lnTo>
                  <a:pt x="1363766" y="1231900"/>
                </a:lnTo>
                <a:lnTo>
                  <a:pt x="1387853" y="1231900"/>
                </a:lnTo>
                <a:lnTo>
                  <a:pt x="1278207" y="736600"/>
                </a:lnTo>
                <a:close/>
              </a:path>
              <a:path w="1727200" h="1714500">
                <a:moveTo>
                  <a:pt x="1222783" y="419100"/>
                </a:moveTo>
                <a:lnTo>
                  <a:pt x="1174654" y="419100"/>
                </a:lnTo>
                <a:lnTo>
                  <a:pt x="1187637" y="431800"/>
                </a:lnTo>
                <a:lnTo>
                  <a:pt x="1201716" y="444500"/>
                </a:lnTo>
                <a:lnTo>
                  <a:pt x="1220932" y="469900"/>
                </a:lnTo>
                <a:lnTo>
                  <a:pt x="1239645" y="508000"/>
                </a:lnTo>
                <a:lnTo>
                  <a:pt x="1257784" y="558800"/>
                </a:lnTo>
                <a:lnTo>
                  <a:pt x="1275275" y="609600"/>
                </a:lnTo>
                <a:lnTo>
                  <a:pt x="1292045" y="673100"/>
                </a:lnTo>
                <a:lnTo>
                  <a:pt x="1308022" y="736600"/>
                </a:lnTo>
                <a:lnTo>
                  <a:pt x="1313859" y="774700"/>
                </a:lnTo>
                <a:lnTo>
                  <a:pt x="1321505" y="800100"/>
                </a:lnTo>
                <a:lnTo>
                  <a:pt x="1330747" y="850900"/>
                </a:lnTo>
                <a:lnTo>
                  <a:pt x="1341374" y="901700"/>
                </a:lnTo>
                <a:lnTo>
                  <a:pt x="1353170" y="952500"/>
                </a:lnTo>
                <a:lnTo>
                  <a:pt x="1365925" y="1003300"/>
                </a:lnTo>
                <a:lnTo>
                  <a:pt x="1379424" y="1066800"/>
                </a:lnTo>
                <a:lnTo>
                  <a:pt x="1393455" y="1130300"/>
                </a:lnTo>
                <a:lnTo>
                  <a:pt x="1422261" y="1257300"/>
                </a:lnTo>
                <a:lnTo>
                  <a:pt x="1450639" y="1384300"/>
                </a:lnTo>
                <a:lnTo>
                  <a:pt x="1476885" y="1498600"/>
                </a:lnTo>
                <a:lnTo>
                  <a:pt x="1499296" y="1600200"/>
                </a:lnTo>
                <a:lnTo>
                  <a:pt x="1516168" y="1676400"/>
                </a:lnTo>
                <a:lnTo>
                  <a:pt x="1521995" y="1701800"/>
                </a:lnTo>
                <a:lnTo>
                  <a:pt x="1525798" y="1714500"/>
                </a:lnTo>
                <a:lnTo>
                  <a:pt x="1726732" y="1714500"/>
                </a:lnTo>
                <a:lnTo>
                  <a:pt x="1726732" y="1193800"/>
                </a:lnTo>
                <a:lnTo>
                  <a:pt x="1432466" y="1193800"/>
                </a:lnTo>
                <a:lnTo>
                  <a:pt x="1423397" y="1155700"/>
                </a:lnTo>
                <a:lnTo>
                  <a:pt x="1451547" y="1092200"/>
                </a:lnTo>
                <a:lnTo>
                  <a:pt x="1469737" y="1041400"/>
                </a:lnTo>
                <a:lnTo>
                  <a:pt x="1480636" y="1003300"/>
                </a:lnTo>
                <a:lnTo>
                  <a:pt x="1486914" y="965200"/>
                </a:lnTo>
                <a:lnTo>
                  <a:pt x="1491641" y="927100"/>
                </a:lnTo>
                <a:lnTo>
                  <a:pt x="1492143" y="876300"/>
                </a:lnTo>
                <a:lnTo>
                  <a:pt x="1488331" y="825500"/>
                </a:lnTo>
                <a:lnTo>
                  <a:pt x="1480112" y="774700"/>
                </a:lnTo>
                <a:lnTo>
                  <a:pt x="1467397" y="736600"/>
                </a:lnTo>
                <a:lnTo>
                  <a:pt x="1450092" y="685800"/>
                </a:lnTo>
                <a:lnTo>
                  <a:pt x="1428109" y="635000"/>
                </a:lnTo>
                <a:lnTo>
                  <a:pt x="1401355" y="584200"/>
                </a:lnTo>
                <a:lnTo>
                  <a:pt x="1375958" y="546100"/>
                </a:lnTo>
                <a:lnTo>
                  <a:pt x="1347254" y="520700"/>
                </a:lnTo>
                <a:lnTo>
                  <a:pt x="1315406" y="482600"/>
                </a:lnTo>
                <a:lnTo>
                  <a:pt x="1280577" y="457200"/>
                </a:lnTo>
                <a:lnTo>
                  <a:pt x="1242932" y="431800"/>
                </a:lnTo>
                <a:lnTo>
                  <a:pt x="1222783" y="419100"/>
                </a:lnTo>
                <a:close/>
              </a:path>
              <a:path w="1727200" h="1714500">
                <a:moveTo>
                  <a:pt x="1387853" y="1231900"/>
                </a:moveTo>
                <a:lnTo>
                  <a:pt x="1363766" y="1231900"/>
                </a:lnTo>
                <a:lnTo>
                  <a:pt x="1371539" y="1270000"/>
                </a:lnTo>
                <a:lnTo>
                  <a:pt x="1338638" y="1308100"/>
                </a:lnTo>
                <a:lnTo>
                  <a:pt x="1302289" y="1333500"/>
                </a:lnTo>
                <a:lnTo>
                  <a:pt x="1262697" y="1358900"/>
                </a:lnTo>
                <a:lnTo>
                  <a:pt x="1220064" y="1384300"/>
                </a:lnTo>
                <a:lnTo>
                  <a:pt x="1174592" y="1409700"/>
                </a:lnTo>
                <a:lnTo>
                  <a:pt x="1126484" y="1422400"/>
                </a:lnTo>
                <a:lnTo>
                  <a:pt x="1075944" y="1435100"/>
                </a:lnTo>
                <a:lnTo>
                  <a:pt x="1023174" y="1447800"/>
                </a:lnTo>
                <a:lnTo>
                  <a:pt x="1435647" y="1447800"/>
                </a:lnTo>
                <a:lnTo>
                  <a:pt x="1387853" y="1231900"/>
                </a:lnTo>
                <a:close/>
              </a:path>
              <a:path w="1727200" h="1714500">
                <a:moveTo>
                  <a:pt x="1071732" y="1409700"/>
                </a:moveTo>
                <a:lnTo>
                  <a:pt x="899267" y="1409700"/>
                </a:lnTo>
                <a:lnTo>
                  <a:pt x="921062" y="1422400"/>
                </a:lnTo>
                <a:lnTo>
                  <a:pt x="1020286" y="1422400"/>
                </a:lnTo>
                <a:lnTo>
                  <a:pt x="1071732" y="1409700"/>
                </a:lnTo>
                <a:close/>
              </a:path>
              <a:path w="1727200" h="1714500">
                <a:moveTo>
                  <a:pt x="1025415" y="1181100"/>
                </a:moveTo>
                <a:lnTo>
                  <a:pt x="1024120" y="1181100"/>
                </a:lnTo>
                <a:lnTo>
                  <a:pt x="981507" y="1206500"/>
                </a:lnTo>
                <a:lnTo>
                  <a:pt x="935580" y="1231900"/>
                </a:lnTo>
                <a:lnTo>
                  <a:pt x="886701" y="1244600"/>
                </a:lnTo>
                <a:lnTo>
                  <a:pt x="835229" y="1257300"/>
                </a:lnTo>
                <a:lnTo>
                  <a:pt x="781525" y="1270000"/>
                </a:lnTo>
                <a:lnTo>
                  <a:pt x="592150" y="1270000"/>
                </a:lnTo>
                <a:lnTo>
                  <a:pt x="606688" y="1282700"/>
                </a:lnTo>
                <a:lnTo>
                  <a:pt x="641532" y="1308100"/>
                </a:lnTo>
                <a:lnTo>
                  <a:pt x="685124" y="1333500"/>
                </a:lnTo>
                <a:lnTo>
                  <a:pt x="736492" y="1358900"/>
                </a:lnTo>
                <a:lnTo>
                  <a:pt x="794666" y="1384300"/>
                </a:lnTo>
                <a:lnTo>
                  <a:pt x="789029" y="1397000"/>
                </a:lnTo>
                <a:lnTo>
                  <a:pt x="783639" y="1397000"/>
                </a:lnTo>
                <a:lnTo>
                  <a:pt x="778252" y="1409700"/>
                </a:lnTo>
                <a:lnTo>
                  <a:pt x="806516" y="1409700"/>
                </a:lnTo>
                <a:lnTo>
                  <a:pt x="1025415" y="1181100"/>
                </a:lnTo>
                <a:close/>
              </a:path>
              <a:path w="1727200" h="1714500">
                <a:moveTo>
                  <a:pt x="255382" y="990600"/>
                </a:moveTo>
                <a:lnTo>
                  <a:pt x="254086" y="990600"/>
                </a:lnTo>
                <a:lnTo>
                  <a:pt x="362983" y="1358900"/>
                </a:lnTo>
                <a:lnTo>
                  <a:pt x="661829" y="1358900"/>
                </a:lnTo>
                <a:lnTo>
                  <a:pt x="631774" y="1333500"/>
                </a:lnTo>
                <a:lnTo>
                  <a:pt x="589554" y="1295400"/>
                </a:lnTo>
                <a:lnTo>
                  <a:pt x="550944" y="1257300"/>
                </a:lnTo>
                <a:lnTo>
                  <a:pt x="624566" y="1257300"/>
                </a:lnTo>
                <a:lnTo>
                  <a:pt x="576042" y="1244600"/>
                </a:lnTo>
                <a:lnTo>
                  <a:pt x="529341" y="1231900"/>
                </a:lnTo>
                <a:lnTo>
                  <a:pt x="484746" y="1206500"/>
                </a:lnTo>
                <a:lnTo>
                  <a:pt x="442542" y="1181100"/>
                </a:lnTo>
                <a:lnTo>
                  <a:pt x="403011" y="1155700"/>
                </a:lnTo>
                <a:lnTo>
                  <a:pt x="366437" y="1130300"/>
                </a:lnTo>
                <a:lnTo>
                  <a:pt x="333103" y="1104900"/>
                </a:lnTo>
                <a:lnTo>
                  <a:pt x="303294" y="1066800"/>
                </a:lnTo>
                <a:lnTo>
                  <a:pt x="277292" y="1028700"/>
                </a:lnTo>
                <a:lnTo>
                  <a:pt x="255382" y="990600"/>
                </a:lnTo>
                <a:close/>
              </a:path>
              <a:path w="1727200" h="1714500">
                <a:moveTo>
                  <a:pt x="624566" y="1257300"/>
                </a:moveTo>
                <a:lnTo>
                  <a:pt x="550944" y="1257300"/>
                </a:lnTo>
                <a:lnTo>
                  <a:pt x="564034" y="1270000"/>
                </a:lnTo>
                <a:lnTo>
                  <a:pt x="674630" y="1270000"/>
                </a:lnTo>
                <a:lnTo>
                  <a:pt x="624566" y="1257300"/>
                </a:lnTo>
                <a:close/>
              </a:path>
              <a:path w="1727200" h="1714500">
                <a:moveTo>
                  <a:pt x="777283" y="1231900"/>
                </a:moveTo>
                <a:lnTo>
                  <a:pt x="682409" y="1231900"/>
                </a:lnTo>
                <a:lnTo>
                  <a:pt x="729853" y="1244600"/>
                </a:lnTo>
                <a:lnTo>
                  <a:pt x="777283" y="1231900"/>
                </a:lnTo>
                <a:close/>
              </a:path>
              <a:path w="1727200" h="1714500">
                <a:moveTo>
                  <a:pt x="832258" y="203200"/>
                </a:moveTo>
                <a:lnTo>
                  <a:pt x="636477" y="203200"/>
                </a:lnTo>
                <a:lnTo>
                  <a:pt x="548373" y="228600"/>
                </a:lnTo>
                <a:lnTo>
                  <a:pt x="506775" y="241300"/>
                </a:lnTo>
                <a:lnTo>
                  <a:pt x="467067" y="266700"/>
                </a:lnTo>
                <a:lnTo>
                  <a:pt x="429440" y="292100"/>
                </a:lnTo>
                <a:lnTo>
                  <a:pt x="394084" y="317500"/>
                </a:lnTo>
                <a:lnTo>
                  <a:pt x="361191" y="342900"/>
                </a:lnTo>
                <a:lnTo>
                  <a:pt x="330950" y="381000"/>
                </a:lnTo>
                <a:lnTo>
                  <a:pt x="303553" y="419100"/>
                </a:lnTo>
                <a:lnTo>
                  <a:pt x="279190" y="457200"/>
                </a:lnTo>
                <a:lnTo>
                  <a:pt x="258052" y="495300"/>
                </a:lnTo>
                <a:lnTo>
                  <a:pt x="240330" y="533400"/>
                </a:lnTo>
                <a:lnTo>
                  <a:pt x="226214" y="584200"/>
                </a:lnTo>
                <a:lnTo>
                  <a:pt x="215895" y="622300"/>
                </a:lnTo>
                <a:lnTo>
                  <a:pt x="209564" y="673100"/>
                </a:lnTo>
                <a:lnTo>
                  <a:pt x="207411" y="723900"/>
                </a:lnTo>
                <a:lnTo>
                  <a:pt x="209553" y="762000"/>
                </a:lnTo>
                <a:lnTo>
                  <a:pt x="215852" y="812800"/>
                </a:lnTo>
                <a:lnTo>
                  <a:pt x="226124" y="850900"/>
                </a:lnTo>
                <a:lnTo>
                  <a:pt x="240181" y="901700"/>
                </a:lnTo>
                <a:lnTo>
                  <a:pt x="257836" y="939800"/>
                </a:lnTo>
                <a:lnTo>
                  <a:pt x="278902" y="977900"/>
                </a:lnTo>
                <a:lnTo>
                  <a:pt x="303194" y="1016000"/>
                </a:lnTo>
                <a:lnTo>
                  <a:pt x="330524" y="1054100"/>
                </a:lnTo>
                <a:lnTo>
                  <a:pt x="360705" y="1092200"/>
                </a:lnTo>
                <a:lnTo>
                  <a:pt x="393551" y="1117600"/>
                </a:lnTo>
                <a:lnTo>
                  <a:pt x="428876" y="1143000"/>
                </a:lnTo>
                <a:lnTo>
                  <a:pt x="466491" y="1168400"/>
                </a:lnTo>
                <a:lnTo>
                  <a:pt x="506212" y="1193800"/>
                </a:lnTo>
                <a:lnTo>
                  <a:pt x="547851" y="1206500"/>
                </a:lnTo>
                <a:lnTo>
                  <a:pt x="591221" y="1219200"/>
                </a:lnTo>
                <a:lnTo>
                  <a:pt x="636136" y="1231900"/>
                </a:lnTo>
                <a:lnTo>
                  <a:pt x="823521" y="1231900"/>
                </a:lnTo>
                <a:lnTo>
                  <a:pt x="868382" y="1219200"/>
                </a:lnTo>
                <a:lnTo>
                  <a:pt x="911683" y="1206500"/>
                </a:lnTo>
                <a:lnTo>
                  <a:pt x="953239" y="1193800"/>
                </a:lnTo>
                <a:lnTo>
                  <a:pt x="992867" y="1168400"/>
                </a:lnTo>
                <a:lnTo>
                  <a:pt x="525015" y="1168400"/>
                </a:lnTo>
                <a:lnTo>
                  <a:pt x="510377" y="1155700"/>
                </a:lnTo>
                <a:lnTo>
                  <a:pt x="497314" y="1155700"/>
                </a:lnTo>
                <a:lnTo>
                  <a:pt x="485466" y="1143000"/>
                </a:lnTo>
                <a:lnTo>
                  <a:pt x="474471" y="1143000"/>
                </a:lnTo>
                <a:lnTo>
                  <a:pt x="454212" y="1092200"/>
                </a:lnTo>
                <a:lnTo>
                  <a:pt x="438437" y="1041400"/>
                </a:lnTo>
                <a:lnTo>
                  <a:pt x="426959" y="1003300"/>
                </a:lnTo>
                <a:lnTo>
                  <a:pt x="419587" y="952500"/>
                </a:lnTo>
                <a:lnTo>
                  <a:pt x="416136" y="901700"/>
                </a:lnTo>
                <a:lnTo>
                  <a:pt x="1218377" y="901700"/>
                </a:lnTo>
                <a:lnTo>
                  <a:pt x="1232366" y="850900"/>
                </a:lnTo>
                <a:lnTo>
                  <a:pt x="1239179" y="825500"/>
                </a:lnTo>
                <a:lnTo>
                  <a:pt x="426500" y="825500"/>
                </a:lnTo>
                <a:lnTo>
                  <a:pt x="376082" y="812800"/>
                </a:lnTo>
                <a:lnTo>
                  <a:pt x="337214" y="787400"/>
                </a:lnTo>
                <a:lnTo>
                  <a:pt x="312202" y="749300"/>
                </a:lnTo>
                <a:lnTo>
                  <a:pt x="303352" y="698500"/>
                </a:lnTo>
                <a:lnTo>
                  <a:pt x="312769" y="660400"/>
                </a:lnTo>
                <a:lnTo>
                  <a:pt x="338834" y="622300"/>
                </a:lnTo>
                <a:lnTo>
                  <a:pt x="378268" y="596900"/>
                </a:lnTo>
                <a:lnTo>
                  <a:pt x="427796" y="584200"/>
                </a:lnTo>
                <a:lnTo>
                  <a:pt x="1230609" y="584200"/>
                </a:lnTo>
                <a:lnTo>
                  <a:pt x="1223106" y="558800"/>
                </a:lnTo>
                <a:lnTo>
                  <a:pt x="1213226" y="533400"/>
                </a:lnTo>
                <a:lnTo>
                  <a:pt x="578168" y="533400"/>
                </a:lnTo>
                <a:lnTo>
                  <a:pt x="554831" y="508000"/>
                </a:lnTo>
                <a:lnTo>
                  <a:pt x="590181" y="482600"/>
                </a:lnTo>
                <a:lnTo>
                  <a:pt x="628668" y="444500"/>
                </a:lnTo>
                <a:lnTo>
                  <a:pt x="670067" y="419100"/>
                </a:lnTo>
                <a:lnTo>
                  <a:pt x="714155" y="393700"/>
                </a:lnTo>
                <a:lnTo>
                  <a:pt x="760707" y="368300"/>
                </a:lnTo>
                <a:lnTo>
                  <a:pt x="809499" y="355600"/>
                </a:lnTo>
                <a:lnTo>
                  <a:pt x="912910" y="330200"/>
                </a:lnTo>
                <a:lnTo>
                  <a:pt x="1562297" y="330200"/>
                </a:lnTo>
                <a:lnTo>
                  <a:pt x="1563498" y="317500"/>
                </a:lnTo>
                <a:lnTo>
                  <a:pt x="1085046" y="317500"/>
                </a:lnTo>
                <a:lnTo>
                  <a:pt x="1070909" y="304800"/>
                </a:lnTo>
                <a:lnTo>
                  <a:pt x="1056526" y="304800"/>
                </a:lnTo>
                <a:lnTo>
                  <a:pt x="1016662" y="279400"/>
                </a:lnTo>
                <a:lnTo>
                  <a:pt x="973962" y="254000"/>
                </a:lnTo>
                <a:lnTo>
                  <a:pt x="928768" y="228600"/>
                </a:lnTo>
                <a:lnTo>
                  <a:pt x="832258" y="203200"/>
                </a:lnTo>
                <a:close/>
              </a:path>
              <a:path w="1727200" h="1714500">
                <a:moveTo>
                  <a:pt x="1726732" y="304800"/>
                </a:moveTo>
                <a:lnTo>
                  <a:pt x="1593220" y="304800"/>
                </a:lnTo>
                <a:lnTo>
                  <a:pt x="1587873" y="355600"/>
                </a:lnTo>
                <a:lnTo>
                  <a:pt x="1574747" y="495300"/>
                </a:lnTo>
                <a:lnTo>
                  <a:pt x="1558218" y="660400"/>
                </a:lnTo>
                <a:lnTo>
                  <a:pt x="1542658" y="800100"/>
                </a:lnTo>
                <a:lnTo>
                  <a:pt x="1533562" y="876300"/>
                </a:lnTo>
                <a:lnTo>
                  <a:pt x="1523616" y="939800"/>
                </a:lnTo>
                <a:lnTo>
                  <a:pt x="1512576" y="990600"/>
                </a:lnTo>
                <a:lnTo>
                  <a:pt x="1500200" y="1041400"/>
                </a:lnTo>
                <a:lnTo>
                  <a:pt x="1486244" y="1079500"/>
                </a:lnTo>
                <a:lnTo>
                  <a:pt x="1470465" y="1117600"/>
                </a:lnTo>
                <a:lnTo>
                  <a:pt x="1452620" y="1155700"/>
                </a:lnTo>
                <a:lnTo>
                  <a:pt x="1432466" y="1193800"/>
                </a:lnTo>
                <a:lnTo>
                  <a:pt x="1726732" y="1193800"/>
                </a:lnTo>
                <a:lnTo>
                  <a:pt x="1726732" y="304800"/>
                </a:lnTo>
                <a:close/>
              </a:path>
              <a:path w="1727200" h="1714500">
                <a:moveTo>
                  <a:pt x="1218377" y="901700"/>
                </a:moveTo>
                <a:lnTo>
                  <a:pt x="447247" y="901700"/>
                </a:lnTo>
                <a:lnTo>
                  <a:pt x="451351" y="952500"/>
                </a:lnTo>
                <a:lnTo>
                  <a:pt x="459873" y="1003300"/>
                </a:lnTo>
                <a:lnTo>
                  <a:pt x="474119" y="1054100"/>
                </a:lnTo>
                <a:lnTo>
                  <a:pt x="495397" y="1104900"/>
                </a:lnTo>
                <a:lnTo>
                  <a:pt x="525015" y="1168400"/>
                </a:lnTo>
                <a:lnTo>
                  <a:pt x="992867" y="1168400"/>
                </a:lnTo>
                <a:lnTo>
                  <a:pt x="1030382" y="1143000"/>
                </a:lnTo>
                <a:lnTo>
                  <a:pt x="1065601" y="1117600"/>
                </a:lnTo>
                <a:lnTo>
                  <a:pt x="1098339" y="1092200"/>
                </a:lnTo>
                <a:lnTo>
                  <a:pt x="1128412" y="1054100"/>
                </a:lnTo>
                <a:lnTo>
                  <a:pt x="1155636" y="1016000"/>
                </a:lnTo>
                <a:lnTo>
                  <a:pt x="1179828" y="977900"/>
                </a:lnTo>
                <a:lnTo>
                  <a:pt x="1200803" y="939800"/>
                </a:lnTo>
                <a:lnTo>
                  <a:pt x="1218377" y="901700"/>
                </a:lnTo>
                <a:close/>
              </a:path>
              <a:path w="1727200" h="1714500">
                <a:moveTo>
                  <a:pt x="947630" y="647700"/>
                </a:moveTo>
                <a:lnTo>
                  <a:pt x="946881" y="660400"/>
                </a:lnTo>
                <a:lnTo>
                  <a:pt x="946496" y="673100"/>
                </a:lnTo>
                <a:lnTo>
                  <a:pt x="946354" y="685800"/>
                </a:lnTo>
                <a:lnTo>
                  <a:pt x="946334" y="711200"/>
                </a:lnTo>
                <a:lnTo>
                  <a:pt x="946759" y="736600"/>
                </a:lnTo>
                <a:lnTo>
                  <a:pt x="947792" y="762000"/>
                </a:lnTo>
                <a:lnTo>
                  <a:pt x="949067" y="787400"/>
                </a:lnTo>
                <a:lnTo>
                  <a:pt x="950221" y="812800"/>
                </a:lnTo>
                <a:lnTo>
                  <a:pt x="453902" y="812800"/>
                </a:lnTo>
                <a:lnTo>
                  <a:pt x="426500" y="825500"/>
                </a:lnTo>
                <a:lnTo>
                  <a:pt x="1108384" y="825500"/>
                </a:lnTo>
                <a:lnTo>
                  <a:pt x="1087805" y="800100"/>
                </a:lnTo>
                <a:lnTo>
                  <a:pt x="1049557" y="749300"/>
                </a:lnTo>
                <a:lnTo>
                  <a:pt x="1005523" y="711200"/>
                </a:lnTo>
                <a:lnTo>
                  <a:pt x="967587" y="673100"/>
                </a:lnTo>
                <a:lnTo>
                  <a:pt x="947630" y="647700"/>
                </a:lnTo>
                <a:close/>
              </a:path>
              <a:path w="1727200" h="1714500">
                <a:moveTo>
                  <a:pt x="1230609" y="584200"/>
                </a:moveTo>
                <a:lnTo>
                  <a:pt x="427796" y="584200"/>
                </a:lnTo>
                <a:lnTo>
                  <a:pt x="448882" y="596900"/>
                </a:lnTo>
                <a:lnTo>
                  <a:pt x="1121339" y="596900"/>
                </a:lnTo>
                <a:lnTo>
                  <a:pt x="1119639" y="622300"/>
                </a:lnTo>
                <a:lnTo>
                  <a:pt x="1118424" y="660400"/>
                </a:lnTo>
                <a:lnTo>
                  <a:pt x="1117696" y="698500"/>
                </a:lnTo>
                <a:lnTo>
                  <a:pt x="1117615" y="711200"/>
                </a:lnTo>
                <a:lnTo>
                  <a:pt x="1117554" y="749300"/>
                </a:lnTo>
                <a:lnTo>
                  <a:pt x="1117655" y="762000"/>
                </a:lnTo>
                <a:lnTo>
                  <a:pt x="1118100" y="787400"/>
                </a:lnTo>
                <a:lnTo>
                  <a:pt x="1118546" y="800100"/>
                </a:lnTo>
                <a:lnTo>
                  <a:pt x="1118748" y="825500"/>
                </a:lnTo>
                <a:lnTo>
                  <a:pt x="1239179" y="825500"/>
                </a:lnTo>
                <a:lnTo>
                  <a:pt x="1242586" y="812800"/>
                </a:lnTo>
                <a:lnTo>
                  <a:pt x="1248853" y="762000"/>
                </a:lnTo>
                <a:lnTo>
                  <a:pt x="1250982" y="723900"/>
                </a:lnTo>
                <a:lnTo>
                  <a:pt x="1247645" y="660400"/>
                </a:lnTo>
                <a:lnTo>
                  <a:pt x="1238113" y="609600"/>
                </a:lnTo>
                <a:lnTo>
                  <a:pt x="1230609" y="584200"/>
                </a:lnTo>
                <a:close/>
              </a:path>
              <a:path w="1727200" h="1714500">
                <a:moveTo>
                  <a:pt x="1562297" y="330200"/>
                </a:moveTo>
                <a:lnTo>
                  <a:pt x="1067967" y="330200"/>
                </a:lnTo>
                <a:lnTo>
                  <a:pt x="1162817" y="355600"/>
                </a:lnTo>
                <a:lnTo>
                  <a:pt x="1207551" y="381000"/>
                </a:lnTo>
                <a:lnTo>
                  <a:pt x="1250262" y="406400"/>
                </a:lnTo>
                <a:lnTo>
                  <a:pt x="1290781" y="431800"/>
                </a:lnTo>
                <a:lnTo>
                  <a:pt x="1328936" y="457200"/>
                </a:lnTo>
                <a:lnTo>
                  <a:pt x="1364555" y="495300"/>
                </a:lnTo>
                <a:lnTo>
                  <a:pt x="1397468" y="533400"/>
                </a:lnTo>
                <a:lnTo>
                  <a:pt x="1426725" y="571500"/>
                </a:lnTo>
                <a:lnTo>
                  <a:pt x="1453067" y="622300"/>
                </a:lnTo>
                <a:lnTo>
                  <a:pt x="1475735" y="673100"/>
                </a:lnTo>
                <a:lnTo>
                  <a:pt x="1493975" y="723900"/>
                </a:lnTo>
                <a:lnTo>
                  <a:pt x="1507028" y="774700"/>
                </a:lnTo>
                <a:lnTo>
                  <a:pt x="1514138" y="825500"/>
                </a:lnTo>
                <a:lnTo>
                  <a:pt x="1515434" y="825500"/>
                </a:lnTo>
                <a:lnTo>
                  <a:pt x="1562297" y="330200"/>
                </a:lnTo>
                <a:close/>
              </a:path>
              <a:path w="1727200" h="1714500">
                <a:moveTo>
                  <a:pt x="543656" y="774700"/>
                </a:moveTo>
                <a:lnTo>
                  <a:pt x="505582" y="774700"/>
                </a:lnTo>
                <a:lnTo>
                  <a:pt x="500382" y="800100"/>
                </a:lnTo>
                <a:lnTo>
                  <a:pt x="491209" y="800100"/>
                </a:lnTo>
                <a:lnTo>
                  <a:pt x="475594" y="812800"/>
                </a:lnTo>
                <a:lnTo>
                  <a:pt x="541875" y="812800"/>
                </a:lnTo>
                <a:lnTo>
                  <a:pt x="542826" y="800100"/>
                </a:lnTo>
                <a:lnTo>
                  <a:pt x="543656" y="774700"/>
                </a:lnTo>
                <a:close/>
              </a:path>
              <a:path w="1727200" h="1714500">
                <a:moveTo>
                  <a:pt x="723429" y="787400"/>
                </a:moveTo>
                <a:lnTo>
                  <a:pt x="681883" y="787400"/>
                </a:lnTo>
                <a:lnTo>
                  <a:pt x="681883" y="812800"/>
                </a:lnTo>
                <a:lnTo>
                  <a:pt x="722063" y="812800"/>
                </a:lnTo>
                <a:lnTo>
                  <a:pt x="723014" y="800100"/>
                </a:lnTo>
                <a:lnTo>
                  <a:pt x="723429" y="787400"/>
                </a:lnTo>
                <a:close/>
              </a:path>
              <a:path w="1727200" h="1714500">
                <a:moveTo>
                  <a:pt x="771329" y="711200"/>
                </a:moveTo>
                <a:lnTo>
                  <a:pt x="754469" y="711200"/>
                </a:lnTo>
                <a:lnTo>
                  <a:pt x="754469" y="736600"/>
                </a:lnTo>
                <a:lnTo>
                  <a:pt x="754692" y="749300"/>
                </a:lnTo>
                <a:lnTo>
                  <a:pt x="755279" y="774700"/>
                </a:lnTo>
                <a:lnTo>
                  <a:pt x="756109" y="800100"/>
                </a:lnTo>
                <a:lnTo>
                  <a:pt x="757060" y="812800"/>
                </a:lnTo>
                <a:lnTo>
                  <a:pt x="853001" y="812800"/>
                </a:lnTo>
                <a:lnTo>
                  <a:pt x="838595" y="800100"/>
                </a:lnTo>
                <a:lnTo>
                  <a:pt x="817509" y="762000"/>
                </a:lnTo>
                <a:lnTo>
                  <a:pt x="793751" y="736600"/>
                </a:lnTo>
                <a:lnTo>
                  <a:pt x="771329" y="711200"/>
                </a:lnTo>
                <a:close/>
              </a:path>
              <a:path w="1727200" h="1714500">
                <a:moveTo>
                  <a:pt x="924292" y="596900"/>
                </a:moveTo>
                <a:lnTo>
                  <a:pt x="825550" y="596900"/>
                </a:lnTo>
                <a:lnTo>
                  <a:pt x="848294" y="609600"/>
                </a:lnTo>
                <a:lnTo>
                  <a:pt x="863990" y="622300"/>
                </a:lnTo>
                <a:lnTo>
                  <a:pt x="869844" y="647700"/>
                </a:lnTo>
                <a:lnTo>
                  <a:pt x="862573" y="673100"/>
                </a:lnTo>
                <a:lnTo>
                  <a:pt x="844731" y="685800"/>
                </a:lnTo>
                <a:lnTo>
                  <a:pt x="822270" y="698500"/>
                </a:lnTo>
                <a:lnTo>
                  <a:pt x="801144" y="711200"/>
                </a:lnTo>
                <a:lnTo>
                  <a:pt x="820087" y="723900"/>
                </a:lnTo>
                <a:lnTo>
                  <a:pt x="846683" y="762000"/>
                </a:lnTo>
                <a:lnTo>
                  <a:pt x="873519" y="787400"/>
                </a:lnTo>
                <a:lnTo>
                  <a:pt x="893181" y="812800"/>
                </a:lnTo>
                <a:lnTo>
                  <a:pt x="922997" y="812800"/>
                </a:lnTo>
                <a:lnTo>
                  <a:pt x="924495" y="787400"/>
                </a:lnTo>
                <a:lnTo>
                  <a:pt x="925264" y="749300"/>
                </a:lnTo>
                <a:lnTo>
                  <a:pt x="925453" y="723900"/>
                </a:lnTo>
                <a:lnTo>
                  <a:pt x="925574" y="685800"/>
                </a:lnTo>
                <a:lnTo>
                  <a:pt x="925497" y="635000"/>
                </a:lnTo>
                <a:lnTo>
                  <a:pt x="925426" y="622300"/>
                </a:lnTo>
                <a:lnTo>
                  <a:pt x="925041" y="609600"/>
                </a:lnTo>
                <a:lnTo>
                  <a:pt x="924292" y="596900"/>
                </a:lnTo>
                <a:close/>
              </a:path>
              <a:path w="1727200" h="1714500">
                <a:moveTo>
                  <a:pt x="467658" y="609600"/>
                </a:moveTo>
                <a:lnTo>
                  <a:pt x="395020" y="609600"/>
                </a:lnTo>
                <a:lnTo>
                  <a:pt x="366218" y="635000"/>
                </a:lnTo>
                <a:lnTo>
                  <a:pt x="345195" y="660400"/>
                </a:lnTo>
                <a:lnTo>
                  <a:pt x="337054" y="698500"/>
                </a:lnTo>
                <a:lnTo>
                  <a:pt x="345420" y="749300"/>
                </a:lnTo>
                <a:lnTo>
                  <a:pt x="367034" y="774700"/>
                </a:lnTo>
                <a:lnTo>
                  <a:pt x="396667" y="800100"/>
                </a:lnTo>
                <a:lnTo>
                  <a:pt x="455421" y="800100"/>
                </a:lnTo>
                <a:lnTo>
                  <a:pt x="475434" y="787400"/>
                </a:lnTo>
                <a:lnTo>
                  <a:pt x="491075" y="787400"/>
                </a:lnTo>
                <a:lnTo>
                  <a:pt x="504286" y="774700"/>
                </a:lnTo>
                <a:lnTo>
                  <a:pt x="543656" y="774700"/>
                </a:lnTo>
                <a:lnTo>
                  <a:pt x="544243" y="749300"/>
                </a:lnTo>
                <a:lnTo>
                  <a:pt x="544466" y="736600"/>
                </a:lnTo>
                <a:lnTo>
                  <a:pt x="544466" y="673100"/>
                </a:lnTo>
                <a:lnTo>
                  <a:pt x="544243" y="660400"/>
                </a:lnTo>
                <a:lnTo>
                  <a:pt x="543656" y="635000"/>
                </a:lnTo>
                <a:lnTo>
                  <a:pt x="495200" y="635000"/>
                </a:lnTo>
                <a:lnTo>
                  <a:pt x="483011" y="622300"/>
                </a:lnTo>
                <a:lnTo>
                  <a:pt x="467658" y="609600"/>
                </a:lnTo>
                <a:close/>
              </a:path>
              <a:path w="1727200" h="1714500">
                <a:moveTo>
                  <a:pt x="722063" y="596900"/>
                </a:moveTo>
                <a:lnTo>
                  <a:pt x="677996" y="596900"/>
                </a:lnTo>
                <a:lnTo>
                  <a:pt x="677996" y="609600"/>
                </a:lnTo>
                <a:lnTo>
                  <a:pt x="576873" y="609600"/>
                </a:lnTo>
                <a:lnTo>
                  <a:pt x="575739" y="647700"/>
                </a:lnTo>
                <a:lnTo>
                  <a:pt x="575668" y="660400"/>
                </a:lnTo>
                <a:lnTo>
                  <a:pt x="575577" y="685800"/>
                </a:lnTo>
                <a:lnTo>
                  <a:pt x="657250" y="685800"/>
                </a:lnTo>
                <a:lnTo>
                  <a:pt x="655954" y="698500"/>
                </a:lnTo>
                <a:lnTo>
                  <a:pt x="657250" y="711200"/>
                </a:lnTo>
                <a:lnTo>
                  <a:pt x="575577" y="711200"/>
                </a:lnTo>
                <a:lnTo>
                  <a:pt x="575577" y="800100"/>
                </a:lnTo>
                <a:lnTo>
                  <a:pt x="659438" y="800100"/>
                </a:lnTo>
                <a:lnTo>
                  <a:pt x="681883" y="787400"/>
                </a:lnTo>
                <a:lnTo>
                  <a:pt x="723429" y="787400"/>
                </a:lnTo>
                <a:lnTo>
                  <a:pt x="723844" y="774700"/>
                </a:lnTo>
                <a:lnTo>
                  <a:pt x="724431" y="749300"/>
                </a:lnTo>
                <a:lnTo>
                  <a:pt x="724654" y="736600"/>
                </a:lnTo>
                <a:lnTo>
                  <a:pt x="724654" y="673100"/>
                </a:lnTo>
                <a:lnTo>
                  <a:pt x="724431" y="660400"/>
                </a:lnTo>
                <a:lnTo>
                  <a:pt x="723844" y="635000"/>
                </a:lnTo>
                <a:lnTo>
                  <a:pt x="723014" y="609600"/>
                </a:lnTo>
                <a:lnTo>
                  <a:pt x="722063" y="596900"/>
                </a:lnTo>
                <a:close/>
              </a:path>
              <a:path w="1727200" h="1714500">
                <a:moveTo>
                  <a:pt x="1092820" y="596900"/>
                </a:moveTo>
                <a:lnTo>
                  <a:pt x="935969" y="596900"/>
                </a:lnTo>
                <a:lnTo>
                  <a:pt x="956542" y="609600"/>
                </a:lnTo>
                <a:lnTo>
                  <a:pt x="994788" y="647700"/>
                </a:lnTo>
                <a:lnTo>
                  <a:pt x="1038821" y="698500"/>
                </a:lnTo>
                <a:lnTo>
                  <a:pt x="1076756" y="736600"/>
                </a:lnTo>
                <a:lnTo>
                  <a:pt x="1096706" y="762000"/>
                </a:lnTo>
                <a:lnTo>
                  <a:pt x="1096706" y="698500"/>
                </a:lnTo>
                <a:lnTo>
                  <a:pt x="1096281" y="673100"/>
                </a:lnTo>
                <a:lnTo>
                  <a:pt x="1095249" y="647700"/>
                </a:lnTo>
                <a:lnTo>
                  <a:pt x="1093973" y="622300"/>
                </a:lnTo>
                <a:lnTo>
                  <a:pt x="1092820" y="596900"/>
                </a:lnTo>
                <a:close/>
              </a:path>
              <a:path w="1727200" h="1714500">
                <a:moveTo>
                  <a:pt x="821720" y="609600"/>
                </a:moveTo>
                <a:lnTo>
                  <a:pt x="755765" y="609600"/>
                </a:lnTo>
                <a:lnTo>
                  <a:pt x="755562" y="622300"/>
                </a:lnTo>
                <a:lnTo>
                  <a:pt x="754671" y="660400"/>
                </a:lnTo>
                <a:lnTo>
                  <a:pt x="754469" y="673100"/>
                </a:lnTo>
                <a:lnTo>
                  <a:pt x="754469" y="698500"/>
                </a:lnTo>
                <a:lnTo>
                  <a:pt x="797172" y="698500"/>
                </a:lnTo>
                <a:lnTo>
                  <a:pt x="817345" y="685800"/>
                </a:lnTo>
                <a:lnTo>
                  <a:pt x="832657" y="673100"/>
                </a:lnTo>
                <a:lnTo>
                  <a:pt x="838733" y="647700"/>
                </a:lnTo>
                <a:lnTo>
                  <a:pt x="833932" y="622300"/>
                </a:lnTo>
                <a:lnTo>
                  <a:pt x="821720" y="609600"/>
                </a:lnTo>
                <a:close/>
              </a:path>
              <a:path w="1727200" h="1714500">
                <a:moveTo>
                  <a:pt x="541875" y="596900"/>
                </a:moveTo>
                <a:lnTo>
                  <a:pt x="489597" y="596900"/>
                </a:lnTo>
                <a:lnTo>
                  <a:pt x="505582" y="609600"/>
                </a:lnTo>
                <a:lnTo>
                  <a:pt x="502907" y="609600"/>
                </a:lnTo>
                <a:lnTo>
                  <a:pt x="500715" y="622300"/>
                </a:lnTo>
                <a:lnTo>
                  <a:pt x="499008" y="622300"/>
                </a:lnTo>
                <a:lnTo>
                  <a:pt x="497791" y="635000"/>
                </a:lnTo>
                <a:lnTo>
                  <a:pt x="543656" y="635000"/>
                </a:lnTo>
                <a:lnTo>
                  <a:pt x="542826" y="609600"/>
                </a:lnTo>
                <a:lnTo>
                  <a:pt x="541875" y="596900"/>
                </a:lnTo>
                <a:close/>
              </a:path>
              <a:path w="1727200" h="1714500">
                <a:moveTo>
                  <a:pt x="1018187" y="355600"/>
                </a:moveTo>
                <a:lnTo>
                  <a:pt x="915544" y="355600"/>
                </a:lnTo>
                <a:lnTo>
                  <a:pt x="817565" y="381000"/>
                </a:lnTo>
                <a:lnTo>
                  <a:pt x="771505" y="393700"/>
                </a:lnTo>
                <a:lnTo>
                  <a:pt x="727653" y="419100"/>
                </a:lnTo>
                <a:lnTo>
                  <a:pt x="686203" y="444500"/>
                </a:lnTo>
                <a:lnTo>
                  <a:pt x="647344" y="469900"/>
                </a:lnTo>
                <a:lnTo>
                  <a:pt x="611268" y="495300"/>
                </a:lnTo>
                <a:lnTo>
                  <a:pt x="578168" y="533400"/>
                </a:lnTo>
                <a:lnTo>
                  <a:pt x="1213226" y="533400"/>
                </a:lnTo>
                <a:lnTo>
                  <a:pt x="1203347" y="508000"/>
                </a:lnTo>
                <a:lnTo>
                  <a:pt x="1179554" y="457200"/>
                </a:lnTo>
                <a:lnTo>
                  <a:pt x="1152450" y="419100"/>
                </a:lnTo>
                <a:lnTo>
                  <a:pt x="1222783" y="419100"/>
                </a:lnTo>
                <a:lnTo>
                  <a:pt x="1202634" y="406400"/>
                </a:lnTo>
                <a:lnTo>
                  <a:pt x="1159846" y="393700"/>
                </a:lnTo>
                <a:lnTo>
                  <a:pt x="1114733" y="381000"/>
                </a:lnTo>
                <a:lnTo>
                  <a:pt x="1067459" y="368300"/>
                </a:lnTo>
                <a:lnTo>
                  <a:pt x="1018187" y="355600"/>
                </a:lnTo>
                <a:close/>
              </a:path>
              <a:path w="1727200" h="1714500">
                <a:moveTo>
                  <a:pt x="884112" y="190500"/>
                </a:moveTo>
                <a:lnTo>
                  <a:pt x="934732" y="215900"/>
                </a:lnTo>
                <a:lnTo>
                  <a:pt x="983549" y="228600"/>
                </a:lnTo>
                <a:lnTo>
                  <a:pt x="1030000" y="254000"/>
                </a:lnTo>
                <a:lnTo>
                  <a:pt x="1073526" y="292100"/>
                </a:lnTo>
                <a:lnTo>
                  <a:pt x="1113566" y="317500"/>
                </a:lnTo>
                <a:lnTo>
                  <a:pt x="1563498" y="317500"/>
                </a:lnTo>
                <a:lnTo>
                  <a:pt x="1564700" y="304800"/>
                </a:lnTo>
                <a:lnTo>
                  <a:pt x="1726732" y="304800"/>
                </a:lnTo>
                <a:lnTo>
                  <a:pt x="1726732" y="203200"/>
                </a:lnTo>
                <a:lnTo>
                  <a:pt x="884112" y="190500"/>
                </a:lnTo>
                <a:close/>
              </a:path>
              <a:path w="1727200" h="1714500">
                <a:moveTo>
                  <a:pt x="729853" y="190500"/>
                </a:moveTo>
                <a:lnTo>
                  <a:pt x="682602" y="203200"/>
                </a:lnTo>
                <a:lnTo>
                  <a:pt x="781622" y="203200"/>
                </a:lnTo>
                <a:lnTo>
                  <a:pt x="729853" y="190500"/>
                </a:lnTo>
                <a:close/>
              </a:path>
              <a:path w="1727200" h="1714500">
                <a:moveTo>
                  <a:pt x="1726732" y="165100"/>
                </a:moveTo>
                <a:lnTo>
                  <a:pt x="1687879" y="165100"/>
                </a:lnTo>
                <a:lnTo>
                  <a:pt x="1712672" y="177800"/>
                </a:lnTo>
                <a:lnTo>
                  <a:pt x="1726732" y="177800"/>
                </a:lnTo>
                <a:lnTo>
                  <a:pt x="1726732" y="165100"/>
                </a:lnTo>
                <a:close/>
              </a:path>
            </a:pathLst>
          </a:custGeom>
          <a:solidFill>
            <a:srgbClr val="00339F"/>
          </a:solidFill>
        </p:spPr>
        <p:txBody>
          <a:bodyPr wrap="square" lIns="0" tIns="0" rIns="0" bIns="0" rtlCol="0"/>
          <a:lstStyle/>
          <a:p>
            <a:endParaRPr/>
          </a:p>
        </p:txBody>
      </p:sp>
      <p:sp>
        <p:nvSpPr>
          <p:cNvPr id="6" name="Slide Number Placeholder 5">
            <a:extLst>
              <a:ext uri="{FF2B5EF4-FFF2-40B4-BE49-F238E27FC236}">
                <a16:creationId xmlns:a16="http://schemas.microsoft.com/office/drawing/2014/main" id="{5EAFA716-3894-AB31-4430-E297B8E316E5}"/>
              </a:ext>
            </a:extLst>
          </p:cNvPr>
          <p:cNvSpPr>
            <a:spLocks noGrp="1"/>
          </p:cNvSpPr>
          <p:nvPr>
            <p:ph type="sldNum" sz="quarter" idx="7"/>
          </p:nvPr>
        </p:nvSpPr>
        <p:spPr/>
        <p:txBody>
          <a:bodyPr/>
          <a:lstStyle/>
          <a:p>
            <a:pPr marL="38100">
              <a:lnSpc>
                <a:spcPct val="100000"/>
              </a:lnSpc>
            </a:pPr>
            <a:fld id="{81D60167-4931-47E6-BA6A-407CBD079E47}" type="slidenum">
              <a:rPr lang="en-US" spc="-5" smtClean="0"/>
              <a:t>52</a:t>
            </a:fld>
            <a:endParaRPr lang="en-US" spc="-5" dirty="0"/>
          </a:p>
        </p:txBody>
      </p:sp>
      <p:sp>
        <p:nvSpPr>
          <p:cNvPr id="4" name="Footer Placeholder 3">
            <a:extLst>
              <a:ext uri="{FF2B5EF4-FFF2-40B4-BE49-F238E27FC236}">
                <a16:creationId xmlns:a16="http://schemas.microsoft.com/office/drawing/2014/main" id="{FFB42C7B-0707-BED1-42B4-4ABE4D817924}"/>
              </a:ext>
            </a:extLst>
          </p:cNvPr>
          <p:cNvSpPr>
            <a:spLocks noGrp="1"/>
          </p:cNvSpPr>
          <p:nvPr>
            <p:ph type="ftr" sz="quarter" idx="5"/>
          </p:nvPr>
        </p:nvSpPr>
        <p:spPr/>
        <p:txBody>
          <a:bodyPr/>
          <a:lstStyle/>
          <a:p>
            <a:pPr algn="ctr">
              <a:lnSpc>
                <a:spcPts val="1425"/>
              </a:lnSpc>
            </a:pPr>
            <a:r>
              <a:rPr lang="en-US"/>
              <a:t>M. Bianco, PhD Lectures | Gaseous Detectors | 13th-14th May 2026, Siena</a:t>
            </a:r>
            <a:endParaRPr lang="en-US" spc="-1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C7C5-B952-B4A5-CA2E-487D71EF2F68}"/>
              </a:ext>
            </a:extLst>
          </p:cNvPr>
          <p:cNvSpPr>
            <a:spLocks noGrp="1"/>
          </p:cNvSpPr>
          <p:nvPr>
            <p:ph type="title"/>
          </p:nvPr>
        </p:nvSpPr>
        <p:spPr>
          <a:xfrm>
            <a:off x="395427" y="203149"/>
            <a:ext cx="6843573" cy="553998"/>
          </a:xfrm>
        </p:spPr>
        <p:txBody>
          <a:bodyPr/>
          <a:lstStyle/>
          <a:p>
            <a:r>
              <a:rPr lang="en-US" dirty="0"/>
              <a:t>Where it all begins</a:t>
            </a:r>
          </a:p>
        </p:txBody>
      </p:sp>
      <p:sp>
        <p:nvSpPr>
          <p:cNvPr id="4" name="Footer Placeholder 3">
            <a:extLst>
              <a:ext uri="{FF2B5EF4-FFF2-40B4-BE49-F238E27FC236}">
                <a16:creationId xmlns:a16="http://schemas.microsoft.com/office/drawing/2014/main" id="{85F108B8-1AC7-BAD5-ED0C-C038FFBFDF01}"/>
              </a:ext>
            </a:extLst>
          </p:cNvPr>
          <p:cNvSpPr>
            <a:spLocks noGrp="1"/>
          </p:cNvSpPr>
          <p:nvPr>
            <p:ph type="ftr" sz="quarter" idx="5"/>
          </p:nvPr>
        </p:nvSpPr>
        <p:spPr>
          <a:xfrm>
            <a:off x="3005136" y="6437583"/>
            <a:ext cx="6181725" cy="379095"/>
          </a:xfrm>
        </p:spPr>
        <p:txBody>
          <a:bodyPr/>
          <a:lstStyle/>
          <a:p>
            <a:pPr algn="ctr">
              <a:lnSpc>
                <a:spcPts val="1425"/>
              </a:lnSpc>
            </a:pPr>
            <a:r>
              <a:rPr lang="en-US"/>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6E185F8-24DB-4836-CDA1-4E40AD164E22}"/>
              </a:ext>
            </a:extLst>
          </p:cNvPr>
          <p:cNvSpPr>
            <a:spLocks noGrp="1"/>
          </p:cNvSpPr>
          <p:nvPr>
            <p:ph type="sldNum" sz="quarter" idx="7"/>
          </p:nvPr>
        </p:nvSpPr>
        <p:spPr/>
        <p:txBody>
          <a:bodyPr/>
          <a:lstStyle/>
          <a:p>
            <a:pPr marL="38100">
              <a:lnSpc>
                <a:spcPct val="100000"/>
              </a:lnSpc>
            </a:pPr>
            <a:fld id="{81D60167-4931-47E6-BA6A-407CBD079E47}" type="slidenum">
              <a:rPr lang="en-US" spc="-5" smtClean="0"/>
              <a:t>6</a:t>
            </a:fld>
            <a:endParaRPr lang="en-US" spc="-5" dirty="0"/>
          </a:p>
        </p:txBody>
      </p:sp>
      <p:grpSp>
        <p:nvGrpSpPr>
          <p:cNvPr id="6" name="object 3">
            <a:extLst>
              <a:ext uri="{FF2B5EF4-FFF2-40B4-BE49-F238E27FC236}">
                <a16:creationId xmlns:a16="http://schemas.microsoft.com/office/drawing/2014/main" id="{7E86376B-46D5-2F88-0676-19521CB35CBA}"/>
              </a:ext>
            </a:extLst>
          </p:cNvPr>
          <p:cNvGrpSpPr/>
          <p:nvPr/>
        </p:nvGrpSpPr>
        <p:grpSpPr>
          <a:xfrm>
            <a:off x="2667000" y="2209800"/>
            <a:ext cx="7437708" cy="3946729"/>
            <a:chOff x="715689" y="1663831"/>
            <a:chExt cx="8275908" cy="4540659"/>
          </a:xfrm>
        </p:grpSpPr>
        <p:pic>
          <p:nvPicPr>
            <p:cNvPr id="7" name="object 4">
              <a:extLst>
                <a:ext uri="{FF2B5EF4-FFF2-40B4-BE49-F238E27FC236}">
                  <a16:creationId xmlns:a16="http://schemas.microsoft.com/office/drawing/2014/main" id="{8D33AE1A-B2BC-2923-0216-B3B4864E3E94}"/>
                </a:ext>
              </a:extLst>
            </p:cNvPr>
            <p:cNvPicPr/>
            <p:nvPr/>
          </p:nvPicPr>
          <p:blipFill>
            <a:blip r:embed="rId2" cstate="print"/>
            <a:stretch>
              <a:fillRect/>
            </a:stretch>
          </p:blipFill>
          <p:spPr>
            <a:xfrm>
              <a:off x="715689" y="1663831"/>
              <a:ext cx="6869438" cy="4540659"/>
            </a:xfrm>
            <a:prstGeom prst="rect">
              <a:avLst/>
            </a:prstGeom>
          </p:spPr>
        </p:pic>
        <p:sp>
          <p:nvSpPr>
            <p:cNvPr id="8" name="object 5">
              <a:extLst>
                <a:ext uri="{FF2B5EF4-FFF2-40B4-BE49-F238E27FC236}">
                  <a16:creationId xmlns:a16="http://schemas.microsoft.com/office/drawing/2014/main" id="{F58A0124-C250-C048-BE34-334F864E23BB}"/>
                </a:ext>
              </a:extLst>
            </p:cNvPr>
            <p:cNvSpPr/>
            <p:nvPr/>
          </p:nvSpPr>
          <p:spPr>
            <a:xfrm>
              <a:off x="4139522" y="2378710"/>
              <a:ext cx="4267200" cy="3048000"/>
            </a:xfrm>
            <a:custGeom>
              <a:avLst/>
              <a:gdLst/>
              <a:ahLst/>
              <a:cxnLst/>
              <a:rect l="l" t="t" r="r" b="b"/>
              <a:pathLst>
                <a:path w="4267200" h="3048000">
                  <a:moveTo>
                    <a:pt x="4267198" y="0"/>
                  </a:moveTo>
                  <a:lnTo>
                    <a:pt x="0" y="0"/>
                  </a:lnTo>
                  <a:lnTo>
                    <a:pt x="0" y="3048000"/>
                  </a:lnTo>
                  <a:lnTo>
                    <a:pt x="4267198" y="3048000"/>
                  </a:lnTo>
                  <a:lnTo>
                    <a:pt x="4267198" y="0"/>
                  </a:lnTo>
                  <a:close/>
                </a:path>
              </a:pathLst>
            </a:custGeom>
            <a:solidFill>
              <a:srgbClr val="FFFFFF"/>
            </a:solidFill>
          </p:spPr>
          <p:txBody>
            <a:bodyPr wrap="square" lIns="0" tIns="0" rIns="0" bIns="0" rtlCol="0"/>
            <a:lstStyle/>
            <a:p>
              <a:endParaRPr/>
            </a:p>
          </p:txBody>
        </p:sp>
        <p:pic>
          <p:nvPicPr>
            <p:cNvPr id="9" name="object 6">
              <a:extLst>
                <a:ext uri="{FF2B5EF4-FFF2-40B4-BE49-F238E27FC236}">
                  <a16:creationId xmlns:a16="http://schemas.microsoft.com/office/drawing/2014/main" id="{F4587C39-2AFD-8649-9DCF-4B9442664A6E}"/>
                </a:ext>
              </a:extLst>
            </p:cNvPr>
            <p:cNvPicPr/>
            <p:nvPr/>
          </p:nvPicPr>
          <p:blipFill>
            <a:blip r:embed="rId3" cstate="print"/>
            <a:stretch>
              <a:fillRect/>
            </a:stretch>
          </p:blipFill>
          <p:spPr>
            <a:xfrm>
              <a:off x="3428999" y="4038600"/>
              <a:ext cx="5562598" cy="1724024"/>
            </a:xfrm>
            <a:prstGeom prst="rect">
              <a:avLst/>
            </a:prstGeom>
          </p:spPr>
        </p:pic>
      </p:grpSp>
      <p:sp>
        <p:nvSpPr>
          <p:cNvPr id="10" name="object 7">
            <a:extLst>
              <a:ext uri="{FF2B5EF4-FFF2-40B4-BE49-F238E27FC236}">
                <a16:creationId xmlns:a16="http://schemas.microsoft.com/office/drawing/2014/main" id="{6691796F-52CE-EDCD-7A09-D9BAFA213C24}"/>
              </a:ext>
            </a:extLst>
          </p:cNvPr>
          <p:cNvSpPr txBox="1"/>
          <p:nvPr/>
        </p:nvSpPr>
        <p:spPr>
          <a:xfrm>
            <a:off x="9462627" y="4419600"/>
            <a:ext cx="10280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Symbol"/>
                <a:cs typeface="Symbol"/>
              </a:rPr>
              <a:t></a:t>
            </a:r>
            <a:r>
              <a:rPr sz="1800" spc="-5" dirty="0">
                <a:latin typeface="Arial MT"/>
                <a:cs typeface="Arial MT"/>
              </a:rPr>
              <a:t>-electron</a:t>
            </a:r>
            <a:endParaRPr sz="1800" dirty="0">
              <a:latin typeface="Arial MT"/>
              <a:cs typeface="Arial MT"/>
            </a:endParaRPr>
          </a:p>
        </p:txBody>
      </p:sp>
      <p:sp>
        <p:nvSpPr>
          <p:cNvPr id="3" name="CasellaDiTesto 13">
            <a:extLst>
              <a:ext uri="{FF2B5EF4-FFF2-40B4-BE49-F238E27FC236}">
                <a16:creationId xmlns:a16="http://schemas.microsoft.com/office/drawing/2014/main" id="{B3768DD4-CB1E-A828-C2D5-AAC8325B8E7C}"/>
              </a:ext>
            </a:extLst>
          </p:cNvPr>
          <p:cNvSpPr txBox="1"/>
          <p:nvPr/>
        </p:nvSpPr>
        <p:spPr>
          <a:xfrm>
            <a:off x="228600" y="837855"/>
            <a:ext cx="11811000" cy="707886"/>
          </a:xfrm>
          <a:prstGeom prst="rect">
            <a:avLst/>
          </a:prstGeom>
          <a:noFill/>
        </p:spPr>
        <p:txBody>
          <a:bodyPr wrap="square" rtlCol="0">
            <a:spAutoFit/>
          </a:bodyPr>
          <a:lstStyle/>
          <a:p>
            <a:r>
              <a:rPr lang="it-IT" sz="2000" dirty="0">
                <a:solidFill>
                  <a:prstClr val="black"/>
                </a:solidFill>
              </a:rPr>
              <a:t>“</a:t>
            </a:r>
            <a:r>
              <a:rPr lang="it-IT" sz="2000" dirty="0" err="1">
                <a:solidFill>
                  <a:prstClr val="black"/>
                </a:solidFill>
              </a:rPr>
              <a:t>Core</a:t>
            </a:r>
            <a:r>
              <a:rPr lang="it-IT" sz="2000" dirty="0">
                <a:solidFill>
                  <a:prstClr val="black"/>
                </a:solidFill>
              </a:rPr>
              <a:t>” </a:t>
            </a:r>
            <a:r>
              <a:rPr lang="it-IT" sz="2000" dirty="0" err="1">
                <a:solidFill>
                  <a:prstClr val="black"/>
                </a:solidFill>
              </a:rPr>
              <a:t>of</a:t>
            </a:r>
            <a:r>
              <a:rPr lang="it-IT" sz="2000" dirty="0">
                <a:solidFill>
                  <a:prstClr val="black"/>
                </a:solidFill>
              </a:rPr>
              <a:t> a </a:t>
            </a:r>
            <a:r>
              <a:rPr lang="it-IT" sz="2000" dirty="0" err="1">
                <a:solidFill>
                  <a:prstClr val="black"/>
                </a:solidFill>
              </a:rPr>
              <a:t>gaseous</a:t>
            </a:r>
            <a:r>
              <a:rPr lang="it-IT" sz="2000" dirty="0">
                <a:solidFill>
                  <a:prstClr val="black"/>
                </a:solidFill>
              </a:rPr>
              <a:t> detector </a:t>
            </a:r>
            <a:r>
              <a:rPr lang="it-IT" sz="2000" dirty="0" err="1">
                <a:solidFill>
                  <a:prstClr val="black"/>
                </a:solidFill>
              </a:rPr>
              <a:t>is</a:t>
            </a:r>
            <a:r>
              <a:rPr lang="it-IT" sz="2000" dirty="0">
                <a:solidFill>
                  <a:prstClr val="black"/>
                </a:solidFill>
              </a:rPr>
              <a:t> a volume </a:t>
            </a:r>
            <a:r>
              <a:rPr lang="it-IT" sz="2000" dirty="0" err="1">
                <a:solidFill>
                  <a:prstClr val="black"/>
                </a:solidFill>
              </a:rPr>
              <a:t>of</a:t>
            </a:r>
            <a:r>
              <a:rPr lang="it-IT" sz="2000" dirty="0">
                <a:solidFill>
                  <a:prstClr val="black"/>
                </a:solidFill>
              </a:rPr>
              <a:t> gas, or gas </a:t>
            </a:r>
            <a:r>
              <a:rPr lang="it-IT" sz="2000" dirty="0" err="1">
                <a:solidFill>
                  <a:prstClr val="black"/>
                </a:solidFill>
              </a:rPr>
              <a:t>mixture</a:t>
            </a:r>
            <a:r>
              <a:rPr lang="it-IT" sz="2000" dirty="0">
                <a:solidFill>
                  <a:prstClr val="black"/>
                </a:solidFill>
              </a:rPr>
              <a:t>, </a:t>
            </a:r>
            <a:r>
              <a:rPr lang="it-IT" sz="2000" dirty="0" err="1">
                <a:solidFill>
                  <a:prstClr val="black"/>
                </a:solidFill>
              </a:rPr>
              <a:t>where</a:t>
            </a:r>
            <a:r>
              <a:rPr lang="it-IT" sz="2000" dirty="0">
                <a:solidFill>
                  <a:prstClr val="black"/>
                </a:solidFill>
              </a:rPr>
              <a:t> a </a:t>
            </a:r>
            <a:r>
              <a:rPr lang="it-IT" sz="2000" dirty="0" err="1">
                <a:solidFill>
                  <a:prstClr val="black"/>
                </a:solidFill>
              </a:rPr>
              <a:t>charged</a:t>
            </a:r>
            <a:r>
              <a:rPr lang="it-IT" sz="2000" dirty="0">
                <a:solidFill>
                  <a:prstClr val="black"/>
                </a:solidFill>
              </a:rPr>
              <a:t> </a:t>
            </a:r>
            <a:r>
              <a:rPr lang="it-IT" sz="2000" dirty="0" err="1">
                <a:solidFill>
                  <a:prstClr val="black"/>
                </a:solidFill>
              </a:rPr>
              <a:t>ionizing</a:t>
            </a:r>
            <a:r>
              <a:rPr lang="it-IT" sz="2000" dirty="0">
                <a:solidFill>
                  <a:prstClr val="black"/>
                </a:solidFill>
              </a:rPr>
              <a:t> </a:t>
            </a:r>
            <a:r>
              <a:rPr lang="it-IT" sz="2000" dirty="0" err="1">
                <a:solidFill>
                  <a:prstClr val="black"/>
                </a:solidFill>
              </a:rPr>
              <a:t>particle</a:t>
            </a:r>
            <a:r>
              <a:rPr lang="it-IT" sz="2000" dirty="0">
                <a:solidFill>
                  <a:prstClr val="black"/>
                </a:solidFill>
              </a:rPr>
              <a:t> </a:t>
            </a:r>
            <a:r>
              <a:rPr lang="it-IT" sz="2000" dirty="0" err="1">
                <a:solidFill>
                  <a:prstClr val="black"/>
                </a:solidFill>
              </a:rPr>
              <a:t>leaves</a:t>
            </a:r>
            <a:r>
              <a:rPr lang="it-IT" sz="2000" dirty="0">
                <a:solidFill>
                  <a:prstClr val="black"/>
                </a:solidFill>
              </a:rPr>
              <a:t> </a:t>
            </a:r>
            <a:r>
              <a:rPr lang="it-IT" sz="2000" dirty="0">
                <a:solidFill>
                  <a:srgbClr val="002060"/>
                </a:solidFill>
              </a:rPr>
              <a:t>a </a:t>
            </a:r>
            <a:r>
              <a:rPr lang="it-IT" sz="2000" dirty="0" err="1">
                <a:solidFill>
                  <a:srgbClr val="002060"/>
                </a:solidFill>
              </a:rPr>
              <a:t>trail</a:t>
            </a:r>
            <a:r>
              <a:rPr lang="it-IT" sz="2000" dirty="0">
                <a:solidFill>
                  <a:srgbClr val="002060"/>
                </a:solidFill>
              </a:rPr>
              <a:t> </a:t>
            </a:r>
            <a:r>
              <a:rPr lang="it-IT" sz="2000" dirty="0" err="1">
                <a:solidFill>
                  <a:srgbClr val="002060"/>
                </a:solidFill>
              </a:rPr>
              <a:t>of</a:t>
            </a:r>
            <a:r>
              <a:rPr lang="it-IT" sz="2000" dirty="0">
                <a:solidFill>
                  <a:srgbClr val="002060"/>
                </a:solidFill>
              </a:rPr>
              <a:t> </a:t>
            </a:r>
            <a:r>
              <a:rPr lang="it-IT" sz="2000" dirty="0" err="1">
                <a:solidFill>
                  <a:srgbClr val="002060"/>
                </a:solidFill>
              </a:rPr>
              <a:t>ion-electron</a:t>
            </a:r>
            <a:r>
              <a:rPr lang="it-IT" sz="2000" dirty="0">
                <a:solidFill>
                  <a:srgbClr val="002060"/>
                </a:solidFill>
              </a:rPr>
              <a:t> </a:t>
            </a:r>
            <a:r>
              <a:rPr lang="it-IT" sz="2000" dirty="0" err="1">
                <a:solidFill>
                  <a:srgbClr val="002060"/>
                </a:solidFill>
              </a:rPr>
              <a:t>pairs</a:t>
            </a:r>
            <a:r>
              <a:rPr lang="it-IT" sz="2000" dirty="0">
                <a:solidFill>
                  <a:prstClr val="black"/>
                </a:solidFill>
              </a:rPr>
              <a:t>. Some </a:t>
            </a:r>
            <a:r>
              <a:rPr lang="it-IT" sz="2000" dirty="0" err="1">
                <a:solidFill>
                  <a:prstClr val="black"/>
                </a:solidFill>
              </a:rPr>
              <a:t>electrons</a:t>
            </a:r>
            <a:r>
              <a:rPr lang="it-IT" sz="2000" dirty="0">
                <a:solidFill>
                  <a:prstClr val="black"/>
                </a:solidFill>
              </a:rPr>
              <a:t> can </a:t>
            </a:r>
            <a:r>
              <a:rPr lang="it-IT" sz="2000" dirty="0" err="1">
                <a:solidFill>
                  <a:prstClr val="black"/>
                </a:solidFill>
              </a:rPr>
              <a:t>further</a:t>
            </a:r>
            <a:r>
              <a:rPr lang="it-IT" sz="2000" dirty="0">
                <a:solidFill>
                  <a:prstClr val="black"/>
                </a:solidFill>
              </a:rPr>
              <a:t> </a:t>
            </a:r>
            <a:r>
              <a:rPr lang="it-IT" sz="2000" dirty="0" err="1">
                <a:solidFill>
                  <a:prstClr val="black"/>
                </a:solidFill>
              </a:rPr>
              <a:t>ionize</a:t>
            </a:r>
            <a:r>
              <a:rPr lang="it-IT" sz="2000" dirty="0">
                <a:solidFill>
                  <a:prstClr val="black"/>
                </a:solidFill>
              </a:rPr>
              <a:t> the gas, </a:t>
            </a:r>
            <a:r>
              <a:rPr lang="it-IT" sz="2000" dirty="0" err="1">
                <a:solidFill>
                  <a:prstClr val="black"/>
                </a:solidFill>
              </a:rPr>
              <a:t>creating</a:t>
            </a:r>
            <a:r>
              <a:rPr lang="it-IT" sz="2000" dirty="0">
                <a:solidFill>
                  <a:prstClr val="black"/>
                </a:solidFill>
              </a:rPr>
              <a:t> </a:t>
            </a:r>
            <a:r>
              <a:rPr lang="it-IT" sz="2000" dirty="0">
                <a:solidFill>
                  <a:srgbClr val="FF0000"/>
                </a:solidFill>
              </a:rPr>
              <a:t>“</a:t>
            </a:r>
            <a:r>
              <a:rPr lang="it-IT" sz="2000" dirty="0" err="1">
                <a:solidFill>
                  <a:srgbClr val="FF0000"/>
                </a:solidFill>
              </a:rPr>
              <a:t>clusters</a:t>
            </a:r>
            <a:r>
              <a:rPr lang="it-IT" sz="2000" dirty="0">
                <a:solidFill>
                  <a:srgbClr val="FF0000"/>
                </a:solidFill>
              </a:rPr>
              <a:t>” </a:t>
            </a:r>
            <a:r>
              <a:rPr lang="it-IT" sz="2000" dirty="0" err="1">
                <a:solidFill>
                  <a:prstClr val="black"/>
                </a:solidFill>
              </a:rPr>
              <a:t>of</a:t>
            </a:r>
            <a:r>
              <a:rPr lang="it-IT" sz="2000" dirty="0">
                <a:solidFill>
                  <a:prstClr val="black"/>
                </a:solidFill>
              </a:rPr>
              <a:t> </a:t>
            </a:r>
            <a:r>
              <a:rPr lang="it-IT" sz="2000" dirty="0" err="1">
                <a:solidFill>
                  <a:prstClr val="black"/>
                </a:solidFill>
              </a:rPr>
              <a:t>ions</a:t>
            </a:r>
            <a:r>
              <a:rPr lang="it-IT" sz="2000" dirty="0">
                <a:solidFill>
                  <a:prstClr val="black"/>
                </a:solidFill>
              </a:rPr>
              <a:t> electron </a:t>
            </a:r>
            <a:r>
              <a:rPr lang="it-IT" sz="2000" dirty="0" err="1">
                <a:solidFill>
                  <a:prstClr val="black"/>
                </a:solidFill>
              </a:rPr>
              <a:t>pairs</a:t>
            </a:r>
            <a:r>
              <a:rPr lang="it-IT" sz="2000" dirty="0">
                <a:solidFill>
                  <a:prstClr val="black"/>
                </a:solidFill>
              </a:rPr>
              <a:t>. </a:t>
            </a:r>
          </a:p>
        </p:txBody>
      </p:sp>
    </p:spTree>
    <p:extLst>
      <p:ext uri="{BB962C8B-B14F-4D97-AF65-F5344CB8AC3E}">
        <p14:creationId xmlns:p14="http://schemas.microsoft.com/office/powerpoint/2010/main" val="168728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94F8EFD-7390-5A3E-2AAD-0EBF06EF93AA}"/>
              </a:ext>
            </a:extLst>
          </p:cNvPr>
          <p:cNvSpPr>
            <a:spLocks noGrp="1"/>
          </p:cNvSpPr>
          <p:nvPr>
            <p:ph type="ftr" sz="quarter" idx="5"/>
          </p:nvPr>
        </p:nvSpPr>
        <p:spPr>
          <a:xfrm>
            <a:off x="2902744" y="646012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BD645ED4-EBD4-5504-EC4B-C7A0D5BE3F89}"/>
              </a:ext>
            </a:extLst>
          </p:cNvPr>
          <p:cNvSpPr>
            <a:spLocks noGrp="1"/>
          </p:cNvSpPr>
          <p:nvPr>
            <p:ph type="sldNum" sz="quarter" idx="7"/>
          </p:nvPr>
        </p:nvSpPr>
        <p:spPr/>
        <p:txBody>
          <a:bodyPr/>
          <a:lstStyle/>
          <a:p>
            <a:pPr marL="38100">
              <a:lnSpc>
                <a:spcPct val="100000"/>
              </a:lnSpc>
            </a:pPr>
            <a:fld id="{81D60167-4931-47E6-BA6A-407CBD079E47}" type="slidenum">
              <a:rPr lang="en-US" spc="-5" smtClean="0"/>
              <a:t>7</a:t>
            </a:fld>
            <a:endParaRPr lang="en-US" spc="-5" dirty="0"/>
          </a:p>
        </p:txBody>
      </p:sp>
      <p:cxnSp>
        <p:nvCxnSpPr>
          <p:cNvPr id="6" name="Gerade Verbindung mit Pfeil 12">
            <a:extLst>
              <a:ext uri="{FF2B5EF4-FFF2-40B4-BE49-F238E27FC236}">
                <a16:creationId xmlns:a16="http://schemas.microsoft.com/office/drawing/2014/main" id="{22CE6A5C-D64D-0CCF-FA7D-F634EAE93470}"/>
              </a:ext>
            </a:extLst>
          </p:cNvPr>
          <p:cNvCxnSpPr/>
          <p:nvPr/>
        </p:nvCxnSpPr>
        <p:spPr>
          <a:xfrm flipV="1">
            <a:off x="9718826" y="2159749"/>
            <a:ext cx="0" cy="345638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Textfeld 13">
                <a:extLst>
                  <a:ext uri="{FF2B5EF4-FFF2-40B4-BE49-F238E27FC236}">
                    <a16:creationId xmlns:a16="http://schemas.microsoft.com/office/drawing/2014/main" id="{331BE920-C964-69EA-48B4-5EA5944128B1}"/>
                  </a:ext>
                </a:extLst>
              </p:cNvPr>
              <p:cNvSpPr txBox="1"/>
              <p:nvPr/>
            </p:nvSpPr>
            <p:spPr>
              <a:xfrm>
                <a:off x="9862843" y="1851257"/>
                <a:ext cx="320279" cy="430887"/>
              </a:xfrm>
              <a:prstGeom prst="rect">
                <a:avLst/>
              </a:prstGeom>
              <a:noFill/>
            </p:spPr>
            <p:txBody>
              <a:bodyPr wrap="none" lIns="0" tIns="0" rIns="0" bIns="0"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en-US" sz="2800" i="1">
                          <a:solidFill>
                            <a:srgbClr val="000000"/>
                          </a:solidFill>
                          <a:latin typeface="Cambria Math" panose="02040503050406030204" pitchFamily="18" charset="0"/>
                        </a:rPr>
                        <m:t>𝜋</m:t>
                      </m:r>
                    </m:oMath>
                  </m:oMathPara>
                </a14:m>
                <a:endParaRPr lang="de-DE" sz="2800" dirty="0" err="1">
                  <a:solidFill>
                    <a:srgbClr val="000000"/>
                  </a:solidFill>
                  <a:latin typeface="Arial" charset="0"/>
                </a:endParaRPr>
              </a:p>
            </p:txBody>
          </p:sp>
        </mc:Choice>
        <mc:Fallback xmlns="">
          <p:sp>
            <p:nvSpPr>
              <p:cNvPr id="7" name="Textfeld 13">
                <a:extLst>
                  <a:ext uri="{FF2B5EF4-FFF2-40B4-BE49-F238E27FC236}">
                    <a16:creationId xmlns:a16="http://schemas.microsoft.com/office/drawing/2014/main" id="{331BE920-C964-69EA-48B4-5EA5944128B1}"/>
                  </a:ext>
                </a:extLst>
              </p:cNvPr>
              <p:cNvSpPr txBox="1">
                <a:spLocks noRot="1" noChangeAspect="1" noMove="1" noResize="1" noEditPoints="1" noAdjustHandles="1" noChangeArrowheads="1" noChangeShapeType="1" noTextEdit="1"/>
              </p:cNvSpPr>
              <p:nvPr/>
            </p:nvSpPr>
            <p:spPr>
              <a:xfrm>
                <a:off x="9862843" y="1851257"/>
                <a:ext cx="320279" cy="430887"/>
              </a:xfrm>
              <a:prstGeom prst="rect">
                <a:avLst/>
              </a:prstGeom>
              <a:blipFill>
                <a:blip r:embed="rId3"/>
                <a:stretch>
                  <a:fillRect l="-11538" r="-11538"/>
                </a:stretch>
              </a:blipFill>
            </p:spPr>
            <p:txBody>
              <a:bodyPr/>
              <a:lstStyle/>
              <a:p>
                <a:r>
                  <a:rPr lang="en-US">
                    <a:noFill/>
                  </a:rPr>
                  <a:t> </a:t>
                </a:r>
              </a:p>
            </p:txBody>
          </p:sp>
        </mc:Fallback>
      </mc:AlternateContent>
      <p:sp>
        <p:nvSpPr>
          <p:cNvPr id="8" name="Ellipse 15">
            <a:extLst>
              <a:ext uri="{FF2B5EF4-FFF2-40B4-BE49-F238E27FC236}">
                <a16:creationId xmlns:a16="http://schemas.microsoft.com/office/drawing/2014/main" id="{39DDCEE4-2672-A652-D9A0-990FEEB3C8BA}"/>
              </a:ext>
            </a:extLst>
          </p:cNvPr>
          <p:cNvSpPr/>
          <p:nvPr/>
        </p:nvSpPr>
        <p:spPr>
          <a:xfrm>
            <a:off x="9740135" y="489605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9" name="Ellipse 16">
            <a:extLst>
              <a:ext uri="{FF2B5EF4-FFF2-40B4-BE49-F238E27FC236}">
                <a16:creationId xmlns:a16="http://schemas.microsoft.com/office/drawing/2014/main" id="{FED67621-E414-0E3F-C413-0BC95936CBF9}"/>
              </a:ext>
            </a:extLst>
          </p:cNvPr>
          <p:cNvSpPr/>
          <p:nvPr/>
        </p:nvSpPr>
        <p:spPr>
          <a:xfrm>
            <a:off x="9634894" y="4670352"/>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0" name="Ellipse 17">
            <a:extLst>
              <a:ext uri="{FF2B5EF4-FFF2-40B4-BE49-F238E27FC236}">
                <a16:creationId xmlns:a16="http://schemas.microsoft.com/office/drawing/2014/main" id="{5D20D26D-DE5F-D618-4595-CC2A54C7BD36}"/>
              </a:ext>
            </a:extLst>
          </p:cNvPr>
          <p:cNvSpPr/>
          <p:nvPr/>
        </p:nvSpPr>
        <p:spPr>
          <a:xfrm>
            <a:off x="9790834" y="4536013"/>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1" name="Ellipse 18">
            <a:extLst>
              <a:ext uri="{FF2B5EF4-FFF2-40B4-BE49-F238E27FC236}">
                <a16:creationId xmlns:a16="http://schemas.microsoft.com/office/drawing/2014/main" id="{D0111BD6-432B-1813-5EC2-51FF9AE345B4}"/>
              </a:ext>
            </a:extLst>
          </p:cNvPr>
          <p:cNvSpPr/>
          <p:nvPr/>
        </p:nvSpPr>
        <p:spPr>
          <a:xfrm>
            <a:off x="9756760" y="409021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2" name="Ellipse 20">
            <a:extLst>
              <a:ext uri="{FF2B5EF4-FFF2-40B4-BE49-F238E27FC236}">
                <a16:creationId xmlns:a16="http://schemas.microsoft.com/office/drawing/2014/main" id="{7E5FEC88-3561-5695-3C55-A6D8C8737BE7}"/>
              </a:ext>
            </a:extLst>
          </p:cNvPr>
          <p:cNvSpPr/>
          <p:nvPr/>
        </p:nvSpPr>
        <p:spPr>
          <a:xfrm>
            <a:off x="9711603" y="326685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3" name="Ellipse 21">
            <a:extLst>
              <a:ext uri="{FF2B5EF4-FFF2-40B4-BE49-F238E27FC236}">
                <a16:creationId xmlns:a16="http://schemas.microsoft.com/office/drawing/2014/main" id="{3834EBAA-0C43-D744-171B-5E8009727DBE}"/>
              </a:ext>
            </a:extLst>
          </p:cNvPr>
          <p:cNvSpPr/>
          <p:nvPr/>
        </p:nvSpPr>
        <p:spPr>
          <a:xfrm>
            <a:off x="9567339" y="3103699"/>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4" name="Ellipse 22">
            <a:extLst>
              <a:ext uri="{FF2B5EF4-FFF2-40B4-BE49-F238E27FC236}">
                <a16:creationId xmlns:a16="http://schemas.microsoft.com/office/drawing/2014/main" id="{11596849-2442-07C6-C075-BA08FAA76425}"/>
              </a:ext>
            </a:extLst>
          </p:cNvPr>
          <p:cNvSpPr/>
          <p:nvPr/>
        </p:nvSpPr>
        <p:spPr>
          <a:xfrm>
            <a:off x="9646818" y="2807821"/>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5" name="Ellipse 23">
            <a:extLst>
              <a:ext uri="{FF2B5EF4-FFF2-40B4-BE49-F238E27FC236}">
                <a16:creationId xmlns:a16="http://schemas.microsoft.com/office/drawing/2014/main" id="{AD187038-4C61-8153-D1E8-257C16C9C352}"/>
              </a:ext>
            </a:extLst>
          </p:cNvPr>
          <p:cNvSpPr/>
          <p:nvPr/>
        </p:nvSpPr>
        <p:spPr>
          <a:xfrm>
            <a:off x="9597865" y="252614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6" name="Ellipse 24">
            <a:extLst>
              <a:ext uri="{FF2B5EF4-FFF2-40B4-BE49-F238E27FC236}">
                <a16:creationId xmlns:a16="http://schemas.microsoft.com/office/drawing/2014/main" id="{63DC49DD-4790-4FA1-9690-95AF56B81FCE}"/>
              </a:ext>
            </a:extLst>
          </p:cNvPr>
          <p:cNvSpPr/>
          <p:nvPr/>
        </p:nvSpPr>
        <p:spPr>
          <a:xfrm>
            <a:off x="9643083" y="3890908"/>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17" name="TextBox 3">
            <a:extLst>
              <a:ext uri="{FF2B5EF4-FFF2-40B4-BE49-F238E27FC236}">
                <a16:creationId xmlns:a16="http://schemas.microsoft.com/office/drawing/2014/main" id="{7AA8B101-8531-63DB-D459-35FE41D7A1CA}"/>
              </a:ext>
            </a:extLst>
          </p:cNvPr>
          <p:cNvSpPr txBox="1"/>
          <p:nvPr/>
        </p:nvSpPr>
        <p:spPr>
          <a:xfrm>
            <a:off x="395427" y="2970925"/>
            <a:ext cx="6869766" cy="2323713"/>
          </a:xfrm>
          <a:prstGeom prst="rect">
            <a:avLst/>
          </a:prstGeom>
          <a:noFill/>
        </p:spPr>
        <p:txBody>
          <a:bodyPr wrap="none" rtlCol="0">
            <a:spAutoFit/>
          </a:bodyPr>
          <a:lstStyle/>
          <a:p>
            <a:pPr marL="457200" indent="-457200" defTabSz="914400" fontAlgn="base">
              <a:spcBef>
                <a:spcPts val="600"/>
              </a:spcBef>
              <a:spcAft>
                <a:spcPct val="0"/>
              </a:spcAft>
              <a:buFont typeface="+mj-lt"/>
              <a:buAutoNum type="arabicPeriod" startAt="2"/>
            </a:pPr>
            <a:r>
              <a:rPr lang="en-US" sz="2000" dirty="0">
                <a:solidFill>
                  <a:srgbClr val="000096"/>
                </a:solidFill>
              </a:rPr>
              <a:t>Secondary ionization: electrons are ejected from atoms not </a:t>
            </a:r>
          </a:p>
          <a:p>
            <a:pPr marL="457200" indent="-457200" defTabSz="914400" fontAlgn="base">
              <a:spcBef>
                <a:spcPts val="600"/>
              </a:spcBef>
              <a:spcAft>
                <a:spcPct val="0"/>
              </a:spcAft>
            </a:pPr>
            <a:r>
              <a:rPr lang="en-US" sz="2000" dirty="0">
                <a:solidFill>
                  <a:srgbClr val="000096"/>
                </a:solidFill>
              </a:rPr>
              <a:t>	encountered by fast particle</a:t>
            </a:r>
            <a:r>
              <a:rPr lang="en-US" sz="2000" dirty="0">
                <a:solidFill>
                  <a:srgbClr val="000096"/>
                </a:solidFill>
                <a:sym typeface="Wingdings 3"/>
              </a:rPr>
              <a:t> </a:t>
            </a:r>
          </a:p>
          <a:p>
            <a:pPr marL="914400" lvl="1" indent="-457200" defTabSz="914400" fontAlgn="base">
              <a:spcBef>
                <a:spcPts val="600"/>
              </a:spcBef>
              <a:spcAft>
                <a:spcPct val="0"/>
              </a:spcAft>
              <a:buFont typeface="Arial" pitchFamily="34" charset="0"/>
              <a:buChar char="•"/>
            </a:pPr>
            <a:r>
              <a:rPr lang="en-US" sz="2000" dirty="0">
                <a:solidFill>
                  <a:srgbClr val="000096"/>
                </a:solidFill>
              </a:rPr>
              <a:t>collision of ionization e</a:t>
            </a:r>
            <a:r>
              <a:rPr lang="en-US" sz="2000" baseline="30000" dirty="0">
                <a:solidFill>
                  <a:srgbClr val="000096"/>
                </a:solidFill>
              </a:rPr>
              <a:t>-</a:t>
            </a:r>
            <a:r>
              <a:rPr lang="en-US" sz="2000" dirty="0">
                <a:solidFill>
                  <a:srgbClr val="000096"/>
                </a:solidFill>
              </a:rPr>
              <a:t> with atoms (</a:t>
            </a:r>
            <a:r>
              <a:rPr lang="en-US" sz="2000" dirty="0">
                <a:solidFill>
                  <a:srgbClr val="000096"/>
                </a:solidFill>
                <a:latin typeface="Symbol" panose="05050102010706020507" pitchFamily="18" charset="2"/>
              </a:rPr>
              <a:t>d</a:t>
            </a:r>
            <a:r>
              <a:rPr lang="en-US" sz="2000" dirty="0">
                <a:solidFill>
                  <a:srgbClr val="000096"/>
                </a:solidFill>
              </a:rPr>
              <a:t> electrons)</a:t>
            </a:r>
          </a:p>
          <a:p>
            <a:pPr marL="914400" lvl="1" indent="-457200" defTabSz="914400" fontAlgn="base">
              <a:spcBef>
                <a:spcPts val="600"/>
              </a:spcBef>
              <a:spcAft>
                <a:spcPct val="0"/>
              </a:spcAft>
              <a:buFont typeface="Arial" pitchFamily="34" charset="0"/>
              <a:buChar char="•"/>
            </a:pPr>
            <a:r>
              <a:rPr lang="en-US" sz="2000" dirty="0">
                <a:solidFill>
                  <a:srgbClr val="000096"/>
                </a:solidFill>
              </a:rPr>
              <a:t>through intermediate excited states, e.g. </a:t>
            </a:r>
          </a:p>
          <a:p>
            <a:pPr marL="457200" lvl="1" defTabSz="914400" fontAlgn="base">
              <a:spcBef>
                <a:spcPts val="600"/>
              </a:spcBef>
              <a:spcAft>
                <a:spcPct val="0"/>
              </a:spcAft>
            </a:pPr>
            <a:r>
              <a:rPr lang="en-US" sz="2000" dirty="0">
                <a:solidFill>
                  <a:srgbClr val="000096"/>
                </a:solidFill>
              </a:rPr>
              <a:t>	Penning effect, Jesse effect </a:t>
            </a:r>
          </a:p>
          <a:p>
            <a:pPr marL="914400" lvl="1" indent="-457200" defTabSz="914400" fontAlgn="base">
              <a:spcBef>
                <a:spcPts val="600"/>
              </a:spcBef>
              <a:spcAft>
                <a:spcPct val="0"/>
              </a:spcAft>
              <a:buFont typeface="Arial" pitchFamily="34" charset="0"/>
              <a:buChar char="•"/>
            </a:pPr>
            <a:r>
              <a:rPr lang="en-US" sz="2000" dirty="0">
                <a:solidFill>
                  <a:srgbClr val="000096"/>
                </a:solidFill>
              </a:rPr>
              <a:t>through creation of </a:t>
            </a:r>
            <a:r>
              <a:rPr lang="en-US" sz="2000" dirty="0" err="1">
                <a:solidFill>
                  <a:srgbClr val="000096"/>
                </a:solidFill>
              </a:rPr>
              <a:t>excimers</a:t>
            </a:r>
            <a:r>
              <a:rPr lang="en-US" sz="2000" dirty="0">
                <a:solidFill>
                  <a:srgbClr val="000096"/>
                </a:solidFill>
              </a:rPr>
              <a:t> </a:t>
            </a:r>
            <a:endParaRPr lang="de-DE" sz="2000" dirty="0">
              <a:solidFill>
                <a:srgbClr val="000096"/>
              </a:solidFill>
            </a:endParaRPr>
          </a:p>
        </p:txBody>
      </p:sp>
      <mc:AlternateContent xmlns:mc="http://schemas.openxmlformats.org/markup-compatibility/2006" xmlns:a14="http://schemas.microsoft.com/office/drawing/2010/main">
        <mc:Choice Requires="a14">
          <p:sp>
            <p:nvSpPr>
              <p:cNvPr id="18" name="Textfeld 27">
                <a:extLst>
                  <a:ext uri="{FF2B5EF4-FFF2-40B4-BE49-F238E27FC236}">
                    <a16:creationId xmlns:a16="http://schemas.microsoft.com/office/drawing/2014/main" id="{B227114B-56F3-7B70-705E-81B88C5DA608}"/>
                  </a:ext>
                </a:extLst>
              </p:cNvPr>
              <p:cNvSpPr txBox="1"/>
              <p:nvPr/>
            </p:nvSpPr>
            <p:spPr>
              <a:xfrm>
                <a:off x="923966" y="5483359"/>
                <a:ext cx="1457579" cy="705193"/>
              </a:xfrm>
              <a:prstGeom prst="rect">
                <a:avLst/>
              </a:prstGeom>
              <a:noFill/>
            </p:spPr>
            <p:txBody>
              <a:bodyPr wrap="none" rtlCol="0">
                <a:spAutoFit/>
              </a:bodyPr>
              <a:lstStyle/>
              <a:p>
                <a:pPr defTabSz="914400" fontAlgn="base">
                  <a:spcBef>
                    <a:spcPts val="600"/>
                  </a:spcBef>
                  <a:spcAft>
                    <a:spcPct val="0"/>
                  </a:spcAft>
                </a:pPr>
                <a14:m>
                  <m:oMathPara xmlns:m="http://schemas.openxmlformats.org/officeDocument/2006/math">
                    <m:oMathParaPr>
                      <m:jc m:val="centerGroup"/>
                    </m:oMathParaPr>
                    <m:oMath xmlns:m="http://schemas.openxmlformats.org/officeDocument/2006/math">
                      <m:f>
                        <m:fPr>
                          <m:ctrlPr>
                            <a:rPr lang="de-DE" sz="2000" i="1">
                              <a:solidFill>
                                <a:srgbClr val="000096"/>
                              </a:solidFill>
                              <a:latin typeface="Cambria Math" panose="02040503050406030204" pitchFamily="18" charset="0"/>
                            </a:rPr>
                          </m:ctrlPr>
                        </m:fPr>
                        <m:num>
                          <m:sSub>
                            <m:sSubPr>
                              <m:ctrlPr>
                                <a:rPr lang="de-DE" sz="2000" i="1">
                                  <a:solidFill>
                                    <a:srgbClr val="000096"/>
                                  </a:solidFill>
                                  <a:latin typeface="Cambria Math" panose="02040503050406030204" pitchFamily="18" charset="0"/>
                                </a:rPr>
                              </m:ctrlPr>
                            </m:sSubPr>
                            <m:e>
                              <m:r>
                                <a:rPr lang="en-US" sz="2000" i="1">
                                  <a:solidFill>
                                    <a:srgbClr val="000096"/>
                                  </a:solidFill>
                                  <a:latin typeface="Cambria Math"/>
                                </a:rPr>
                                <m:t>𝑛</m:t>
                              </m:r>
                            </m:e>
                            <m:sub>
                              <m:r>
                                <a:rPr lang="de-DE" sz="2000" i="1">
                                  <a:solidFill>
                                    <a:srgbClr val="000096"/>
                                  </a:solidFill>
                                  <a:latin typeface="Cambria Math"/>
                                </a:rPr>
                                <m:t>𝑡</m:t>
                              </m:r>
                            </m:sub>
                          </m:sSub>
                        </m:num>
                        <m:den>
                          <m:sSub>
                            <m:sSubPr>
                              <m:ctrlPr>
                                <a:rPr lang="de-DE" sz="2000" i="1">
                                  <a:solidFill>
                                    <a:srgbClr val="000096"/>
                                  </a:solidFill>
                                  <a:latin typeface="Cambria Math" panose="02040503050406030204" pitchFamily="18" charset="0"/>
                                </a:rPr>
                              </m:ctrlPr>
                            </m:sSubPr>
                            <m:e>
                              <m:r>
                                <a:rPr lang="en-US" sz="2000" i="1">
                                  <a:solidFill>
                                    <a:srgbClr val="000096"/>
                                  </a:solidFill>
                                  <a:latin typeface="Cambria Math"/>
                                </a:rPr>
                                <m:t>𝑛</m:t>
                              </m:r>
                            </m:e>
                            <m:sub>
                              <m:r>
                                <a:rPr lang="en-US" sz="2000" i="1">
                                  <a:solidFill>
                                    <a:srgbClr val="000096"/>
                                  </a:solidFill>
                                  <a:latin typeface="Cambria Math"/>
                                </a:rPr>
                                <m:t>𝑝</m:t>
                              </m:r>
                            </m:sub>
                          </m:sSub>
                        </m:den>
                      </m:f>
                      <m:r>
                        <a:rPr lang="de-DE" sz="2000" i="1">
                          <a:solidFill>
                            <a:srgbClr val="000096"/>
                          </a:solidFill>
                          <a:latin typeface="Cambria Math"/>
                          <a:ea typeface="Cambria Math"/>
                        </a:rPr>
                        <m:t>≈</m:t>
                      </m:r>
                      <m:r>
                        <a:rPr lang="en-US" sz="2000" i="1">
                          <a:solidFill>
                            <a:srgbClr val="000096"/>
                          </a:solidFill>
                          <a:latin typeface="Cambria Math"/>
                          <a:ea typeface="Cambria Math"/>
                        </a:rPr>
                        <m:t>2−3</m:t>
                      </m:r>
                    </m:oMath>
                  </m:oMathPara>
                </a14:m>
                <a:endParaRPr lang="de-DE" sz="2000" dirty="0">
                  <a:solidFill>
                    <a:srgbClr val="000096"/>
                  </a:solidFill>
                  <a:latin typeface="Arial" charset="0"/>
                </a:endParaRPr>
              </a:p>
            </p:txBody>
          </p:sp>
        </mc:Choice>
        <mc:Fallback xmlns="">
          <p:sp>
            <p:nvSpPr>
              <p:cNvPr id="18" name="Textfeld 27">
                <a:extLst>
                  <a:ext uri="{FF2B5EF4-FFF2-40B4-BE49-F238E27FC236}">
                    <a16:creationId xmlns:a16="http://schemas.microsoft.com/office/drawing/2014/main" id="{B227114B-56F3-7B70-705E-81B88C5DA608}"/>
                  </a:ext>
                </a:extLst>
              </p:cNvPr>
              <p:cNvSpPr txBox="1">
                <a:spLocks noRot="1" noChangeAspect="1" noMove="1" noResize="1" noEditPoints="1" noAdjustHandles="1" noChangeArrowheads="1" noChangeShapeType="1" noTextEdit="1"/>
              </p:cNvSpPr>
              <p:nvPr/>
            </p:nvSpPr>
            <p:spPr>
              <a:xfrm>
                <a:off x="923966" y="5483359"/>
                <a:ext cx="1457579" cy="705193"/>
              </a:xfrm>
              <a:prstGeom prst="rect">
                <a:avLst/>
              </a:prstGeom>
              <a:blipFill>
                <a:blip r:embed="rId4"/>
                <a:stretch>
                  <a:fillRect b="-1786"/>
                </a:stretch>
              </a:blipFill>
            </p:spPr>
            <p:txBody>
              <a:bodyPr/>
              <a:lstStyle/>
              <a:p>
                <a:r>
                  <a:rPr lang="en-US">
                    <a:noFill/>
                  </a:rPr>
                  <a:t> </a:t>
                </a:r>
              </a:p>
            </p:txBody>
          </p:sp>
        </mc:Fallback>
      </mc:AlternateContent>
      <p:sp>
        <p:nvSpPr>
          <p:cNvPr id="19" name="Textfeld 3">
            <a:extLst>
              <a:ext uri="{FF2B5EF4-FFF2-40B4-BE49-F238E27FC236}">
                <a16:creationId xmlns:a16="http://schemas.microsoft.com/office/drawing/2014/main" id="{FB85E3FF-733A-8D70-D627-EE02B9E790D6}"/>
              </a:ext>
            </a:extLst>
          </p:cNvPr>
          <p:cNvSpPr txBox="1"/>
          <p:nvPr/>
        </p:nvSpPr>
        <p:spPr>
          <a:xfrm>
            <a:off x="4740390" y="5607926"/>
            <a:ext cx="3070328"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000096"/>
                </a:solidFill>
                <a:sym typeface="Wingdings 3"/>
              </a:rPr>
              <a:t> most of the total charge!</a:t>
            </a:r>
            <a:endParaRPr lang="en-US" sz="2000" dirty="0">
              <a:solidFill>
                <a:srgbClr val="000096"/>
              </a:solidFill>
            </a:endParaRPr>
          </a:p>
        </p:txBody>
      </p:sp>
      <p:sp>
        <p:nvSpPr>
          <p:cNvPr id="20" name="Ellipse 28">
            <a:extLst>
              <a:ext uri="{FF2B5EF4-FFF2-40B4-BE49-F238E27FC236}">
                <a16:creationId xmlns:a16="http://schemas.microsoft.com/office/drawing/2014/main" id="{912FDA25-4DE4-F0F3-FBE8-4ACC01A6F58A}"/>
              </a:ext>
            </a:extLst>
          </p:cNvPr>
          <p:cNvSpPr/>
          <p:nvPr/>
        </p:nvSpPr>
        <p:spPr>
          <a:xfrm>
            <a:off x="9750265" y="5311130"/>
            <a:ext cx="72008" cy="720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1" name="Ellipse 29">
            <a:extLst>
              <a:ext uri="{FF2B5EF4-FFF2-40B4-BE49-F238E27FC236}">
                <a16:creationId xmlns:a16="http://schemas.microsoft.com/office/drawing/2014/main" id="{E418FEAF-1B36-1177-8603-C90562BA25C9}"/>
              </a:ext>
            </a:extLst>
          </p:cNvPr>
          <p:cNvSpPr/>
          <p:nvPr/>
        </p:nvSpPr>
        <p:spPr>
          <a:xfrm>
            <a:off x="9868152" y="4492247"/>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2" name="Ellipse 30">
            <a:extLst>
              <a:ext uri="{FF2B5EF4-FFF2-40B4-BE49-F238E27FC236}">
                <a16:creationId xmlns:a16="http://schemas.microsoft.com/office/drawing/2014/main" id="{AB506394-71EF-6660-6521-9A94C4AEBA16}"/>
              </a:ext>
            </a:extLst>
          </p:cNvPr>
          <p:cNvSpPr/>
          <p:nvPr/>
        </p:nvSpPr>
        <p:spPr>
          <a:xfrm>
            <a:off x="9828768" y="4936615"/>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3" name="Ellipse 31">
            <a:extLst>
              <a:ext uri="{FF2B5EF4-FFF2-40B4-BE49-F238E27FC236}">
                <a16:creationId xmlns:a16="http://schemas.microsoft.com/office/drawing/2014/main" id="{FAFB1D2C-E9BF-1291-5416-796FB6012710}"/>
              </a:ext>
            </a:extLst>
          </p:cNvPr>
          <p:cNvSpPr/>
          <p:nvPr/>
        </p:nvSpPr>
        <p:spPr>
          <a:xfrm>
            <a:off x="9798306" y="4819240"/>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4" name="Ellipse 32">
            <a:extLst>
              <a:ext uri="{FF2B5EF4-FFF2-40B4-BE49-F238E27FC236}">
                <a16:creationId xmlns:a16="http://schemas.microsoft.com/office/drawing/2014/main" id="{FB1B5472-A16A-15DC-B1A5-578854AAA328}"/>
              </a:ext>
            </a:extLst>
          </p:cNvPr>
          <p:cNvSpPr/>
          <p:nvPr/>
        </p:nvSpPr>
        <p:spPr>
          <a:xfrm>
            <a:off x="9657473" y="4961068"/>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5" name="Ellipse 33">
            <a:extLst>
              <a:ext uri="{FF2B5EF4-FFF2-40B4-BE49-F238E27FC236}">
                <a16:creationId xmlns:a16="http://schemas.microsoft.com/office/drawing/2014/main" id="{6AE65E1D-FAE4-0988-F7B7-675872017019}"/>
              </a:ext>
            </a:extLst>
          </p:cNvPr>
          <p:cNvSpPr/>
          <p:nvPr/>
        </p:nvSpPr>
        <p:spPr>
          <a:xfrm>
            <a:off x="9909160" y="5193250"/>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6" name="Ellipse 34">
            <a:extLst>
              <a:ext uri="{FF2B5EF4-FFF2-40B4-BE49-F238E27FC236}">
                <a16:creationId xmlns:a16="http://schemas.microsoft.com/office/drawing/2014/main" id="{9720EC74-630E-DD41-9C64-10FB3E932175}"/>
              </a:ext>
            </a:extLst>
          </p:cNvPr>
          <p:cNvSpPr/>
          <p:nvPr/>
        </p:nvSpPr>
        <p:spPr>
          <a:xfrm>
            <a:off x="9894385" y="5301262"/>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7" name="Ellipse 35">
            <a:extLst>
              <a:ext uri="{FF2B5EF4-FFF2-40B4-BE49-F238E27FC236}">
                <a16:creationId xmlns:a16="http://schemas.microsoft.com/office/drawing/2014/main" id="{BFB58C91-B021-1E57-D6C1-B033E5BDB38B}"/>
              </a:ext>
            </a:extLst>
          </p:cNvPr>
          <p:cNvSpPr/>
          <p:nvPr/>
        </p:nvSpPr>
        <p:spPr>
          <a:xfrm>
            <a:off x="9818185" y="5229254"/>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8" name="Ellipse 36">
            <a:extLst>
              <a:ext uri="{FF2B5EF4-FFF2-40B4-BE49-F238E27FC236}">
                <a16:creationId xmlns:a16="http://schemas.microsoft.com/office/drawing/2014/main" id="{885298C4-A9EB-7436-6851-D0DD42790F31}"/>
              </a:ext>
            </a:extLst>
          </p:cNvPr>
          <p:cNvSpPr/>
          <p:nvPr/>
        </p:nvSpPr>
        <p:spPr>
          <a:xfrm>
            <a:off x="9895204" y="4157515"/>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29" name="Ellipse 37">
            <a:extLst>
              <a:ext uri="{FF2B5EF4-FFF2-40B4-BE49-F238E27FC236}">
                <a16:creationId xmlns:a16="http://schemas.microsoft.com/office/drawing/2014/main" id="{1BF9D4E9-D520-B97A-C4FE-B20ADDE69AA3}"/>
              </a:ext>
            </a:extLst>
          </p:cNvPr>
          <p:cNvSpPr/>
          <p:nvPr/>
        </p:nvSpPr>
        <p:spPr>
          <a:xfrm>
            <a:off x="9585526" y="3808041"/>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0" name="Ellipse 38">
            <a:extLst>
              <a:ext uri="{FF2B5EF4-FFF2-40B4-BE49-F238E27FC236}">
                <a16:creationId xmlns:a16="http://schemas.microsoft.com/office/drawing/2014/main" id="{15EBCCC5-D89F-DCF8-2E8C-298AC501DDFB}"/>
              </a:ext>
            </a:extLst>
          </p:cNvPr>
          <p:cNvSpPr/>
          <p:nvPr/>
        </p:nvSpPr>
        <p:spPr>
          <a:xfrm>
            <a:off x="9484738" y="3808041"/>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1" name="Ellipse 39">
            <a:extLst>
              <a:ext uri="{FF2B5EF4-FFF2-40B4-BE49-F238E27FC236}">
                <a16:creationId xmlns:a16="http://schemas.microsoft.com/office/drawing/2014/main" id="{42CC3B3F-E8C9-ED53-38FB-B0BC4EB1DC13}"/>
              </a:ext>
            </a:extLst>
          </p:cNvPr>
          <p:cNvSpPr/>
          <p:nvPr/>
        </p:nvSpPr>
        <p:spPr>
          <a:xfrm>
            <a:off x="9397274" y="3772037"/>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2" name="Ellipse 40">
            <a:extLst>
              <a:ext uri="{FF2B5EF4-FFF2-40B4-BE49-F238E27FC236}">
                <a16:creationId xmlns:a16="http://schemas.microsoft.com/office/drawing/2014/main" id="{C3F7B26D-14B7-287A-43EA-B2522FE4CFE9}"/>
              </a:ext>
            </a:extLst>
          </p:cNvPr>
          <p:cNvSpPr/>
          <p:nvPr/>
        </p:nvSpPr>
        <p:spPr>
          <a:xfrm>
            <a:off x="9551382" y="3721123"/>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3" name="Ellipse 41">
            <a:extLst>
              <a:ext uri="{FF2B5EF4-FFF2-40B4-BE49-F238E27FC236}">
                <a16:creationId xmlns:a16="http://schemas.microsoft.com/office/drawing/2014/main" id="{EDB09E7E-6DF4-4370-A18D-114590AE1615}"/>
              </a:ext>
            </a:extLst>
          </p:cNvPr>
          <p:cNvSpPr/>
          <p:nvPr/>
        </p:nvSpPr>
        <p:spPr>
          <a:xfrm>
            <a:off x="9763548" y="3335212"/>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4" name="Ellipse 42">
            <a:extLst>
              <a:ext uri="{FF2B5EF4-FFF2-40B4-BE49-F238E27FC236}">
                <a16:creationId xmlns:a16="http://schemas.microsoft.com/office/drawing/2014/main" id="{887CB759-0495-35B3-2A8B-BD6F5A4F864C}"/>
              </a:ext>
            </a:extLst>
          </p:cNvPr>
          <p:cNvSpPr/>
          <p:nvPr/>
        </p:nvSpPr>
        <p:spPr>
          <a:xfrm>
            <a:off x="9746177" y="3213759"/>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5" name="Ellipse 43">
            <a:extLst>
              <a:ext uri="{FF2B5EF4-FFF2-40B4-BE49-F238E27FC236}">
                <a16:creationId xmlns:a16="http://schemas.microsoft.com/office/drawing/2014/main" id="{843C68D8-E8AD-4056-5AB8-77097E73391E}"/>
              </a:ext>
            </a:extLst>
          </p:cNvPr>
          <p:cNvSpPr/>
          <p:nvPr/>
        </p:nvSpPr>
        <p:spPr>
          <a:xfrm>
            <a:off x="9638101" y="3266417"/>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6" name="Ellipse 44">
            <a:extLst>
              <a:ext uri="{FF2B5EF4-FFF2-40B4-BE49-F238E27FC236}">
                <a16:creationId xmlns:a16="http://schemas.microsoft.com/office/drawing/2014/main" id="{067AAFA2-3309-83DF-7E19-C08F82141BB4}"/>
              </a:ext>
            </a:extLst>
          </p:cNvPr>
          <p:cNvSpPr/>
          <p:nvPr/>
        </p:nvSpPr>
        <p:spPr>
          <a:xfrm>
            <a:off x="9515378" y="3042792"/>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7" name="Ellipse 45">
            <a:extLst>
              <a:ext uri="{FF2B5EF4-FFF2-40B4-BE49-F238E27FC236}">
                <a16:creationId xmlns:a16="http://schemas.microsoft.com/office/drawing/2014/main" id="{54BA5879-FB83-ED24-0964-0673B416600B}"/>
              </a:ext>
            </a:extLst>
          </p:cNvPr>
          <p:cNvSpPr/>
          <p:nvPr/>
        </p:nvSpPr>
        <p:spPr>
          <a:xfrm>
            <a:off x="9610544" y="3038279"/>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8" name="Ellipse 46">
            <a:extLst>
              <a:ext uri="{FF2B5EF4-FFF2-40B4-BE49-F238E27FC236}">
                <a16:creationId xmlns:a16="http://schemas.microsoft.com/office/drawing/2014/main" id="{1A49C184-F6FD-2BC8-4862-EE64A72D2F4D}"/>
              </a:ext>
            </a:extLst>
          </p:cNvPr>
          <p:cNvSpPr/>
          <p:nvPr/>
        </p:nvSpPr>
        <p:spPr>
          <a:xfrm>
            <a:off x="9631606" y="3134558"/>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39" name="Ellipse 47">
            <a:extLst>
              <a:ext uri="{FF2B5EF4-FFF2-40B4-BE49-F238E27FC236}">
                <a16:creationId xmlns:a16="http://schemas.microsoft.com/office/drawing/2014/main" id="{2E4044B0-46AF-B09A-DC38-91B2909CC0C8}"/>
              </a:ext>
            </a:extLst>
          </p:cNvPr>
          <p:cNvSpPr/>
          <p:nvPr/>
        </p:nvSpPr>
        <p:spPr>
          <a:xfrm>
            <a:off x="9808898" y="2771817"/>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0" name="Ellipse 48">
            <a:extLst>
              <a:ext uri="{FF2B5EF4-FFF2-40B4-BE49-F238E27FC236}">
                <a16:creationId xmlns:a16="http://schemas.microsoft.com/office/drawing/2014/main" id="{04165FD8-BE2A-AFEB-D7C8-4063BB889FB3}"/>
              </a:ext>
            </a:extLst>
          </p:cNvPr>
          <p:cNvSpPr/>
          <p:nvPr/>
        </p:nvSpPr>
        <p:spPr>
          <a:xfrm>
            <a:off x="9691476" y="2767255"/>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1" name="Ellipse 49">
            <a:extLst>
              <a:ext uri="{FF2B5EF4-FFF2-40B4-BE49-F238E27FC236}">
                <a16:creationId xmlns:a16="http://schemas.microsoft.com/office/drawing/2014/main" id="{203CEBB0-8526-2D38-18E9-743DEE91F200}"/>
              </a:ext>
            </a:extLst>
          </p:cNvPr>
          <p:cNvSpPr/>
          <p:nvPr/>
        </p:nvSpPr>
        <p:spPr>
          <a:xfrm>
            <a:off x="9758852" y="2720186"/>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2" name="Ellipse 50">
            <a:extLst>
              <a:ext uri="{FF2B5EF4-FFF2-40B4-BE49-F238E27FC236}">
                <a16:creationId xmlns:a16="http://schemas.microsoft.com/office/drawing/2014/main" id="{89CFDAFA-C504-6EF3-3720-16028355122D}"/>
              </a:ext>
            </a:extLst>
          </p:cNvPr>
          <p:cNvSpPr/>
          <p:nvPr/>
        </p:nvSpPr>
        <p:spPr>
          <a:xfrm>
            <a:off x="9559598" y="3894959"/>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3" name="Ellipse 51">
            <a:extLst>
              <a:ext uri="{FF2B5EF4-FFF2-40B4-BE49-F238E27FC236}">
                <a16:creationId xmlns:a16="http://schemas.microsoft.com/office/drawing/2014/main" id="{5EDD6E83-EF92-826B-ACBF-CD22FC4118A4}"/>
              </a:ext>
            </a:extLst>
          </p:cNvPr>
          <p:cNvSpPr/>
          <p:nvPr/>
        </p:nvSpPr>
        <p:spPr>
          <a:xfrm>
            <a:off x="9664333" y="2535116"/>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4" name="Ellipse 52">
            <a:extLst>
              <a:ext uri="{FF2B5EF4-FFF2-40B4-BE49-F238E27FC236}">
                <a16:creationId xmlns:a16="http://schemas.microsoft.com/office/drawing/2014/main" id="{8B5F1221-8CE2-CB06-B541-EBBCC62C8844}"/>
              </a:ext>
            </a:extLst>
          </p:cNvPr>
          <p:cNvSpPr/>
          <p:nvPr/>
        </p:nvSpPr>
        <p:spPr>
          <a:xfrm>
            <a:off x="9615380" y="2468345"/>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5" name="Ellipse 53">
            <a:extLst>
              <a:ext uri="{FF2B5EF4-FFF2-40B4-BE49-F238E27FC236}">
                <a16:creationId xmlns:a16="http://schemas.microsoft.com/office/drawing/2014/main" id="{06287B21-3DD7-954B-E56C-235BA1A1047F}"/>
              </a:ext>
            </a:extLst>
          </p:cNvPr>
          <p:cNvSpPr/>
          <p:nvPr/>
        </p:nvSpPr>
        <p:spPr>
          <a:xfrm>
            <a:off x="9655399" y="3777668"/>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6" name="Ellipse 54">
            <a:extLst>
              <a:ext uri="{FF2B5EF4-FFF2-40B4-BE49-F238E27FC236}">
                <a16:creationId xmlns:a16="http://schemas.microsoft.com/office/drawing/2014/main" id="{2B01A840-2DC0-58DD-FE7D-42A6FD41FAD5}"/>
              </a:ext>
            </a:extLst>
          </p:cNvPr>
          <p:cNvSpPr/>
          <p:nvPr/>
        </p:nvSpPr>
        <p:spPr>
          <a:xfrm>
            <a:off x="9964081" y="4089269"/>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7" name="Ellipse 55">
            <a:extLst>
              <a:ext uri="{FF2B5EF4-FFF2-40B4-BE49-F238E27FC236}">
                <a16:creationId xmlns:a16="http://schemas.microsoft.com/office/drawing/2014/main" id="{3D591E9C-C611-A9C8-8804-563B1AFE3188}"/>
              </a:ext>
            </a:extLst>
          </p:cNvPr>
          <p:cNvSpPr/>
          <p:nvPr/>
        </p:nvSpPr>
        <p:spPr>
          <a:xfrm>
            <a:off x="9776139" y="4178342"/>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8" name="Ellipse 56">
            <a:extLst>
              <a:ext uri="{FF2B5EF4-FFF2-40B4-BE49-F238E27FC236}">
                <a16:creationId xmlns:a16="http://schemas.microsoft.com/office/drawing/2014/main" id="{BF74EF99-ED2B-ACDF-AC1F-9EA640C93C85}"/>
              </a:ext>
            </a:extLst>
          </p:cNvPr>
          <p:cNvSpPr/>
          <p:nvPr/>
        </p:nvSpPr>
        <p:spPr>
          <a:xfrm>
            <a:off x="9800647" y="4646890"/>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49" name="Ellipse 57">
            <a:extLst>
              <a:ext uri="{FF2B5EF4-FFF2-40B4-BE49-F238E27FC236}">
                <a16:creationId xmlns:a16="http://schemas.microsoft.com/office/drawing/2014/main" id="{E7141EB4-FFBB-4F79-1868-6FA72B45DB57}"/>
              </a:ext>
            </a:extLst>
          </p:cNvPr>
          <p:cNvSpPr/>
          <p:nvPr/>
        </p:nvSpPr>
        <p:spPr>
          <a:xfrm>
            <a:off x="9722851" y="4644467"/>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50" name="Ellipse 58">
            <a:extLst>
              <a:ext uri="{FF2B5EF4-FFF2-40B4-BE49-F238E27FC236}">
                <a16:creationId xmlns:a16="http://schemas.microsoft.com/office/drawing/2014/main" id="{0F6734B2-C55D-65F8-94EB-25508C2BDDBC}"/>
              </a:ext>
            </a:extLst>
          </p:cNvPr>
          <p:cNvSpPr/>
          <p:nvPr/>
        </p:nvSpPr>
        <p:spPr>
          <a:xfrm>
            <a:off x="9619468" y="4742360"/>
            <a:ext cx="72008" cy="72008"/>
          </a:xfrm>
          <a:prstGeom prst="ellipse">
            <a:avLst/>
          </a:prstGeom>
          <a:solidFill>
            <a:srgbClr val="0000FF"/>
          </a:solidFill>
          <a:ln>
            <a:solidFill>
              <a:srgbClr val="0033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de-DE" sz="2000">
              <a:solidFill>
                <a:srgbClr val="FFFFFF"/>
              </a:solidFill>
              <a:latin typeface="Arial"/>
            </a:endParaRPr>
          </a:p>
        </p:txBody>
      </p:sp>
      <p:sp>
        <p:nvSpPr>
          <p:cNvPr id="51" name="TextBox 19">
            <a:extLst>
              <a:ext uri="{FF2B5EF4-FFF2-40B4-BE49-F238E27FC236}">
                <a16:creationId xmlns:a16="http://schemas.microsoft.com/office/drawing/2014/main" id="{8120B4C0-1456-F21F-6F43-AF827154F17F}"/>
              </a:ext>
            </a:extLst>
          </p:cNvPr>
          <p:cNvSpPr txBox="1"/>
          <p:nvPr/>
        </p:nvSpPr>
        <p:spPr>
          <a:xfrm>
            <a:off x="2302645" y="5580378"/>
            <a:ext cx="2265364" cy="400110"/>
          </a:xfrm>
          <a:prstGeom prst="rect">
            <a:avLst/>
          </a:prstGeom>
          <a:noFill/>
        </p:spPr>
        <p:txBody>
          <a:bodyPr wrap="none" rtlCol="0">
            <a:spAutoFit/>
          </a:bodyPr>
          <a:lstStyle/>
          <a:p>
            <a:pPr defTabSz="914400" fontAlgn="base">
              <a:spcBef>
                <a:spcPct val="0"/>
              </a:spcBef>
              <a:spcAft>
                <a:spcPct val="0"/>
              </a:spcAft>
            </a:pPr>
            <a:r>
              <a:rPr lang="en-US" sz="2000" dirty="0">
                <a:solidFill>
                  <a:srgbClr val="FF0000"/>
                </a:solidFill>
              </a:rPr>
              <a:t>“ionization cluster”</a:t>
            </a:r>
            <a:endParaRPr lang="de-DE" sz="2000" dirty="0">
              <a:solidFill>
                <a:srgbClr val="FF0000"/>
              </a:solidFill>
            </a:endParaRPr>
          </a:p>
        </p:txBody>
      </p:sp>
      <p:sp>
        <p:nvSpPr>
          <p:cNvPr id="52" name="TextBox 4">
            <a:extLst>
              <a:ext uri="{FF2B5EF4-FFF2-40B4-BE49-F238E27FC236}">
                <a16:creationId xmlns:a16="http://schemas.microsoft.com/office/drawing/2014/main" id="{27A9DE28-AB6D-6AD5-90BD-C023C57D9173}"/>
              </a:ext>
            </a:extLst>
          </p:cNvPr>
          <p:cNvSpPr txBox="1"/>
          <p:nvPr/>
        </p:nvSpPr>
        <p:spPr>
          <a:xfrm>
            <a:off x="419910" y="1234886"/>
            <a:ext cx="6649384" cy="400110"/>
          </a:xfrm>
          <a:prstGeom prst="rect">
            <a:avLst/>
          </a:prstGeom>
          <a:noFill/>
        </p:spPr>
        <p:txBody>
          <a:bodyPr wrap="none" rtlCol="0">
            <a:spAutoFit/>
          </a:bodyPr>
          <a:lstStyle/>
          <a:p>
            <a:pPr marL="457200" indent="-457200" defTabSz="914400" fontAlgn="base">
              <a:spcBef>
                <a:spcPct val="0"/>
              </a:spcBef>
              <a:spcAft>
                <a:spcPct val="0"/>
              </a:spcAft>
              <a:buFont typeface="+mj-lt"/>
              <a:buAutoNum type="arabicPeriod"/>
            </a:pPr>
            <a:r>
              <a:rPr lang="en-US" sz="2000" dirty="0">
                <a:solidFill>
                  <a:srgbClr val="000096"/>
                </a:solidFill>
              </a:rPr>
              <a:t>Primary ionization: created by incident fast particle, e.g. </a:t>
            </a:r>
            <a:r>
              <a:rPr lang="en-US" sz="2000" dirty="0">
                <a:solidFill>
                  <a:srgbClr val="000096"/>
                </a:solidFill>
                <a:latin typeface="Symbol" panose="05050102010706020507" pitchFamily="18" charset="2"/>
              </a:rPr>
              <a:t>p</a:t>
            </a:r>
            <a:endParaRPr lang="de-DE" sz="2000" dirty="0">
              <a:solidFill>
                <a:srgbClr val="000096"/>
              </a:solidFill>
              <a:latin typeface="Symbol" panose="05050102010706020507" pitchFamily="18" charset="2"/>
            </a:endParaRPr>
          </a:p>
        </p:txBody>
      </p:sp>
      <mc:AlternateContent xmlns:mc="http://schemas.openxmlformats.org/markup-compatibility/2006" xmlns:a14="http://schemas.microsoft.com/office/drawing/2010/main">
        <mc:Choice Requires="a14">
          <p:sp>
            <p:nvSpPr>
              <p:cNvPr id="53" name="TextBox 6">
                <a:extLst>
                  <a:ext uri="{FF2B5EF4-FFF2-40B4-BE49-F238E27FC236}">
                    <a16:creationId xmlns:a16="http://schemas.microsoft.com/office/drawing/2014/main" id="{0FB0889A-6768-FA78-1CFC-E47B119C83BD}"/>
                  </a:ext>
                </a:extLst>
              </p:cNvPr>
              <p:cNvSpPr txBox="1"/>
              <p:nvPr/>
            </p:nvSpPr>
            <p:spPr>
              <a:xfrm>
                <a:off x="817363" y="1681874"/>
                <a:ext cx="6956969" cy="1169551"/>
              </a:xfrm>
              <a:prstGeom prst="rect">
                <a:avLst/>
              </a:prstGeom>
              <a:noFill/>
            </p:spPr>
            <p:txBody>
              <a:bodyPr wrap="none" rtlCol="0">
                <a:spAutoFit/>
              </a:bodyPr>
              <a:lstStyle/>
              <a:p>
                <a:pPr defTabSz="914400" fontAlgn="base">
                  <a:spcBef>
                    <a:spcPts val="600"/>
                  </a:spcBef>
                  <a:spcAft>
                    <a:spcPct val="0"/>
                  </a:spcAft>
                  <a:buFont typeface="Arial" pitchFamily="34" charset="0"/>
                  <a:buChar char="•"/>
                </a:pPr>
                <a:r>
                  <a:rPr lang="en-US" sz="2000" dirty="0">
                    <a:solidFill>
                      <a:srgbClr val="000096"/>
                    </a:solidFill>
                  </a:rPr>
                  <a:t> Cross section ~ 10</a:t>
                </a:r>
                <a:r>
                  <a:rPr lang="en-US" sz="2000" baseline="30000" dirty="0">
                    <a:solidFill>
                      <a:srgbClr val="000096"/>
                    </a:solidFill>
                  </a:rPr>
                  <a:t>-17</a:t>
                </a:r>
                <a:r>
                  <a:rPr lang="en-US" sz="2000" dirty="0">
                    <a:solidFill>
                      <a:srgbClr val="000096"/>
                    </a:solidFill>
                  </a:rPr>
                  <a:t> cm</a:t>
                </a:r>
                <a:r>
                  <a:rPr lang="en-US" sz="2000" baseline="30000" dirty="0">
                    <a:solidFill>
                      <a:srgbClr val="000096"/>
                    </a:solidFill>
                  </a:rPr>
                  <a:t>2</a:t>
                </a:r>
              </a:p>
              <a:p>
                <a:pPr defTabSz="914400" fontAlgn="base">
                  <a:spcBef>
                    <a:spcPts val="600"/>
                  </a:spcBef>
                  <a:spcAft>
                    <a:spcPct val="0"/>
                  </a:spcAft>
                  <a:buFont typeface="Arial" pitchFamily="34" charset="0"/>
                  <a:buChar char="•"/>
                </a:pPr>
                <a:r>
                  <a:rPr lang="en-US" sz="2000" dirty="0">
                    <a:solidFill>
                      <a:srgbClr val="000096"/>
                    </a:solidFill>
                  </a:rPr>
                  <a:t> Energy threshold for ionization</a:t>
                </a:r>
              </a:p>
              <a:p>
                <a:pPr defTabSz="914400" fontAlgn="base">
                  <a:spcBef>
                    <a:spcPts val="600"/>
                  </a:spcBef>
                  <a:spcAft>
                    <a:spcPct val="0"/>
                  </a:spcAft>
                  <a:buFont typeface="Arial" pitchFamily="34" charset="0"/>
                  <a:buChar char="•"/>
                </a:pPr>
                <a:r>
                  <a:rPr lang="en-US" sz="2000" dirty="0">
                    <a:solidFill>
                      <a:srgbClr val="000096"/>
                    </a:solidFill>
                  </a:rPr>
                  <a:t> Characterized by </a:t>
                </a:r>
                <a:r>
                  <a:rPr lang="de-DE" sz="2000" dirty="0">
                    <a:solidFill>
                      <a:srgbClr val="000096"/>
                    </a:solidFill>
                  </a:rPr>
                  <a:t>mean </a:t>
                </a:r>
                <a:r>
                  <a:rPr lang="de-DE" sz="2000" dirty="0" err="1">
                    <a:solidFill>
                      <a:srgbClr val="000096"/>
                    </a:solidFill>
                  </a:rPr>
                  <a:t>free</a:t>
                </a:r>
                <a:r>
                  <a:rPr lang="de-DE" sz="2000" dirty="0">
                    <a:solidFill>
                      <a:srgbClr val="000096"/>
                    </a:solidFill>
                  </a:rPr>
                  <a:t> </a:t>
                </a:r>
                <a:r>
                  <a:rPr lang="de-DE" sz="2000" dirty="0" err="1">
                    <a:solidFill>
                      <a:srgbClr val="000096"/>
                    </a:solidFill>
                  </a:rPr>
                  <a:t>path</a:t>
                </a:r>
                <a:r>
                  <a:rPr lang="de-DE" sz="2000" dirty="0">
                    <a:solidFill>
                      <a:srgbClr val="000096"/>
                    </a:solidFill>
                  </a:rPr>
                  <a:t> </a:t>
                </a:r>
                <a14:m>
                  <m:oMath xmlns:m="http://schemas.openxmlformats.org/officeDocument/2006/math">
                    <m:r>
                      <a:rPr lang="de-DE" sz="2000" i="1">
                        <a:solidFill>
                          <a:srgbClr val="000096"/>
                        </a:solidFill>
                        <a:latin typeface="Cambria Math" panose="02040503050406030204" pitchFamily="18" charset="0"/>
                        <a:ea typeface="Cambria Math"/>
                      </a:rPr>
                      <m:t>𝜆</m:t>
                    </m:r>
                  </m:oMath>
                </a14:m>
                <a:r>
                  <a:rPr lang="de-DE" sz="2000" dirty="0">
                    <a:solidFill>
                      <a:srgbClr val="000096"/>
                    </a:solidFill>
                  </a:rPr>
                  <a:t> </a:t>
                </a:r>
                <a:r>
                  <a:rPr lang="de-DE" sz="2000" dirty="0" err="1">
                    <a:solidFill>
                      <a:srgbClr val="000096"/>
                    </a:solidFill>
                  </a:rPr>
                  <a:t>and</a:t>
                </a:r>
                <a:r>
                  <a:rPr lang="de-DE" sz="2000" dirty="0">
                    <a:solidFill>
                      <a:srgbClr val="000096"/>
                    </a:solidFill>
                  </a:rPr>
                  <a:t> </a:t>
                </a:r>
                <a:r>
                  <a:rPr lang="de-DE" sz="2000" dirty="0" err="1">
                    <a:solidFill>
                      <a:srgbClr val="000096"/>
                    </a:solidFill>
                  </a:rPr>
                  <a:t>collision</a:t>
                </a:r>
                <a:r>
                  <a:rPr lang="de-DE" sz="2000" dirty="0">
                    <a:solidFill>
                      <a:srgbClr val="000096"/>
                    </a:solidFill>
                  </a:rPr>
                  <a:t> </a:t>
                </a:r>
                <a:r>
                  <a:rPr lang="de-DE" sz="2000" dirty="0" err="1">
                    <a:solidFill>
                      <a:srgbClr val="000096"/>
                    </a:solidFill>
                  </a:rPr>
                  <a:t>cross</a:t>
                </a:r>
                <a:r>
                  <a:rPr lang="de-DE" sz="2000" dirty="0">
                    <a:solidFill>
                      <a:srgbClr val="000096"/>
                    </a:solidFill>
                  </a:rPr>
                  <a:t> </a:t>
                </a:r>
                <a:r>
                  <a:rPr lang="de-DE" sz="2000" dirty="0" err="1">
                    <a:solidFill>
                      <a:srgbClr val="000096"/>
                    </a:solidFill>
                  </a:rPr>
                  <a:t>section</a:t>
                </a:r>
                <a:r>
                  <a:rPr lang="de-DE" sz="2000" dirty="0">
                    <a:solidFill>
                      <a:srgbClr val="000096"/>
                    </a:solidFill>
                  </a:rPr>
                  <a:t> </a:t>
                </a:r>
                <a14:m>
                  <m:oMath xmlns:m="http://schemas.openxmlformats.org/officeDocument/2006/math">
                    <m:r>
                      <a:rPr lang="de-DE" sz="2000" i="1">
                        <a:solidFill>
                          <a:srgbClr val="000096"/>
                        </a:solidFill>
                        <a:latin typeface="Cambria Math" panose="02040503050406030204" pitchFamily="18" charset="0"/>
                        <a:ea typeface="Cambria Math"/>
                      </a:rPr>
                      <m:t>𝜎</m:t>
                    </m:r>
                  </m:oMath>
                </a14:m>
                <a:r>
                  <a:rPr lang="en-US" sz="2000" dirty="0">
                    <a:solidFill>
                      <a:srgbClr val="000096"/>
                    </a:solidFill>
                  </a:rPr>
                  <a:t> </a:t>
                </a:r>
                <a:endParaRPr lang="de-DE" sz="2000" dirty="0">
                  <a:solidFill>
                    <a:srgbClr val="000096"/>
                  </a:solidFill>
                </a:endParaRPr>
              </a:p>
            </p:txBody>
          </p:sp>
        </mc:Choice>
        <mc:Fallback xmlns="">
          <p:sp>
            <p:nvSpPr>
              <p:cNvPr id="53" name="TextBox 6">
                <a:extLst>
                  <a:ext uri="{FF2B5EF4-FFF2-40B4-BE49-F238E27FC236}">
                    <a16:creationId xmlns:a16="http://schemas.microsoft.com/office/drawing/2014/main" id="{0FB0889A-6768-FA78-1CFC-E47B119C83BD}"/>
                  </a:ext>
                </a:extLst>
              </p:cNvPr>
              <p:cNvSpPr txBox="1">
                <a:spLocks noRot="1" noChangeAspect="1" noMove="1" noResize="1" noEditPoints="1" noAdjustHandles="1" noChangeArrowheads="1" noChangeShapeType="1" noTextEdit="1"/>
              </p:cNvSpPr>
              <p:nvPr/>
            </p:nvSpPr>
            <p:spPr>
              <a:xfrm>
                <a:off x="817363" y="1681874"/>
                <a:ext cx="6956969" cy="1169551"/>
              </a:xfrm>
              <a:prstGeom prst="rect">
                <a:avLst/>
              </a:prstGeom>
              <a:blipFill>
                <a:blip r:embed="rId5"/>
                <a:stretch>
                  <a:fillRect l="-730" t="-3226" b="-8602"/>
                </a:stretch>
              </a:blipFill>
            </p:spPr>
            <p:txBody>
              <a:bodyPr/>
              <a:lstStyle/>
              <a:p>
                <a:r>
                  <a:rPr lang="en-US">
                    <a:noFill/>
                  </a:rPr>
                  <a:t> </a:t>
                </a:r>
              </a:p>
            </p:txBody>
          </p:sp>
        </mc:Fallback>
      </mc:AlternateContent>
      <p:sp>
        <p:nvSpPr>
          <p:cNvPr id="54" name="Textfeld 62">
            <a:extLst>
              <a:ext uri="{FF2B5EF4-FFF2-40B4-BE49-F238E27FC236}">
                <a16:creationId xmlns:a16="http://schemas.microsoft.com/office/drawing/2014/main" id="{65B00F40-4ACC-3614-A344-F116B0E26F19}"/>
              </a:ext>
            </a:extLst>
          </p:cNvPr>
          <p:cNvSpPr txBox="1"/>
          <p:nvPr/>
        </p:nvSpPr>
        <p:spPr>
          <a:xfrm>
            <a:off x="357786" y="823535"/>
            <a:ext cx="3727559" cy="400110"/>
          </a:xfrm>
          <a:prstGeom prst="rect">
            <a:avLst/>
          </a:prstGeom>
          <a:noFill/>
        </p:spPr>
        <p:txBody>
          <a:bodyPr wrap="none" rtlCol="0">
            <a:spAutoFit/>
          </a:bodyPr>
          <a:lstStyle/>
          <a:p>
            <a:pPr defTabSz="914400" fontAlgn="base">
              <a:spcBef>
                <a:spcPct val="0"/>
              </a:spcBef>
              <a:spcAft>
                <a:spcPct val="0"/>
              </a:spcAft>
            </a:pPr>
            <a:r>
              <a:rPr lang="en-GB" sz="2000" dirty="0">
                <a:solidFill>
                  <a:srgbClr val="FF0000"/>
                </a:solidFill>
              </a:rPr>
              <a:t>Primary and secondary ionization:</a:t>
            </a:r>
          </a:p>
        </p:txBody>
      </p:sp>
      <p:sp>
        <p:nvSpPr>
          <p:cNvPr id="55" name="Title 1">
            <a:extLst>
              <a:ext uri="{FF2B5EF4-FFF2-40B4-BE49-F238E27FC236}">
                <a16:creationId xmlns:a16="http://schemas.microsoft.com/office/drawing/2014/main" id="{579BED62-7D92-1B99-3628-33FA5A33531D}"/>
              </a:ext>
            </a:extLst>
          </p:cNvPr>
          <p:cNvSpPr>
            <a:spLocks noGrp="1"/>
          </p:cNvSpPr>
          <p:nvPr>
            <p:ph type="title"/>
          </p:nvPr>
        </p:nvSpPr>
        <p:spPr>
          <a:xfrm>
            <a:off x="395288" y="203200"/>
            <a:ext cx="5014912" cy="574675"/>
          </a:xfrm>
        </p:spPr>
        <p:txBody>
          <a:bodyPr/>
          <a:lstStyle/>
          <a:p>
            <a:r>
              <a:rPr lang="en-US" sz="4000" dirty="0"/>
              <a:t>Ionization</a:t>
            </a:r>
            <a:endParaRPr lang="en-US" sz="2800" dirty="0"/>
          </a:p>
        </p:txBody>
      </p:sp>
    </p:spTree>
    <p:extLst>
      <p:ext uri="{BB962C8B-B14F-4D97-AF65-F5344CB8AC3E}">
        <p14:creationId xmlns:p14="http://schemas.microsoft.com/office/powerpoint/2010/main" val="152277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A048-7DBF-3EE8-7CDF-1E89CE7FD9B0}"/>
              </a:ext>
            </a:extLst>
          </p:cNvPr>
          <p:cNvSpPr>
            <a:spLocks noGrp="1"/>
          </p:cNvSpPr>
          <p:nvPr>
            <p:ph type="title"/>
          </p:nvPr>
        </p:nvSpPr>
        <p:spPr>
          <a:xfrm>
            <a:off x="395427" y="203149"/>
            <a:ext cx="4633773" cy="1107996"/>
          </a:xfrm>
        </p:spPr>
        <p:txBody>
          <a:bodyPr/>
          <a:lstStyle/>
          <a:p>
            <a:r>
              <a:rPr lang="en-US" dirty="0"/>
              <a:t>Ionizing Collisions</a:t>
            </a:r>
          </a:p>
        </p:txBody>
      </p:sp>
      <p:sp>
        <p:nvSpPr>
          <p:cNvPr id="4" name="Footer Placeholder 3">
            <a:extLst>
              <a:ext uri="{FF2B5EF4-FFF2-40B4-BE49-F238E27FC236}">
                <a16:creationId xmlns:a16="http://schemas.microsoft.com/office/drawing/2014/main" id="{59B7A02C-27C7-4A29-077C-3855316DE890}"/>
              </a:ext>
            </a:extLst>
          </p:cNvPr>
          <p:cNvSpPr>
            <a:spLocks noGrp="1"/>
          </p:cNvSpPr>
          <p:nvPr>
            <p:ph type="ftr" sz="quarter" idx="5"/>
          </p:nvPr>
        </p:nvSpPr>
        <p:spPr>
          <a:xfrm>
            <a:off x="3005137" y="6454687"/>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635273ED-1902-6AC5-8AAA-D96D60B40EFD}"/>
              </a:ext>
            </a:extLst>
          </p:cNvPr>
          <p:cNvSpPr>
            <a:spLocks noGrp="1"/>
          </p:cNvSpPr>
          <p:nvPr>
            <p:ph type="sldNum" sz="quarter" idx="7"/>
          </p:nvPr>
        </p:nvSpPr>
        <p:spPr/>
        <p:txBody>
          <a:bodyPr/>
          <a:lstStyle/>
          <a:p>
            <a:pPr marL="38100">
              <a:lnSpc>
                <a:spcPct val="100000"/>
              </a:lnSpc>
            </a:pPr>
            <a:fld id="{81D60167-4931-47E6-BA6A-407CBD079E47}" type="slidenum">
              <a:rPr lang="en-US" spc="-5" smtClean="0"/>
              <a:t>8</a:t>
            </a:fld>
            <a:endParaRPr lang="en-US" spc="-5" dirty="0"/>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A0B853C0-BBA3-202F-EEED-06714F836DA7}"/>
                  </a:ext>
                </a:extLst>
              </p:cNvPr>
              <p:cNvSpPr txBox="1"/>
              <p:nvPr/>
            </p:nvSpPr>
            <p:spPr>
              <a:xfrm>
                <a:off x="609600" y="1143000"/>
                <a:ext cx="11430000" cy="1092607"/>
              </a:xfrm>
              <a:prstGeom prst="rect">
                <a:avLst/>
              </a:prstGeom>
              <a:noFill/>
            </p:spPr>
            <p:txBody>
              <a:bodyPr wrap="square" rtlCol="0">
                <a:spAutoFit/>
              </a:bodyPr>
              <a:lstStyle/>
              <a:p>
                <a:pPr marL="342900" indent="-342900" defTabSz="914400" fontAlgn="base">
                  <a:spcBef>
                    <a:spcPts val="600"/>
                  </a:spcBef>
                  <a:spcAft>
                    <a:spcPct val="0"/>
                  </a:spcAft>
                  <a:buFont typeface="Arial" panose="020B0604020202020204" pitchFamily="34" charset="0"/>
                  <a:buChar char="•"/>
                </a:pPr>
                <a:r>
                  <a:rPr lang="de-DE" sz="2000" dirty="0">
                    <a:solidFill>
                      <a:srgbClr val="000096"/>
                    </a:solidFill>
                  </a:rPr>
                  <a:t>Only a </a:t>
                </a:r>
                <a:r>
                  <a:rPr lang="de-DE" sz="2000" dirty="0" err="1">
                    <a:solidFill>
                      <a:srgbClr val="000096"/>
                    </a:solidFill>
                  </a:rPr>
                  <a:t>c</a:t>
                </a:r>
                <a:r>
                  <a:rPr lang="de-DE" sz="2000" dirty="0" err="1">
                    <a:solidFill>
                      <a:srgbClr val="00329E"/>
                    </a:solidFill>
                  </a:rPr>
                  <a:t>ert</a:t>
                </a:r>
                <a:r>
                  <a:rPr lang="de-DE" sz="2000" dirty="0" err="1">
                    <a:solidFill>
                      <a:srgbClr val="000096"/>
                    </a:solidFill>
                  </a:rPr>
                  <a:t>ain</a:t>
                </a:r>
                <a:r>
                  <a:rPr lang="de-DE" sz="2000" dirty="0">
                    <a:solidFill>
                      <a:srgbClr val="000096"/>
                    </a:solidFill>
                  </a:rPr>
                  <a:t> </a:t>
                </a:r>
                <a:r>
                  <a:rPr lang="de-DE" sz="2000" dirty="0" err="1">
                    <a:solidFill>
                      <a:srgbClr val="000096"/>
                    </a:solidFill>
                  </a:rPr>
                  <a:t>fraction</a:t>
                </a:r>
                <a:r>
                  <a:rPr lang="de-DE" sz="2000" dirty="0">
                    <a:solidFill>
                      <a:srgbClr val="000096"/>
                    </a:solidFill>
                  </a:rPr>
                  <a:t> </a:t>
                </a:r>
                <a:r>
                  <a:rPr lang="de-DE" sz="2000" dirty="0" err="1">
                    <a:solidFill>
                      <a:srgbClr val="000096"/>
                    </a:solidFill>
                  </a:rPr>
                  <a:t>of</a:t>
                </a:r>
                <a:r>
                  <a:rPr lang="de-DE" sz="2000" dirty="0">
                    <a:solidFill>
                      <a:srgbClr val="000096"/>
                    </a:solidFill>
                  </a:rPr>
                  <a:t> all </a:t>
                </a:r>
                <a:r>
                  <a:rPr lang="de-DE" sz="2000" dirty="0" err="1">
                    <a:solidFill>
                      <a:srgbClr val="000096"/>
                    </a:solidFill>
                  </a:rPr>
                  <a:t>the</a:t>
                </a:r>
                <a:r>
                  <a:rPr lang="de-DE" sz="2000" dirty="0">
                    <a:solidFill>
                      <a:srgbClr val="000096"/>
                    </a:solidFill>
                  </a:rPr>
                  <a:t> </a:t>
                </a:r>
                <a:r>
                  <a:rPr lang="de-DE" sz="2000" dirty="0" err="1">
                    <a:solidFill>
                      <a:srgbClr val="000096"/>
                    </a:solidFill>
                  </a:rPr>
                  <a:t>energy</a:t>
                </a:r>
                <a:r>
                  <a:rPr lang="de-DE" sz="2000" dirty="0">
                    <a:solidFill>
                      <a:srgbClr val="000096"/>
                    </a:solidFill>
                  </a:rPr>
                  <a:t> lost </a:t>
                </a:r>
                <a:r>
                  <a:rPr lang="de-DE" sz="2000" dirty="0" err="1">
                    <a:solidFill>
                      <a:srgbClr val="000096"/>
                    </a:solidFill>
                  </a:rPr>
                  <a:t>is</a:t>
                </a:r>
                <a:r>
                  <a:rPr lang="de-DE" sz="2000" dirty="0">
                    <a:solidFill>
                      <a:srgbClr val="000096"/>
                    </a:solidFill>
                  </a:rPr>
                  <a:t> </a:t>
                </a:r>
                <a:r>
                  <a:rPr lang="de-DE" sz="2000" dirty="0" err="1">
                    <a:solidFill>
                      <a:srgbClr val="000096"/>
                    </a:solidFill>
                  </a:rPr>
                  <a:t>spent</a:t>
                </a:r>
                <a:r>
                  <a:rPr lang="de-DE" sz="2000" dirty="0">
                    <a:solidFill>
                      <a:srgbClr val="000096"/>
                    </a:solidFill>
                  </a:rPr>
                  <a:t> in </a:t>
                </a:r>
                <a:r>
                  <a:rPr lang="de-DE" sz="2000" dirty="0" err="1">
                    <a:solidFill>
                      <a:srgbClr val="000096"/>
                    </a:solidFill>
                  </a:rPr>
                  <a:t>ionization</a:t>
                </a:r>
                <a:endParaRPr lang="de-DE" sz="2000" dirty="0">
                  <a:solidFill>
                    <a:srgbClr val="000096"/>
                  </a:solidFill>
                </a:endParaRPr>
              </a:p>
              <a:p>
                <a:pPr marL="342900" indent="-342900" defTabSz="914400" fontAlgn="base">
                  <a:spcBef>
                    <a:spcPts val="600"/>
                  </a:spcBef>
                  <a:spcAft>
                    <a:spcPct val="0"/>
                  </a:spcAft>
                  <a:buFont typeface="Arial" panose="020B0604020202020204" pitchFamily="34" charset="0"/>
                  <a:buChar char="•"/>
                </a:pPr>
                <a:r>
                  <a:rPr lang="de-DE" sz="2000" dirty="0">
                    <a:solidFill>
                      <a:srgbClr val="000096"/>
                    </a:solidFill>
                  </a:rPr>
                  <a:t>Total </a:t>
                </a:r>
                <a:r>
                  <a:rPr lang="de-DE" sz="2000" dirty="0" err="1">
                    <a:solidFill>
                      <a:srgbClr val="000096"/>
                    </a:solidFill>
                  </a:rPr>
                  <a:t>amount</a:t>
                </a:r>
                <a:r>
                  <a:rPr lang="de-DE" sz="2000" dirty="0">
                    <a:solidFill>
                      <a:srgbClr val="000096"/>
                    </a:solidFill>
                  </a:rPr>
                  <a:t> </a:t>
                </a:r>
                <a:r>
                  <a:rPr lang="de-DE" sz="2000" dirty="0" err="1">
                    <a:solidFill>
                      <a:srgbClr val="000096"/>
                    </a:solidFill>
                  </a:rPr>
                  <a:t>of</a:t>
                </a:r>
                <a:r>
                  <a:rPr lang="de-DE" sz="2000" dirty="0">
                    <a:solidFill>
                      <a:srgbClr val="000096"/>
                    </a:solidFill>
                  </a:rPr>
                  <a:t> </a:t>
                </a:r>
                <a:r>
                  <a:rPr lang="de-DE" sz="2000" dirty="0" err="1">
                    <a:solidFill>
                      <a:srgbClr val="000096"/>
                    </a:solidFill>
                  </a:rPr>
                  <a:t>ionization</a:t>
                </a:r>
                <a:r>
                  <a:rPr lang="de-DE" sz="2000" dirty="0">
                    <a:solidFill>
                      <a:srgbClr val="000096"/>
                    </a:solidFill>
                  </a:rPr>
                  <a:t> (</a:t>
                </a:r>
                <a:r>
                  <a:rPr lang="de-DE" sz="2000" dirty="0" err="1">
                    <a:solidFill>
                      <a:srgbClr val="000096"/>
                    </a:solidFill>
                  </a:rPr>
                  <a:t>number</a:t>
                </a:r>
                <a:r>
                  <a:rPr lang="de-DE" sz="2000" dirty="0">
                    <a:solidFill>
                      <a:srgbClr val="000096"/>
                    </a:solidFill>
                  </a:rPr>
                  <a:t> </a:t>
                </a:r>
                <a:r>
                  <a:rPr lang="de-DE" sz="2000" dirty="0" err="1">
                    <a:solidFill>
                      <a:srgbClr val="000096"/>
                    </a:solidFill>
                  </a:rPr>
                  <a:t>of</a:t>
                </a:r>
                <a:r>
                  <a:rPr lang="de-DE" sz="2000" dirty="0">
                    <a:solidFill>
                      <a:srgbClr val="000096"/>
                    </a:solidFill>
                  </a:rPr>
                  <a:t> </a:t>
                </a:r>
                <a:r>
                  <a:rPr lang="de-DE" sz="2000" dirty="0" err="1">
                    <a:solidFill>
                      <a:srgbClr val="000096"/>
                    </a:solidFill>
                  </a:rPr>
                  <a:t>electrons</a:t>
                </a:r>
                <a:r>
                  <a:rPr lang="de-DE" sz="2000" dirty="0">
                    <a:solidFill>
                      <a:srgbClr val="000096"/>
                    </a:solidFill>
                  </a:rPr>
                  <a:t>) </a:t>
                </a:r>
                <a14:m>
                  <m:oMath xmlns:m="http://schemas.openxmlformats.org/officeDocument/2006/math">
                    <m:sSub>
                      <m:sSubPr>
                        <m:ctrlPr>
                          <a:rPr lang="de-DE" sz="2000" i="1">
                            <a:solidFill>
                              <a:srgbClr val="FF0000"/>
                            </a:solidFill>
                            <a:latin typeface="Cambria Math" panose="02040503050406030204" pitchFamily="18" charset="0"/>
                          </a:rPr>
                        </m:ctrlPr>
                      </m:sSubPr>
                      <m:e>
                        <m:r>
                          <a:rPr lang="de-DE" sz="2000" i="1">
                            <a:solidFill>
                              <a:srgbClr val="FF0000"/>
                            </a:solidFill>
                            <a:latin typeface="Cambria Math" panose="02040503050406030204" pitchFamily="18" charset="0"/>
                          </a:rPr>
                          <m:t>𝑛</m:t>
                        </m:r>
                      </m:e>
                      <m:sub>
                        <m:r>
                          <a:rPr lang="de-DE" sz="2000" i="1">
                            <a:solidFill>
                              <a:srgbClr val="FF0000"/>
                            </a:solidFill>
                            <a:latin typeface="Cambria Math" panose="02040503050406030204" pitchFamily="18" charset="0"/>
                          </a:rPr>
                          <m:t>𝑡</m:t>
                        </m:r>
                      </m:sub>
                    </m:sSub>
                  </m:oMath>
                </a14:m>
                <a:r>
                  <a:rPr lang="de-DE" sz="2000" dirty="0">
                    <a:solidFill>
                      <a:srgbClr val="000096"/>
                    </a:solidFill>
                  </a:rPr>
                  <a:t> </a:t>
                </a:r>
                <a:r>
                  <a:rPr lang="de-DE" sz="2000" dirty="0" err="1">
                    <a:solidFill>
                      <a:srgbClr val="000096"/>
                    </a:solidFill>
                  </a:rPr>
                  <a:t>characterized</a:t>
                </a:r>
                <a:r>
                  <a:rPr lang="de-DE" sz="2000" dirty="0">
                    <a:solidFill>
                      <a:srgbClr val="000096"/>
                    </a:solidFill>
                  </a:rPr>
                  <a:t> </a:t>
                </a:r>
                <a:r>
                  <a:rPr lang="de-DE" sz="2000" dirty="0" err="1">
                    <a:solidFill>
                      <a:srgbClr val="000096"/>
                    </a:solidFill>
                  </a:rPr>
                  <a:t>by</a:t>
                </a:r>
                <a:r>
                  <a:rPr lang="de-DE" sz="2000" dirty="0">
                    <a:solidFill>
                      <a:srgbClr val="000096"/>
                    </a:solidFill>
                  </a:rPr>
                  <a:t> </a:t>
                </a:r>
                <a:r>
                  <a:rPr lang="de-DE" sz="2000" dirty="0" err="1">
                    <a:solidFill>
                      <a:srgbClr val="000096"/>
                    </a:solidFill>
                  </a:rPr>
                  <a:t>energy</a:t>
                </a:r>
                <a:r>
                  <a:rPr lang="de-DE" sz="2000" dirty="0">
                    <a:solidFill>
                      <a:srgbClr val="000096"/>
                    </a:solidFill>
                  </a:rPr>
                  <a:t> </a:t>
                </a:r>
                <a14:m>
                  <m:oMath xmlns:m="http://schemas.openxmlformats.org/officeDocument/2006/math">
                    <m:r>
                      <a:rPr lang="de-DE" sz="2000" i="1">
                        <a:solidFill>
                          <a:srgbClr val="FF0000"/>
                        </a:solidFill>
                        <a:latin typeface="Cambria Math" panose="02040503050406030204" pitchFamily="18" charset="0"/>
                      </a:rPr>
                      <m:t>𝑊</m:t>
                    </m:r>
                  </m:oMath>
                </a14:m>
                <a:r>
                  <a:rPr lang="de-DE" sz="2000" dirty="0">
                    <a:solidFill>
                      <a:srgbClr val="000096"/>
                    </a:solidFill>
                  </a:rPr>
                  <a:t> </a:t>
                </a:r>
                <a:r>
                  <a:rPr lang="de-DE" sz="2000" dirty="0" err="1">
                    <a:solidFill>
                      <a:srgbClr val="000096"/>
                    </a:solidFill>
                  </a:rPr>
                  <a:t>which</a:t>
                </a:r>
                <a:r>
                  <a:rPr lang="de-DE" sz="2000" dirty="0">
                    <a:solidFill>
                      <a:srgbClr val="000096"/>
                    </a:solidFill>
                  </a:rPr>
                  <a:t> </a:t>
                </a:r>
                <a:r>
                  <a:rPr lang="de-DE" sz="2000" dirty="0" err="1">
                    <a:solidFill>
                      <a:srgbClr val="000096"/>
                    </a:solidFill>
                  </a:rPr>
                  <a:t>is</a:t>
                </a:r>
                <a:r>
                  <a:rPr lang="de-DE" sz="2000" dirty="0">
                    <a:solidFill>
                      <a:srgbClr val="000096"/>
                    </a:solidFill>
                  </a:rPr>
                  <a:t> </a:t>
                </a:r>
                <a:r>
                  <a:rPr lang="de-DE" sz="2000" dirty="0" err="1">
                    <a:solidFill>
                      <a:srgbClr val="000096"/>
                    </a:solidFill>
                  </a:rPr>
                  <a:t>spent</a:t>
                </a:r>
                <a:r>
                  <a:rPr lang="de-DE" sz="2000" dirty="0">
                    <a:solidFill>
                      <a:srgbClr val="000096"/>
                    </a:solidFill>
                  </a:rPr>
                  <a:t> on </a:t>
                </a:r>
                <a:r>
                  <a:rPr lang="de-DE" sz="2000" dirty="0" err="1">
                    <a:solidFill>
                      <a:srgbClr val="000096"/>
                    </a:solidFill>
                  </a:rPr>
                  <a:t>average</a:t>
                </a:r>
                <a:r>
                  <a:rPr lang="de-DE" sz="2000" dirty="0">
                    <a:solidFill>
                      <a:srgbClr val="000096"/>
                    </a:solidFill>
                  </a:rPr>
                  <a:t> on </a:t>
                </a:r>
                <a:r>
                  <a:rPr lang="de-DE" sz="2000" dirty="0" err="1">
                    <a:solidFill>
                      <a:srgbClr val="000096"/>
                    </a:solidFill>
                  </a:rPr>
                  <a:t>the</a:t>
                </a:r>
                <a:r>
                  <a:rPr lang="de-DE" sz="2000" dirty="0">
                    <a:solidFill>
                      <a:srgbClr val="000096"/>
                    </a:solidFill>
                  </a:rPr>
                  <a:t> </a:t>
                </a:r>
                <a:r>
                  <a:rPr lang="de-DE" sz="2000" dirty="0" err="1">
                    <a:solidFill>
                      <a:srgbClr val="000096"/>
                    </a:solidFill>
                  </a:rPr>
                  <a:t>creation</a:t>
                </a:r>
                <a:r>
                  <a:rPr lang="de-DE" sz="2000" dirty="0">
                    <a:solidFill>
                      <a:srgbClr val="000096"/>
                    </a:solidFill>
                  </a:rPr>
                  <a:t> </a:t>
                </a:r>
                <a:r>
                  <a:rPr lang="de-DE" sz="2000" dirty="0" err="1">
                    <a:solidFill>
                      <a:srgbClr val="000096"/>
                    </a:solidFill>
                  </a:rPr>
                  <a:t>of</a:t>
                </a:r>
                <a:r>
                  <a:rPr lang="de-DE" sz="2000" dirty="0">
                    <a:solidFill>
                      <a:srgbClr val="000096"/>
                    </a:solidFill>
                  </a:rPr>
                  <a:t> </a:t>
                </a:r>
                <a:r>
                  <a:rPr lang="de-DE" sz="2000" dirty="0" err="1">
                    <a:solidFill>
                      <a:srgbClr val="000096"/>
                    </a:solidFill>
                  </a:rPr>
                  <a:t>one</a:t>
                </a:r>
                <a:r>
                  <a:rPr lang="de-DE" sz="2000" dirty="0">
                    <a:solidFill>
                      <a:srgbClr val="000096"/>
                    </a:solidFill>
                  </a:rPr>
                  <a:t> </a:t>
                </a:r>
                <a:r>
                  <a:rPr lang="de-DE" sz="2000" dirty="0" err="1">
                    <a:solidFill>
                      <a:srgbClr val="000096"/>
                    </a:solidFill>
                  </a:rPr>
                  <a:t>free</a:t>
                </a:r>
                <a:r>
                  <a:rPr lang="de-DE" sz="2000" dirty="0">
                    <a:solidFill>
                      <a:srgbClr val="000096"/>
                    </a:solidFill>
                  </a:rPr>
                  <a:t> </a:t>
                </a:r>
                <a:r>
                  <a:rPr lang="de-DE" sz="2000" dirty="0" err="1">
                    <a:solidFill>
                      <a:srgbClr val="000096"/>
                    </a:solidFill>
                  </a:rPr>
                  <a:t>electron</a:t>
                </a:r>
                <a:endParaRPr lang="de-DE" sz="2000" dirty="0">
                  <a:solidFill>
                    <a:srgbClr val="000096"/>
                  </a:solidFill>
                </a:endParaRPr>
              </a:p>
            </p:txBody>
          </p:sp>
        </mc:Choice>
        <mc:Fallback xmlns="">
          <p:sp>
            <p:nvSpPr>
              <p:cNvPr id="6" name="Textfeld 5">
                <a:extLst>
                  <a:ext uri="{FF2B5EF4-FFF2-40B4-BE49-F238E27FC236}">
                    <a16:creationId xmlns:a16="http://schemas.microsoft.com/office/drawing/2014/main" id="{A0B853C0-BBA3-202F-EEED-06714F836DA7}"/>
                  </a:ext>
                </a:extLst>
              </p:cNvPr>
              <p:cNvSpPr txBox="1">
                <a:spLocks noRot="1" noChangeAspect="1" noMove="1" noResize="1" noEditPoints="1" noAdjustHandles="1" noChangeArrowheads="1" noChangeShapeType="1" noTextEdit="1"/>
              </p:cNvSpPr>
              <p:nvPr/>
            </p:nvSpPr>
            <p:spPr>
              <a:xfrm>
                <a:off x="609600" y="1143000"/>
                <a:ext cx="11430000" cy="1092607"/>
              </a:xfrm>
              <a:prstGeom prst="rect">
                <a:avLst/>
              </a:prstGeom>
              <a:blipFill>
                <a:blip r:embed="rId3"/>
                <a:stretch>
                  <a:fillRect l="-444" t="-3448" b="-80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2E775EA6-6E93-45BA-FA41-092BB9B30006}"/>
                  </a:ext>
                </a:extLst>
              </p:cNvPr>
              <p:cNvSpPr txBox="1"/>
              <p:nvPr/>
            </p:nvSpPr>
            <p:spPr>
              <a:xfrm>
                <a:off x="1828800" y="2497708"/>
                <a:ext cx="3932077" cy="677750"/>
              </a:xfrm>
              <a:prstGeom prst="rect">
                <a:avLst/>
              </a:prstGeom>
              <a:noFill/>
            </p:spPr>
            <p:txBody>
              <a:bodyPr wrap="squar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r>
                        <a:rPr lang="de-DE" sz="2000" i="1">
                          <a:solidFill>
                            <a:srgbClr val="000096"/>
                          </a:solidFill>
                          <a:latin typeface="Cambria Math"/>
                        </a:rPr>
                        <m:t>𝑊</m:t>
                      </m:r>
                      <m:r>
                        <a:rPr lang="de-DE" sz="2000" i="1">
                          <a:solidFill>
                            <a:srgbClr val="000096"/>
                          </a:solidFill>
                          <a:latin typeface="Cambria Math"/>
                        </a:rPr>
                        <m:t> </m:t>
                      </m:r>
                      <m:sSub>
                        <m:sSubPr>
                          <m:ctrlPr>
                            <a:rPr lang="de-DE" sz="2000" i="1">
                              <a:solidFill>
                                <a:srgbClr val="000096"/>
                              </a:solidFill>
                              <a:latin typeface="Cambria Math" panose="02040503050406030204" pitchFamily="18" charset="0"/>
                            </a:rPr>
                          </m:ctrlPr>
                        </m:sSubPr>
                        <m:e>
                          <m:r>
                            <a:rPr lang="de-DE" sz="2000" i="1">
                              <a:solidFill>
                                <a:srgbClr val="000096"/>
                              </a:solidFill>
                              <a:latin typeface="Cambria Math"/>
                            </a:rPr>
                            <m:t>𝑛</m:t>
                          </m:r>
                        </m:e>
                        <m:sub>
                          <m:r>
                            <a:rPr lang="de-DE" sz="2000" i="1">
                              <a:solidFill>
                                <a:srgbClr val="000096"/>
                              </a:solidFill>
                              <a:latin typeface="Cambria Math"/>
                            </a:rPr>
                            <m:t>𝑡</m:t>
                          </m:r>
                        </m:sub>
                      </m:sSub>
                      <m:r>
                        <a:rPr lang="de-DE" sz="2000" i="1">
                          <a:solidFill>
                            <a:srgbClr val="000096"/>
                          </a:solidFill>
                          <a:latin typeface="Cambria Math"/>
                        </a:rPr>
                        <m:t>=</m:t>
                      </m:r>
                      <m:d>
                        <m:dPr>
                          <m:begChr m:val="⟨"/>
                          <m:endChr m:val="⟩"/>
                          <m:ctrlPr>
                            <a:rPr lang="de-DE" sz="2000" i="1">
                              <a:solidFill>
                                <a:srgbClr val="000096"/>
                              </a:solidFill>
                              <a:latin typeface="Cambria Math" panose="02040503050406030204" pitchFamily="18" charset="0"/>
                            </a:rPr>
                          </m:ctrlPr>
                        </m:dPr>
                        <m:e>
                          <m:r>
                            <m:rPr>
                              <m:sty m:val="p"/>
                            </m:rPr>
                            <a:rPr lang="el-GR" sz="2000" i="1">
                              <a:solidFill>
                                <a:srgbClr val="000096"/>
                              </a:solidFill>
                              <a:latin typeface="Cambria Math"/>
                              <a:ea typeface="Cambria Math"/>
                            </a:rPr>
                            <m:t>Δ</m:t>
                          </m:r>
                          <m:r>
                            <a:rPr lang="de-DE" sz="2000" i="1">
                              <a:solidFill>
                                <a:srgbClr val="000096"/>
                              </a:solidFill>
                              <a:latin typeface="Cambria Math"/>
                              <a:ea typeface="Cambria Math"/>
                            </a:rPr>
                            <m:t>𝐸</m:t>
                          </m:r>
                        </m:e>
                      </m:d>
                      <m:r>
                        <a:rPr lang="de-DE" sz="2000" i="1">
                          <a:solidFill>
                            <a:srgbClr val="000096"/>
                          </a:solidFill>
                          <a:latin typeface="Cambria Math"/>
                          <a:ea typeface="Cambria Math"/>
                        </a:rPr>
                        <m:t>≅</m:t>
                      </m:r>
                      <m:r>
                        <a:rPr lang="de-DE" sz="2000" i="1">
                          <a:solidFill>
                            <a:srgbClr val="000096"/>
                          </a:solidFill>
                          <a:latin typeface="Cambria Math"/>
                          <a:ea typeface="Cambria Math"/>
                        </a:rPr>
                        <m:t>𝐿</m:t>
                      </m:r>
                      <m:r>
                        <a:rPr lang="de-DE" sz="2000" i="1">
                          <a:solidFill>
                            <a:srgbClr val="000096"/>
                          </a:solidFill>
                          <a:latin typeface="Cambria Math"/>
                          <a:ea typeface="Cambria Math"/>
                        </a:rPr>
                        <m:t> </m:t>
                      </m:r>
                      <m:d>
                        <m:dPr>
                          <m:begChr m:val="⟨"/>
                          <m:endChr m:val="⟩"/>
                          <m:ctrlPr>
                            <a:rPr lang="de-DE" sz="2000" i="1">
                              <a:solidFill>
                                <a:srgbClr val="000096"/>
                              </a:solidFill>
                              <a:latin typeface="Cambria Math" panose="02040503050406030204" pitchFamily="18" charset="0"/>
                              <a:ea typeface="Cambria Math"/>
                            </a:rPr>
                          </m:ctrlPr>
                        </m:dPr>
                        <m:e>
                          <m:r>
                            <a:rPr lang="en-US" sz="2000" i="1">
                              <a:solidFill>
                                <a:srgbClr val="000096"/>
                              </a:solidFill>
                              <a:latin typeface="Cambria Math"/>
                              <a:ea typeface="Cambria Math"/>
                            </a:rPr>
                            <m:t>−</m:t>
                          </m:r>
                          <m:f>
                            <m:fPr>
                              <m:ctrlPr>
                                <a:rPr lang="de-DE" sz="2000" i="1">
                                  <a:solidFill>
                                    <a:srgbClr val="000096"/>
                                  </a:solidFill>
                                  <a:latin typeface="Cambria Math" panose="02040503050406030204" pitchFamily="18" charset="0"/>
                                  <a:ea typeface="Cambria Math"/>
                                </a:rPr>
                              </m:ctrlPr>
                            </m:fPr>
                            <m:num>
                              <m:r>
                                <m:rPr>
                                  <m:nor/>
                                </m:rPr>
                                <a:rPr lang="de-DE" sz="2000">
                                  <a:solidFill>
                                    <a:srgbClr val="000096"/>
                                  </a:solidFill>
                                  <a:latin typeface="Cambria Math"/>
                                  <a:ea typeface="Cambria Math"/>
                                </a:rPr>
                                <m:t>d</m:t>
                              </m:r>
                              <m:r>
                                <a:rPr lang="de-DE" sz="2000" i="1">
                                  <a:solidFill>
                                    <a:srgbClr val="000096"/>
                                  </a:solidFill>
                                  <a:latin typeface="Cambria Math"/>
                                  <a:ea typeface="Cambria Math"/>
                                </a:rPr>
                                <m:t>𝐸</m:t>
                              </m:r>
                            </m:num>
                            <m:den>
                              <m:r>
                                <m:rPr>
                                  <m:nor/>
                                </m:rPr>
                                <a:rPr lang="de-DE" sz="2000">
                                  <a:solidFill>
                                    <a:srgbClr val="000096"/>
                                  </a:solidFill>
                                  <a:latin typeface="Cambria Math"/>
                                  <a:ea typeface="Cambria Math"/>
                                </a:rPr>
                                <m:t>d</m:t>
                              </m:r>
                              <m:r>
                                <a:rPr lang="de-DE" sz="2000" i="1">
                                  <a:solidFill>
                                    <a:srgbClr val="000096"/>
                                  </a:solidFill>
                                  <a:latin typeface="Cambria Math"/>
                                  <a:ea typeface="Cambria Math"/>
                                </a:rPr>
                                <m:t>𝑥</m:t>
                              </m:r>
                            </m:den>
                          </m:f>
                        </m:e>
                      </m:d>
                    </m:oMath>
                  </m:oMathPara>
                </a14:m>
                <a:endParaRPr lang="de-DE" sz="2000" dirty="0" err="1">
                  <a:solidFill>
                    <a:srgbClr val="000096"/>
                  </a:solidFill>
                  <a:latin typeface="Arial" charset="0"/>
                </a:endParaRPr>
              </a:p>
            </p:txBody>
          </p:sp>
        </mc:Choice>
        <mc:Fallback xmlns="">
          <p:sp>
            <p:nvSpPr>
              <p:cNvPr id="7" name="Textfeld 6">
                <a:extLst>
                  <a:ext uri="{FF2B5EF4-FFF2-40B4-BE49-F238E27FC236}">
                    <a16:creationId xmlns:a16="http://schemas.microsoft.com/office/drawing/2014/main" id="{2E775EA6-6E93-45BA-FA41-092BB9B30006}"/>
                  </a:ext>
                </a:extLst>
              </p:cNvPr>
              <p:cNvSpPr txBox="1">
                <a:spLocks noRot="1" noChangeAspect="1" noMove="1" noResize="1" noEditPoints="1" noAdjustHandles="1" noChangeArrowheads="1" noChangeShapeType="1" noTextEdit="1"/>
              </p:cNvSpPr>
              <p:nvPr/>
            </p:nvSpPr>
            <p:spPr>
              <a:xfrm>
                <a:off x="1828800" y="2497708"/>
                <a:ext cx="3932077" cy="677750"/>
              </a:xfrm>
              <a:prstGeom prst="rect">
                <a:avLst/>
              </a:prstGeom>
              <a:blipFill>
                <a:blip r:embed="rId4"/>
                <a:stretch>
                  <a:fillRect b="-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feld 11">
                <a:extLst>
                  <a:ext uri="{FF2B5EF4-FFF2-40B4-BE49-F238E27FC236}">
                    <a16:creationId xmlns:a16="http://schemas.microsoft.com/office/drawing/2014/main" id="{9090FF7A-2A9D-91E9-77FA-4E2E46A84F61}"/>
                  </a:ext>
                </a:extLst>
              </p:cNvPr>
              <p:cNvSpPr txBox="1"/>
              <p:nvPr/>
            </p:nvSpPr>
            <p:spPr>
              <a:xfrm>
                <a:off x="2193777" y="3508439"/>
                <a:ext cx="1323980" cy="677750"/>
              </a:xfrm>
              <a:prstGeom prst="rect">
                <a:avLst/>
              </a:prstGeom>
              <a:noFill/>
            </p:spPr>
            <p:txBody>
              <a:bodyPr wrap="square" rtlCol="0">
                <a:spAutoFit/>
              </a:bodyPr>
              <a:lstStyle/>
              <a:p>
                <a:pPr defTabSz="914400" fontAlgn="base">
                  <a:spcBef>
                    <a:spcPct val="0"/>
                  </a:spcBef>
                  <a:spcAft>
                    <a:spcPct val="0"/>
                  </a:spcAft>
                </a:pPr>
                <a14:m>
                  <m:oMathPara xmlns:m="http://schemas.openxmlformats.org/officeDocument/2006/math">
                    <m:oMathParaPr>
                      <m:jc m:val="centerGroup"/>
                    </m:oMathParaPr>
                    <m:oMath xmlns:m="http://schemas.openxmlformats.org/officeDocument/2006/math">
                      <m:d>
                        <m:dPr>
                          <m:begChr m:val="⟨"/>
                          <m:endChr m:val="⟩"/>
                          <m:ctrlPr>
                            <a:rPr lang="de-DE" sz="2000" i="1">
                              <a:solidFill>
                                <a:srgbClr val="000096"/>
                              </a:solidFill>
                              <a:latin typeface="Cambria Math" panose="02040503050406030204" pitchFamily="18" charset="0"/>
                            </a:rPr>
                          </m:ctrlPr>
                        </m:dPr>
                        <m:e>
                          <m:r>
                            <a:rPr lang="en-US" sz="2000" i="1">
                              <a:solidFill>
                                <a:srgbClr val="000096"/>
                              </a:solidFill>
                              <a:latin typeface="Cambria Math"/>
                            </a:rPr>
                            <m:t>−</m:t>
                          </m:r>
                          <m:f>
                            <m:fPr>
                              <m:ctrlPr>
                                <a:rPr lang="de-DE" sz="2000" i="1">
                                  <a:solidFill>
                                    <a:srgbClr val="000096"/>
                                  </a:solidFill>
                                  <a:latin typeface="Cambria Math" panose="02040503050406030204" pitchFamily="18" charset="0"/>
                                </a:rPr>
                              </m:ctrlPr>
                            </m:fPr>
                            <m:num>
                              <m:r>
                                <m:rPr>
                                  <m:nor/>
                                </m:rPr>
                                <a:rPr lang="de-DE" sz="2000">
                                  <a:solidFill>
                                    <a:srgbClr val="000096"/>
                                  </a:solidFill>
                                  <a:latin typeface="Cambria Math"/>
                                </a:rPr>
                                <m:t>d</m:t>
                              </m:r>
                              <m:r>
                                <a:rPr lang="de-DE" sz="2000" i="1">
                                  <a:solidFill>
                                    <a:srgbClr val="000096"/>
                                  </a:solidFill>
                                  <a:latin typeface="Cambria Math"/>
                                </a:rPr>
                                <m:t>𝐸</m:t>
                              </m:r>
                            </m:num>
                            <m:den>
                              <m:r>
                                <m:rPr>
                                  <m:nor/>
                                </m:rPr>
                                <a:rPr lang="de-DE" sz="2000">
                                  <a:solidFill>
                                    <a:srgbClr val="000096"/>
                                  </a:solidFill>
                                  <a:latin typeface="Cambria Math"/>
                                </a:rPr>
                                <m:t>d</m:t>
                              </m:r>
                              <m:r>
                                <a:rPr lang="de-DE" sz="2000" i="1">
                                  <a:solidFill>
                                    <a:srgbClr val="000096"/>
                                  </a:solidFill>
                                  <a:latin typeface="Cambria Math"/>
                                </a:rPr>
                                <m:t>𝑥</m:t>
                              </m:r>
                            </m:den>
                          </m:f>
                        </m:e>
                      </m:d>
                    </m:oMath>
                  </m:oMathPara>
                </a14:m>
                <a:endParaRPr lang="de-DE" sz="2000" dirty="0" err="1">
                  <a:solidFill>
                    <a:srgbClr val="000096"/>
                  </a:solidFill>
                  <a:latin typeface="Arial" charset="0"/>
                </a:endParaRPr>
              </a:p>
            </p:txBody>
          </p:sp>
        </mc:Choice>
        <mc:Fallback xmlns="">
          <p:sp>
            <p:nvSpPr>
              <p:cNvPr id="8" name="Textfeld 11">
                <a:extLst>
                  <a:ext uri="{FF2B5EF4-FFF2-40B4-BE49-F238E27FC236}">
                    <a16:creationId xmlns:a16="http://schemas.microsoft.com/office/drawing/2014/main" id="{9090FF7A-2A9D-91E9-77FA-4E2E46A84F61}"/>
                  </a:ext>
                </a:extLst>
              </p:cNvPr>
              <p:cNvSpPr txBox="1">
                <a:spLocks noRot="1" noChangeAspect="1" noMove="1" noResize="1" noEditPoints="1" noAdjustHandles="1" noChangeArrowheads="1" noChangeShapeType="1" noTextEdit="1"/>
              </p:cNvSpPr>
              <p:nvPr/>
            </p:nvSpPr>
            <p:spPr>
              <a:xfrm>
                <a:off x="2193777" y="3508439"/>
                <a:ext cx="1323980" cy="677750"/>
              </a:xfrm>
              <a:prstGeom prst="rect">
                <a:avLst/>
              </a:prstGeom>
              <a:blipFill>
                <a:blip r:embed="rId5"/>
                <a:stretch>
                  <a:fillRect b="-5556"/>
                </a:stretch>
              </a:blipFill>
            </p:spPr>
            <p:txBody>
              <a:bodyPr/>
              <a:lstStyle/>
              <a:p>
                <a:r>
                  <a:rPr lang="en-US">
                    <a:noFill/>
                  </a:rPr>
                  <a:t> </a:t>
                </a:r>
              </a:p>
            </p:txBody>
          </p:sp>
        </mc:Fallback>
      </mc:AlternateContent>
      <p:sp>
        <p:nvSpPr>
          <p:cNvPr id="9" name="Textfeld 12">
            <a:extLst>
              <a:ext uri="{FF2B5EF4-FFF2-40B4-BE49-F238E27FC236}">
                <a16:creationId xmlns:a16="http://schemas.microsoft.com/office/drawing/2014/main" id="{66014188-C430-1680-BA49-32E5AC129DBA}"/>
              </a:ext>
            </a:extLst>
          </p:cNvPr>
          <p:cNvSpPr txBox="1"/>
          <p:nvPr/>
        </p:nvSpPr>
        <p:spPr>
          <a:xfrm>
            <a:off x="3517757" y="3527523"/>
            <a:ext cx="6045950" cy="707886"/>
          </a:xfrm>
          <a:prstGeom prst="rect">
            <a:avLst/>
          </a:prstGeom>
          <a:noFill/>
        </p:spPr>
        <p:txBody>
          <a:bodyPr wrap="square" rtlCol="0">
            <a:spAutoFit/>
          </a:bodyPr>
          <a:lstStyle/>
          <a:p>
            <a:pPr defTabSz="914400" fontAlgn="base">
              <a:spcBef>
                <a:spcPct val="0"/>
              </a:spcBef>
              <a:spcAft>
                <a:spcPct val="0"/>
              </a:spcAft>
            </a:pPr>
            <a:r>
              <a:rPr lang="en-US" sz="2000" dirty="0">
                <a:solidFill>
                  <a:srgbClr val="000096"/>
                </a:solidFill>
                <a:sym typeface="Wingdings 3"/>
              </a:rPr>
              <a:t>average energy loss per unit </a:t>
            </a:r>
            <a:r>
              <a:rPr lang="en-US" sz="2000" dirty="0" err="1">
                <a:solidFill>
                  <a:srgbClr val="000096"/>
                </a:solidFill>
                <a:sym typeface="Wingdings 3"/>
              </a:rPr>
              <a:t>pathlength</a:t>
            </a:r>
            <a:endParaRPr lang="de-DE" sz="2000" dirty="0">
              <a:solidFill>
                <a:srgbClr val="000096"/>
              </a:solidFill>
            </a:endParaRPr>
          </a:p>
          <a:p>
            <a:pPr defTabSz="914400" fontAlgn="base">
              <a:spcBef>
                <a:spcPct val="0"/>
              </a:spcBef>
              <a:spcAft>
                <a:spcPct val="0"/>
              </a:spcAft>
            </a:pPr>
            <a:r>
              <a:rPr lang="en-US" sz="2000" dirty="0">
                <a:solidFill>
                  <a:srgbClr val="FF0000"/>
                </a:solidFill>
              </a:rPr>
              <a:t>“</a:t>
            </a:r>
            <a:r>
              <a:rPr lang="de-DE" sz="2000" dirty="0" err="1">
                <a:solidFill>
                  <a:srgbClr val="FF0000"/>
                </a:solidFill>
              </a:rPr>
              <a:t>stopping</a:t>
            </a:r>
            <a:r>
              <a:rPr lang="de-DE" sz="2000" dirty="0">
                <a:solidFill>
                  <a:srgbClr val="FF0000"/>
                </a:solidFill>
              </a:rPr>
              <a:t> power“ </a:t>
            </a:r>
            <a:r>
              <a:rPr lang="de-DE" sz="2000" dirty="0" err="1">
                <a:solidFill>
                  <a:srgbClr val="000096"/>
                </a:solidFill>
              </a:rPr>
              <a:t>or</a:t>
            </a:r>
            <a:r>
              <a:rPr lang="de-DE" sz="2000" dirty="0">
                <a:solidFill>
                  <a:srgbClr val="FF0000"/>
                </a:solidFill>
              </a:rPr>
              <a:t> </a:t>
            </a:r>
            <a:r>
              <a:rPr lang="en-US" sz="2000" dirty="0">
                <a:solidFill>
                  <a:srgbClr val="FF0000"/>
                </a:solidFill>
              </a:rPr>
              <a:t>“</a:t>
            </a:r>
            <a:r>
              <a:rPr lang="de-DE" sz="2000" dirty="0" err="1">
                <a:solidFill>
                  <a:srgbClr val="FF0000"/>
                </a:solidFill>
              </a:rPr>
              <a:t>specific</a:t>
            </a:r>
            <a:r>
              <a:rPr lang="de-DE" sz="2000" dirty="0">
                <a:solidFill>
                  <a:srgbClr val="FF0000"/>
                </a:solidFill>
              </a:rPr>
              <a:t> </a:t>
            </a:r>
            <a:r>
              <a:rPr lang="de-DE" sz="2000" dirty="0" err="1">
                <a:solidFill>
                  <a:srgbClr val="FF0000"/>
                </a:solidFill>
              </a:rPr>
              <a:t>energy</a:t>
            </a:r>
            <a:r>
              <a:rPr lang="de-DE" sz="2000" dirty="0">
                <a:solidFill>
                  <a:srgbClr val="FF0000"/>
                </a:solidFill>
              </a:rPr>
              <a:t> </a:t>
            </a:r>
            <a:r>
              <a:rPr lang="de-DE" sz="2000" dirty="0" err="1">
                <a:solidFill>
                  <a:srgbClr val="FF0000"/>
                </a:solidFill>
              </a:rPr>
              <a:t>loss</a:t>
            </a:r>
            <a:r>
              <a:rPr lang="de-DE" sz="2000" dirty="0">
                <a:solidFill>
                  <a:srgbClr val="FF0000"/>
                </a:solidFill>
              </a:rPr>
              <a:t>“</a:t>
            </a:r>
          </a:p>
        </p:txBody>
      </p:sp>
      <p:sp>
        <p:nvSpPr>
          <p:cNvPr id="10" name="Textfeld 9">
            <a:extLst>
              <a:ext uri="{FF2B5EF4-FFF2-40B4-BE49-F238E27FC236}">
                <a16:creationId xmlns:a16="http://schemas.microsoft.com/office/drawing/2014/main" id="{ADE4BB38-4E63-CE31-1D07-C111332C7087}"/>
              </a:ext>
            </a:extLst>
          </p:cNvPr>
          <p:cNvSpPr txBox="1"/>
          <p:nvPr/>
        </p:nvSpPr>
        <p:spPr>
          <a:xfrm>
            <a:off x="681608" y="4743399"/>
            <a:ext cx="11334750" cy="1169551"/>
          </a:xfrm>
          <a:prstGeom prst="rect">
            <a:avLst/>
          </a:prstGeom>
          <a:noFill/>
        </p:spPr>
        <p:txBody>
          <a:bodyPr wrap="square" rtlCol="0">
            <a:spAutoFit/>
          </a:bodyPr>
          <a:lstStyle/>
          <a:p>
            <a:pPr defTabSz="914400" fontAlgn="base">
              <a:spcBef>
                <a:spcPts val="600"/>
              </a:spcBef>
              <a:spcAft>
                <a:spcPct val="0"/>
              </a:spcAft>
            </a:pPr>
            <a:r>
              <a:rPr lang="en-US" sz="2000" dirty="0">
                <a:solidFill>
                  <a:srgbClr val="FF0000"/>
                </a:solidFill>
              </a:rPr>
              <a:t>Caution: </a:t>
            </a:r>
          </a:p>
          <a:p>
            <a:pPr marL="342900" indent="-342900" defTabSz="914400" fontAlgn="base">
              <a:spcBef>
                <a:spcPts val="600"/>
              </a:spcBef>
              <a:spcAft>
                <a:spcPct val="0"/>
              </a:spcAft>
              <a:buFont typeface="Arial" panose="020B0604020202020204" pitchFamily="34" charset="0"/>
              <a:buChar char="•"/>
            </a:pPr>
            <a:r>
              <a:rPr lang="en-US" sz="2000" dirty="0">
                <a:solidFill>
                  <a:srgbClr val="000096"/>
                </a:solidFill>
              </a:rPr>
              <a:t>Collisions are a statistical process, i.e. there will be fluctuations</a:t>
            </a:r>
          </a:p>
          <a:p>
            <a:pPr marL="342900" indent="-342900" defTabSz="914400" fontAlgn="base">
              <a:spcBef>
                <a:spcPts val="600"/>
              </a:spcBef>
              <a:spcAft>
                <a:spcPct val="0"/>
              </a:spcAft>
              <a:buFont typeface="Arial" panose="020B0604020202020204" pitchFamily="34" charset="0"/>
              <a:buChar char="•"/>
            </a:pPr>
            <a:r>
              <a:rPr lang="en-US" sz="2000" dirty="0">
                <a:solidFill>
                  <a:srgbClr val="000096"/>
                </a:solidFill>
              </a:rPr>
              <a:t>The definition of an average requires that the fluctuations are not too large!</a:t>
            </a:r>
            <a:endParaRPr lang="de-DE" sz="2000" dirty="0" err="1">
              <a:solidFill>
                <a:srgbClr val="000096"/>
              </a:solidFill>
            </a:endParaRPr>
          </a:p>
        </p:txBody>
      </p:sp>
      <p:sp>
        <p:nvSpPr>
          <p:cNvPr id="11" name="Textfeld 10">
            <a:extLst>
              <a:ext uri="{FF2B5EF4-FFF2-40B4-BE49-F238E27FC236}">
                <a16:creationId xmlns:a16="http://schemas.microsoft.com/office/drawing/2014/main" id="{5B5850E7-B3ED-94B7-FDE0-E95970CAF6CF}"/>
              </a:ext>
            </a:extLst>
          </p:cNvPr>
          <p:cNvSpPr txBox="1"/>
          <p:nvPr/>
        </p:nvSpPr>
        <p:spPr bwMode="auto">
          <a:xfrm>
            <a:off x="3997572" y="4492486"/>
            <a:ext cx="5863341" cy="369332"/>
          </a:xfrm>
          <a:prstGeom prst="rect">
            <a:avLst/>
          </a:prstGeom>
          <a:noFill/>
          <a:ln w="9525">
            <a:noFill/>
            <a:miter lim="800000"/>
            <a:headEnd/>
            <a:tailEnd/>
          </a:ln>
          <a:effectLst/>
        </p:spPr>
        <p:txBody>
          <a:bodyPr vert="horz" wrap="square" lIns="91440" tIns="45720" rIns="91440" bIns="45720" numCol="1" rtlCol="0" anchor="t" anchorCtr="0" compatLnSpc="1">
            <a:prstTxWarp prst="textNoShape">
              <a:avLst/>
            </a:prstTxWarp>
            <a:spAutoFit/>
          </a:bodyPr>
          <a:lstStyle/>
          <a:p>
            <a:pPr marR="0" algn="l" defTabSz="914400" rtl="0" eaLnBrk="1" fontAlgn="base" latinLnBrk="0" hangingPunct="1">
              <a:lnSpc>
                <a:spcPct val="100000"/>
              </a:lnSpc>
              <a:spcBef>
                <a:spcPct val="20000"/>
              </a:spcBef>
              <a:spcAft>
                <a:spcPct val="0"/>
              </a:spcAft>
              <a:buClrTx/>
              <a:buSzTx/>
              <a:tabLst/>
            </a:pPr>
            <a:r>
              <a:rPr kumimoji="0" lang="en-US" sz="1800" b="0" i="0" u="none" strike="noStrike" kern="0" cap="none" spc="0" normalizeH="0" baseline="0" noProof="0" dirty="0" err="1">
                <a:ln>
                  <a:noFill/>
                </a:ln>
                <a:solidFill>
                  <a:srgbClr val="000000"/>
                </a:solidFill>
                <a:effectLst/>
                <a:uLnTx/>
                <a:uFillTx/>
                <a:ea typeface="+mn-ea"/>
                <a:cs typeface="+mn-cs"/>
              </a:rPr>
              <a:t>minu</a:t>
            </a:r>
            <a:r>
              <a:rPr lang="en-US" sz="1800" kern="0" dirty="0">
                <a:solidFill>
                  <a:srgbClr val="000000"/>
                </a:solidFill>
              </a:rPr>
              <a:t>s sign because the particle loses energy!</a:t>
            </a:r>
            <a:endParaRPr kumimoji="0" lang="en-US" sz="1800" b="0" i="0" u="none" strike="noStrike" kern="0" cap="none" spc="0" normalizeH="0" baseline="0" noProof="0" dirty="0">
              <a:ln>
                <a:noFill/>
              </a:ln>
              <a:solidFill>
                <a:srgbClr val="000000"/>
              </a:solidFill>
              <a:effectLst/>
              <a:uLnTx/>
              <a:uFillTx/>
              <a:ea typeface="+mn-ea"/>
              <a:cs typeface="+mn-cs"/>
            </a:endParaRPr>
          </a:p>
        </p:txBody>
      </p:sp>
      <p:cxnSp>
        <p:nvCxnSpPr>
          <p:cNvPr id="12" name="Verbinder: gewinkelt 8">
            <a:extLst>
              <a:ext uri="{FF2B5EF4-FFF2-40B4-BE49-F238E27FC236}">
                <a16:creationId xmlns:a16="http://schemas.microsoft.com/office/drawing/2014/main" id="{C720B2D6-BEBE-445C-41A5-105DFF616CC8}"/>
              </a:ext>
            </a:extLst>
          </p:cNvPr>
          <p:cNvCxnSpPr>
            <a:cxnSpLocks/>
          </p:cNvCxnSpPr>
          <p:nvPr/>
        </p:nvCxnSpPr>
        <p:spPr>
          <a:xfrm rot="10800000">
            <a:off x="2712313" y="4389508"/>
            <a:ext cx="1151972" cy="310817"/>
          </a:xfrm>
          <a:prstGeom prst="bentConnector3">
            <a:avLst>
              <a:gd name="adj1" fmla="val 99730"/>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53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0CDD-26D1-2722-5F44-646508548A00}"/>
              </a:ext>
            </a:extLst>
          </p:cNvPr>
          <p:cNvSpPr>
            <a:spLocks noGrp="1"/>
          </p:cNvSpPr>
          <p:nvPr>
            <p:ph type="title"/>
          </p:nvPr>
        </p:nvSpPr>
        <p:spPr>
          <a:xfrm>
            <a:off x="395427" y="203149"/>
            <a:ext cx="10239807" cy="1107996"/>
          </a:xfrm>
        </p:spPr>
        <p:txBody>
          <a:bodyPr/>
          <a:lstStyle/>
          <a:p>
            <a:r>
              <a:rPr lang="en-US" sz="3600" dirty="0">
                <a:solidFill>
                  <a:srgbClr val="00329E"/>
                </a:solidFill>
                <a:latin typeface="Arial" charset="0"/>
              </a:rPr>
              <a:t>Mean Energy Loss: </a:t>
            </a:r>
            <a:r>
              <a:rPr lang="en-US" sz="3600" dirty="0">
                <a:solidFill>
                  <a:srgbClr val="FF0000"/>
                </a:solidFill>
                <a:latin typeface="Arial" charset="0"/>
              </a:rPr>
              <a:t>“Bethe-Bloch equation”</a:t>
            </a:r>
            <a:br>
              <a:rPr lang="de-DE" sz="3600" dirty="0">
                <a:solidFill>
                  <a:srgbClr val="FF0000"/>
                </a:solidFill>
                <a:latin typeface="Arial" charset="0"/>
              </a:rPr>
            </a:br>
            <a:endParaRPr lang="en-US" dirty="0"/>
          </a:p>
        </p:txBody>
      </p:sp>
      <p:sp>
        <p:nvSpPr>
          <p:cNvPr id="4" name="Footer Placeholder 3">
            <a:extLst>
              <a:ext uri="{FF2B5EF4-FFF2-40B4-BE49-F238E27FC236}">
                <a16:creationId xmlns:a16="http://schemas.microsoft.com/office/drawing/2014/main" id="{82E0DC30-27ED-D464-3580-589E7C292F37}"/>
              </a:ext>
            </a:extLst>
          </p:cNvPr>
          <p:cNvSpPr>
            <a:spLocks noGrp="1"/>
          </p:cNvSpPr>
          <p:nvPr>
            <p:ph type="ftr" sz="quarter" idx="5"/>
          </p:nvPr>
        </p:nvSpPr>
        <p:spPr>
          <a:xfrm>
            <a:off x="2895600" y="6411064"/>
            <a:ext cx="6181725" cy="379095"/>
          </a:xfrm>
        </p:spPr>
        <p:txBody>
          <a:bodyPr/>
          <a:lstStyle/>
          <a:p>
            <a:pPr algn="ctr">
              <a:lnSpc>
                <a:spcPts val="1425"/>
              </a:lnSpc>
            </a:pPr>
            <a:r>
              <a:rPr lang="en-US" dirty="0"/>
              <a:t>M. Bianco, PhD Lectures | Gaseous Detectors | 13th-14th May 2026, Siena</a:t>
            </a:r>
            <a:endParaRPr lang="en-US" spc="-15" dirty="0"/>
          </a:p>
        </p:txBody>
      </p:sp>
      <p:sp>
        <p:nvSpPr>
          <p:cNvPr id="5" name="Slide Number Placeholder 4">
            <a:extLst>
              <a:ext uri="{FF2B5EF4-FFF2-40B4-BE49-F238E27FC236}">
                <a16:creationId xmlns:a16="http://schemas.microsoft.com/office/drawing/2014/main" id="{2656AC9F-1218-0008-1074-14995E2631CF}"/>
              </a:ext>
            </a:extLst>
          </p:cNvPr>
          <p:cNvSpPr>
            <a:spLocks noGrp="1"/>
          </p:cNvSpPr>
          <p:nvPr>
            <p:ph type="sldNum" sz="quarter" idx="7"/>
          </p:nvPr>
        </p:nvSpPr>
        <p:spPr/>
        <p:txBody>
          <a:bodyPr/>
          <a:lstStyle/>
          <a:p>
            <a:pPr marL="38100">
              <a:lnSpc>
                <a:spcPct val="100000"/>
              </a:lnSpc>
            </a:pPr>
            <a:fld id="{81D60167-4931-47E6-BA6A-407CBD079E47}" type="slidenum">
              <a:rPr lang="en-US" spc="-5" smtClean="0"/>
              <a:t>9</a:t>
            </a:fld>
            <a:endParaRPr lang="en-US" spc="-5" dirty="0"/>
          </a:p>
        </p:txBody>
      </p:sp>
      <p:sp>
        <p:nvSpPr>
          <p:cNvPr id="6" name="Text Box 7">
            <a:extLst>
              <a:ext uri="{FF2B5EF4-FFF2-40B4-BE49-F238E27FC236}">
                <a16:creationId xmlns:a16="http://schemas.microsoft.com/office/drawing/2014/main" id="{DFE3E8F0-63AB-5207-7AEC-5C7F3C3662F6}"/>
              </a:ext>
            </a:extLst>
          </p:cNvPr>
          <p:cNvSpPr txBox="1">
            <a:spLocks noChangeArrowheads="1"/>
          </p:cNvSpPr>
          <p:nvPr/>
        </p:nvSpPr>
        <p:spPr bwMode="auto">
          <a:xfrm>
            <a:off x="304800" y="2133600"/>
            <a:ext cx="7706469" cy="3862596"/>
          </a:xfrm>
          <a:prstGeom prst="rect">
            <a:avLst/>
          </a:prstGeom>
          <a:noFill/>
          <a:ln w="9525">
            <a:noFill/>
            <a:miter lim="800000"/>
            <a:headEnd/>
            <a:tailEnd/>
          </a:ln>
          <a:effectLst/>
        </p:spPr>
        <p:txBody>
          <a:bodyPr wrap="none">
            <a:spAutoFit/>
          </a:bodyPr>
          <a:lstStyle/>
          <a:p>
            <a:pPr defTabSz="914400" fontAlgn="base">
              <a:spcBef>
                <a:spcPct val="0"/>
              </a:spcBef>
              <a:spcAft>
                <a:spcPct val="25000"/>
              </a:spcAft>
            </a:pPr>
            <a:r>
              <a:rPr lang="en-US" sz="2000" dirty="0">
                <a:solidFill>
                  <a:srgbClr val="000096"/>
                </a:solidFill>
              </a:rPr>
              <a:t>with</a:t>
            </a:r>
          </a:p>
          <a:p>
            <a:pPr defTabSz="914400" fontAlgn="base">
              <a:spcBef>
                <a:spcPct val="0"/>
              </a:spcBef>
              <a:spcAft>
                <a:spcPct val="25000"/>
              </a:spcAft>
            </a:pPr>
            <a:r>
              <a:rPr lang="en-US" sz="2000" i="1" dirty="0" err="1">
                <a:solidFill>
                  <a:srgbClr val="000096"/>
                </a:solidFill>
                <a:latin typeface="Times New Roman" pitchFamily="18" charset="0"/>
              </a:rPr>
              <a:t>z</a:t>
            </a:r>
            <a:r>
              <a:rPr lang="en-US" sz="2000" dirty="0" err="1">
                <a:solidFill>
                  <a:srgbClr val="000096"/>
                </a:solidFill>
                <a:latin typeface="Times New Roman" pitchFamily="18" charset="0"/>
              </a:rPr>
              <a:t>e</a:t>
            </a:r>
            <a:r>
              <a:rPr lang="en-US" sz="2000" dirty="0">
                <a:solidFill>
                  <a:srgbClr val="000096"/>
                </a:solidFill>
                <a:latin typeface="Arial" charset="0"/>
              </a:rPr>
              <a:t>	</a:t>
            </a:r>
            <a:r>
              <a:rPr lang="en-US" sz="2000" dirty="0">
                <a:solidFill>
                  <a:srgbClr val="000096"/>
                </a:solidFill>
              </a:rPr>
              <a:t>charge of incoming particle</a:t>
            </a:r>
          </a:p>
          <a:p>
            <a:pPr defTabSz="914400" fontAlgn="base">
              <a:spcBef>
                <a:spcPct val="0"/>
              </a:spcBef>
              <a:spcAft>
                <a:spcPct val="25000"/>
              </a:spcAft>
            </a:pPr>
            <a:r>
              <a:rPr lang="en-US" sz="2000" i="1" dirty="0">
                <a:solidFill>
                  <a:srgbClr val="000096"/>
                </a:solidFill>
                <a:latin typeface="Times New Roman" pitchFamily="18" charset="0"/>
              </a:rPr>
              <a:t>n</a:t>
            </a:r>
            <a:r>
              <a:rPr lang="en-US" sz="2000" baseline="-25000" dirty="0">
                <a:solidFill>
                  <a:srgbClr val="000096"/>
                </a:solidFill>
                <a:latin typeface="Times New Roman" pitchFamily="18" charset="0"/>
              </a:rPr>
              <a:t>e</a:t>
            </a:r>
            <a:r>
              <a:rPr lang="en-US" sz="2000" dirty="0">
                <a:solidFill>
                  <a:srgbClr val="000096"/>
                </a:solidFill>
                <a:latin typeface="Arial" charset="0"/>
              </a:rPr>
              <a:t>	</a:t>
            </a:r>
            <a:r>
              <a:rPr lang="en-US" sz="2000" dirty="0">
                <a:solidFill>
                  <a:srgbClr val="000096"/>
                </a:solidFill>
              </a:rPr>
              <a:t>electron number density of material</a:t>
            </a:r>
          </a:p>
          <a:p>
            <a:pPr defTabSz="914400" fontAlgn="base">
              <a:spcBef>
                <a:spcPct val="0"/>
              </a:spcBef>
              <a:spcAft>
                <a:spcPct val="25000"/>
              </a:spcAft>
            </a:pPr>
            <a:r>
              <a:rPr lang="en-US" sz="2000" i="1" dirty="0">
                <a:solidFill>
                  <a:srgbClr val="000096"/>
                </a:solidFill>
                <a:latin typeface="Times New Roman" pitchFamily="18" charset="0"/>
              </a:rPr>
              <a:t>m</a:t>
            </a:r>
            <a:r>
              <a:rPr lang="en-US" sz="2000" dirty="0">
                <a:solidFill>
                  <a:srgbClr val="000096"/>
                </a:solidFill>
                <a:latin typeface="Arial" charset="0"/>
              </a:rPr>
              <a:t>	</a:t>
            </a:r>
            <a:r>
              <a:rPr lang="en-US" sz="2000" dirty="0">
                <a:solidFill>
                  <a:srgbClr val="000096"/>
                </a:solidFill>
              </a:rPr>
              <a:t>electron mass</a:t>
            </a:r>
          </a:p>
          <a:p>
            <a:pPr defTabSz="914400" fontAlgn="base">
              <a:spcBef>
                <a:spcPct val="0"/>
              </a:spcBef>
              <a:spcAft>
                <a:spcPct val="25000"/>
              </a:spcAft>
            </a:pPr>
            <a:r>
              <a:rPr lang="en-US" sz="2000" i="1" dirty="0">
                <a:solidFill>
                  <a:srgbClr val="000096"/>
                </a:solidFill>
                <a:latin typeface="Symbol" pitchFamily="18" charset="2"/>
              </a:rPr>
              <a:t>b</a:t>
            </a:r>
            <a:r>
              <a:rPr lang="en-US" sz="2000" i="1" dirty="0">
                <a:solidFill>
                  <a:srgbClr val="000096"/>
                </a:solidFill>
                <a:latin typeface="Times New Roman" pitchFamily="18" charset="0"/>
              </a:rPr>
              <a:t>=v/c</a:t>
            </a:r>
            <a:r>
              <a:rPr lang="en-US" sz="2000" dirty="0">
                <a:solidFill>
                  <a:srgbClr val="000096"/>
                </a:solidFill>
                <a:latin typeface="Arial" charset="0"/>
              </a:rPr>
              <a:t>	</a:t>
            </a:r>
            <a:r>
              <a:rPr lang="en-US" sz="2000" dirty="0">
                <a:solidFill>
                  <a:srgbClr val="000096"/>
                </a:solidFill>
              </a:rPr>
              <a:t>velocity of incoming particle</a:t>
            </a:r>
          </a:p>
          <a:p>
            <a:pPr defTabSz="914400" fontAlgn="base">
              <a:spcBef>
                <a:spcPct val="0"/>
              </a:spcBef>
              <a:spcAft>
                <a:spcPct val="25000"/>
              </a:spcAft>
            </a:pPr>
            <a:r>
              <a:rPr lang="en-US" sz="2000" i="1" dirty="0">
                <a:solidFill>
                  <a:srgbClr val="000096"/>
                </a:solidFill>
                <a:latin typeface="Symbol" pitchFamily="18" charset="2"/>
              </a:rPr>
              <a:t>g</a:t>
            </a:r>
            <a:r>
              <a:rPr lang="en-US" sz="2000" dirty="0">
                <a:solidFill>
                  <a:srgbClr val="000096"/>
                </a:solidFill>
                <a:latin typeface="Arial" charset="0"/>
              </a:rPr>
              <a:t>	</a:t>
            </a:r>
            <a:r>
              <a:rPr lang="en-US" sz="2000" dirty="0">
                <a:solidFill>
                  <a:srgbClr val="000096"/>
                </a:solidFill>
              </a:rPr>
              <a:t>relativistic factor</a:t>
            </a:r>
          </a:p>
          <a:p>
            <a:pPr defTabSz="914400" fontAlgn="base">
              <a:spcBef>
                <a:spcPct val="0"/>
              </a:spcBef>
              <a:spcAft>
                <a:spcPct val="25000"/>
              </a:spcAft>
            </a:pPr>
            <a:r>
              <a:rPr lang="en-US" sz="2000" i="1" dirty="0" err="1">
                <a:solidFill>
                  <a:srgbClr val="000096"/>
                </a:solidFill>
                <a:latin typeface="Times New Roman" pitchFamily="18" charset="0"/>
              </a:rPr>
              <a:t>T</a:t>
            </a:r>
            <a:r>
              <a:rPr lang="en-US" sz="2000" baseline="-25000" dirty="0" err="1">
                <a:solidFill>
                  <a:srgbClr val="000096"/>
                </a:solidFill>
                <a:latin typeface="Times New Roman" pitchFamily="18" charset="0"/>
              </a:rPr>
              <a:t>max</a:t>
            </a:r>
            <a:r>
              <a:rPr lang="en-US" sz="2000" dirty="0">
                <a:solidFill>
                  <a:srgbClr val="000096"/>
                </a:solidFill>
                <a:latin typeface="Arial" charset="0"/>
              </a:rPr>
              <a:t>	</a:t>
            </a:r>
            <a:r>
              <a:rPr lang="en-US" sz="2000" dirty="0">
                <a:solidFill>
                  <a:srgbClr val="000096"/>
                </a:solidFill>
              </a:rPr>
              <a:t>maximum kinetic energy imparted to electron in single collision</a:t>
            </a:r>
          </a:p>
          <a:p>
            <a:pPr defTabSz="914400" fontAlgn="base">
              <a:spcBef>
                <a:spcPct val="0"/>
              </a:spcBef>
              <a:spcAft>
                <a:spcPct val="25000"/>
              </a:spcAft>
            </a:pPr>
            <a:r>
              <a:rPr lang="en-US" sz="2000" i="1" dirty="0">
                <a:solidFill>
                  <a:srgbClr val="000096"/>
                </a:solidFill>
                <a:latin typeface="Times New Roman" pitchFamily="18" charset="0"/>
              </a:rPr>
              <a:t>I</a:t>
            </a:r>
            <a:r>
              <a:rPr lang="en-US" sz="2000" dirty="0">
                <a:solidFill>
                  <a:srgbClr val="000096"/>
                </a:solidFill>
                <a:latin typeface="Arial" charset="0"/>
              </a:rPr>
              <a:t>	</a:t>
            </a:r>
            <a:r>
              <a:rPr lang="en-US" sz="2000" dirty="0">
                <a:solidFill>
                  <a:srgbClr val="000096"/>
                </a:solidFill>
              </a:rPr>
              <a:t>mean excitation energy</a:t>
            </a:r>
          </a:p>
          <a:p>
            <a:pPr defTabSz="914400" fontAlgn="base">
              <a:spcBef>
                <a:spcPct val="0"/>
              </a:spcBef>
              <a:spcAft>
                <a:spcPct val="25000"/>
              </a:spcAft>
            </a:pPr>
            <a:r>
              <a:rPr lang="en-US" sz="2000" dirty="0">
                <a:solidFill>
                  <a:srgbClr val="000096"/>
                </a:solidFill>
                <a:latin typeface="Symbol" panose="05050102010706020507" pitchFamily="18" charset="2"/>
              </a:rPr>
              <a:t>d</a:t>
            </a:r>
            <a:r>
              <a:rPr lang="en-US" sz="2000" dirty="0">
                <a:solidFill>
                  <a:srgbClr val="000096"/>
                </a:solidFill>
                <a:latin typeface="Arial" charset="0"/>
              </a:rPr>
              <a:t>	</a:t>
            </a:r>
            <a:r>
              <a:rPr lang="en-US" sz="2000" dirty="0">
                <a:solidFill>
                  <a:srgbClr val="000096"/>
                </a:solidFill>
              </a:rPr>
              <a:t>density effect correction, important at high energies</a:t>
            </a:r>
          </a:p>
          <a:p>
            <a:pPr defTabSz="914400" fontAlgn="base">
              <a:spcBef>
                <a:spcPct val="0"/>
              </a:spcBef>
              <a:spcAft>
                <a:spcPct val="25000"/>
              </a:spcAft>
            </a:pPr>
            <a:r>
              <a:rPr lang="en-US" sz="2000" i="1" dirty="0">
                <a:solidFill>
                  <a:srgbClr val="000096"/>
                </a:solidFill>
                <a:latin typeface="Times New Roman" panose="02020603050405020304" pitchFamily="18" charset="0"/>
                <a:cs typeface="Times New Roman" panose="02020603050405020304" pitchFamily="18" charset="0"/>
              </a:rPr>
              <a:t>C/Z</a:t>
            </a:r>
            <a:r>
              <a:rPr lang="en-US" sz="2000" dirty="0">
                <a:solidFill>
                  <a:srgbClr val="000096"/>
                </a:solidFill>
                <a:latin typeface="Arial" charset="0"/>
              </a:rPr>
              <a:t>	</a:t>
            </a:r>
            <a:r>
              <a:rPr lang="en-US" sz="2000" dirty="0">
                <a:solidFill>
                  <a:srgbClr val="000096"/>
                </a:solidFill>
              </a:rPr>
              <a:t>shell correction, relevant for small </a:t>
            </a:r>
            <a:r>
              <a:rPr lang="en-US" sz="2000" dirty="0">
                <a:solidFill>
                  <a:srgbClr val="000096"/>
                </a:solidFill>
                <a:latin typeface="Symbol" panose="05050102010706020507" pitchFamily="18" charset="2"/>
              </a:rPr>
              <a:t>b</a:t>
            </a:r>
          </a:p>
        </p:txBody>
      </p:sp>
      <p:pic>
        <p:nvPicPr>
          <p:cNvPr id="7" name="Grafik 4">
            <a:extLst>
              <a:ext uri="{FF2B5EF4-FFF2-40B4-BE49-F238E27FC236}">
                <a16:creationId xmlns:a16="http://schemas.microsoft.com/office/drawing/2014/main" id="{D226C727-CBF6-2522-ECEE-7E0936DE830F}"/>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70254" y="1300343"/>
            <a:ext cx="8249904" cy="623238"/>
          </a:xfrm>
          <a:prstGeom prst="rect">
            <a:avLst/>
          </a:prstGeom>
        </p:spPr>
      </p:pic>
      <p:graphicFrame>
        <p:nvGraphicFramePr>
          <p:cNvPr id="8" name="Object 9">
            <a:extLst>
              <a:ext uri="{FF2B5EF4-FFF2-40B4-BE49-F238E27FC236}">
                <a16:creationId xmlns:a16="http://schemas.microsoft.com/office/drawing/2014/main" id="{7C56E5F3-7EBD-F054-6521-ED1C310792C6}"/>
              </a:ext>
            </a:extLst>
          </p:cNvPr>
          <p:cNvGraphicFramePr>
            <a:graphicFrameLocks noChangeAspect="1"/>
          </p:cNvGraphicFramePr>
          <p:nvPr>
            <p:extLst>
              <p:ext uri="{D42A27DB-BD31-4B8C-83A1-F6EECF244321}">
                <p14:modId xmlns:p14="http://schemas.microsoft.com/office/powerpoint/2010/main" val="1852236276"/>
              </p:ext>
            </p:extLst>
          </p:nvPr>
        </p:nvGraphicFramePr>
        <p:xfrm>
          <a:off x="6553200" y="2746036"/>
          <a:ext cx="1246188" cy="633413"/>
        </p:xfrm>
        <a:graphic>
          <a:graphicData uri="http://schemas.openxmlformats.org/presentationml/2006/ole">
            <mc:AlternateContent xmlns:mc="http://schemas.openxmlformats.org/markup-compatibility/2006">
              <mc:Choice xmlns:v="urn:schemas-microsoft-com:vml" Requires="v">
                <p:oleObj name="Equation" r:id="rId4" imgW="774360" imgH="393480" progId="Equation.DSMT4">
                  <p:embed/>
                </p:oleObj>
              </mc:Choice>
              <mc:Fallback>
                <p:oleObj name="Equation" r:id="rId4" imgW="774360" imgH="393480" progId="Equation.DSMT4">
                  <p:embed/>
                  <p:pic>
                    <p:nvPicPr>
                      <p:cNvPr id="45364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2746036"/>
                        <a:ext cx="1246188" cy="633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91270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4059,992"/>
  <p:tag name="LATEXADDIN" val="\documentclass{article}&#10;\usepackage{amsmath}&#10;\usepackage{mathtools}&#10;\usepackage{bbold}&#10;\usepackage[dvipsnames,usenames]{color}&#10;\usepackage{latexsym}&#10;\usepackage{eufrak}&#10;\input{myunits.sty}&#10;\input{mymathphys.sty}&#10;\pagestyle{empty}&#10;\begin{document}&#10;\definecolor{TuBlue}{rgb}{0,0,0.54}&#10;\definecolor{BnBlue}{rgb}{0.027,0.320,0.602}&#10;{\color{Red}&#10;\begin{align*}&#10;\avg{-\frac{\diff{E}}{\diff{x}}} = \frac{4\pi}{(4\pi\varepsilon_0)^2} \frac{z^2 e^4 n_e}{mc^2\beta^2} &#10;\left[&#10;\frac{1}{2}\ln\frac{2mc^2\beta^2\gamma^2 T_\mathrm{max}}{I^2} - \beta^2 - \frac{\delta(\beta\gamma)}{2}-\frac{C(\beta\gamma,I)}{Z}&#10;\right]&#10;\end{align*}}&#10;\end{document}"/>
  <p:tag name="IGUANATEXSIZE" val="20"/>
  <p:tag name="IGUANATEXCURSOR" val="417"/>
  <p:tag name="TRANSPARENCY" val="Wahr"/>
  <p:tag name="FILENAME" val=""/>
  <p:tag name="LATEXENGINEID" val="0"/>
  <p:tag name="TEMPFOLDER" val="c:\temp\"/>
  <p:tag name="LATEXFORMHEIGHT" val="312"/>
  <p:tag name="LATEXFORMWIDTH" val="384"/>
  <p:tag name="LATEXFORMWRAP" val="Wahr"/>
  <p:tag name="BITMAPVECTOR" val="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Red}&#10;\[&#10;\varepsilon_E\gg\frac{3}{2}kT \Leftrightarrow &#10;u\propto \sqrt{E},\quad\mathrm{i.e.\ } \mu\propto\frac{1}{\sqrt{E}}&#10;\]&#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Red}&#10;\[&#10;\left\langle -\frac{\diff{E}}{\diff{x}}\right\rangle = &#10;\int_0^\infty E'\,f(E')\diff{E'}&#10;\]&#10;}&#10;\end{document}"/>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MyBlue}&#10;\[&#10;f(E)=n_e\,\diff{\sigma(E,\beta)}/\diff{E}&#10;\]&#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Red}&#10;\[&#10;\left\langle -\frac{\diff{E}}{\diff{x}}\right\rangle = &#10;n_e \int_0^\infty E'\,\frac{\diff{\sigma}}{\diff{E'}}\diff{E'}&#10;\]&#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Red}&#10;\[&#10;n_p = \frac{1}{\lambda} = &#10;\int_0^\infty f(E')\diff{E'}&#10;\]&#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Red}&#10;\[&#10;F(E)\diff{E} = \frac{f(E)\diff{E}}{n_p}&#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306,7116"/>
  <p:tag name="ORIGINALWIDTH" val="4059,992"/>
  <p:tag name="LATEXADDIN" val="\documentclass{article}&#10;\usepackage{amsmath}&#10;\usepackage{mathtools}&#10;\usepackage{bbold}&#10;\usepackage[dvipsnames,usenames]{color}&#10;\usepackage{latexsym}&#10;\usepackage{eufrak}&#10;\input{myunits.sty}&#10;\input{mymathphys.sty}&#10;\pagestyle{empty}&#10;\begin{document}&#10;\definecolor{TuBlue}{rgb}{0,0,0.54}&#10;\definecolor{BnBlue}{rgb}{0.027,0.320,0.602}&#10;{\color{Red}&#10;\begin{align*}&#10;\avg{-\frac{\diff{E}}{\diff{x}}} = \frac{4\pi}{(4\pi\varepsilon_0)^2} \frac{z^2 e^4 n_e}{mc^2\beta^2} &#10;\left[&#10;\frac{1}{2}\ln\frac{2mc^2\beta^2\gamma^2 T_\mathrm{max}}{I^2} - \beta^2 - \frac{\delta(\beta\gamma)}{2}-\frac{C(\beta\gamma,I)}{Z}&#10;\right]&#10;\end{align*}}&#10;\end{document}"/>
  <p:tag name="IGUANATEXSIZE" val="20"/>
  <p:tag name="IGUANATEXCURSOR" val="417"/>
  <p:tag name="TRANSPARENCY" val="Wahr"/>
  <p:tag name="FILENAME" val=""/>
  <p:tag name="LATEXENGINEID" val="0"/>
  <p:tag name="TEMPFOLDER" val="c:\temp\"/>
  <p:tag name="LATEXFORMHEIGHT" val="312"/>
  <p:tag name="LATEXFORMWIDTH" val="384"/>
  <p:tag name="LATEXFORMWRAP" val="Wahr"/>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264,342"/>
  <p:tag name="LATEXADDIN" val="\documentclass{article}&#10;\usepackage{amsmath}&#10;\usepackage{mathtools}&#10;\usepackage{bbold}&#10;\usepackage[dvipsnames,usenames]{color}&#10;\usepackage{latexsym}&#10;\usepackage{eufrak}&#10;\input{myunits.sty}&#10;\input{mymathphys.sty}&#10;\pagestyle{empty}&#10;\begin{document}&#10;\definecolor{TuBlue}{rgb}{0,0,0.54}&#10;\definecolor{BnBlue}{rgb}{0.027,0.320,0.602}&#10;{\color{Red}&#10;\begin{align*}&#10;\avg{-\frac{\diff{E}}{\diff{x}}}\propto \ln \beta^2\gamma^2 T_\mathrm{max}&#10;\end{align*}}&#10;\end{document}"/>
  <p:tag name="IGUANATEXSIZE" val="16"/>
  <p:tag name="IGUANATEXCURSOR" val="429"/>
  <p:tag name="TRANSPARENCY" val="Wahr"/>
  <p:tag name="FILENAME" val=""/>
  <p:tag name="LATEXENGINEID" val="0"/>
  <p:tag name="TEMPFOLDER" val="c:\temp\"/>
  <p:tag name="LATEXFORMHEIGHT" val="312"/>
  <p:tag name="LATEXFORMWIDTH" val="384"/>
  <p:tag name="LATEXFORMWRAP" val="Wahr"/>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362,9547"/>
  <p:tag name="ORIGINALWIDTH" val="640,4199"/>
  <p:tag name="LATEXADDIN" val="\documentclass{article}&#10;\usepackage{amsmath}&#10;\usepackage{amssymb}&#10;\usepackage{mathtools}&#10;\usepackage{bbold}&#10;\usepackage[dvipsnames,usenames]{color}&#10;\usepackage{latexsym}&#10;\usepackage{eufrak}&#10;\input{myunits.sty}&#10;\input{mymathphys.sty}&#10;\pagestyle{empty}&#10;\begin{document}&#10;\definecolor{TuBlue}{rgb}{0,0,0.54}&#10;\definecolor{BnBlue}{rgb}{0.027,0.320,0.602}&#10;{\color{Red}&#10;\begin{align*}&#10;\Delta_j = \sum_{i=1}^{N} E_i&#10;\end{align*}}&#10;\end{document}&#10;"/>
  <p:tag name="IGUANATEXSIZE" val="18"/>
  <p:tag name="IGUANATEXCURSOR" val="406"/>
  <p:tag name="TRANSPARENCY" val="Wahr"/>
  <p:tag name="FILENAME" val=""/>
  <p:tag name="LATEXENGINEID" val="0"/>
  <p:tag name="TEMPFOLDER" val="c:\temp\"/>
  <p:tag name="LATEXFORMHEIGHT" val="851,2"/>
  <p:tag name="LATEXFORMWIDTH" val="1458"/>
  <p:tag name="LATEXFORMWRAP" val="Wahr"/>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MyBlue}&#10;\[&#10;\cos{\theta}=\frac{T(\gamma+\frac{m}{M})}{\beta\gamma\sqrt{T^2+2Tm}}&#10;=\frac{T}{\left|\bvec{p}\right|}\cdot&#10;\frac{\left|\bvec{p}_\mathrm{max}\right|}{T_\mathrm{max}}&#1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255,718"/>
  <p:tag name="ORIGINALWIDTH" val="486,6891"/>
  <p:tag name="LATEXADDIN" val="\documentclass{article}&#10;%\usepackage{amsmath}&#10;\usepackage[dvipsnames,usenames]{color}&#10;\input{myunits.sty}&#10;\input{mymathphys.sty}&#10;\pagestyle{empty}&#10;\begin{document}&#10;\definecolor{MyBlue}{rgb}{0,0,0.5}&#10;{\color{MyBlue}&#10;\[&#10;{\color{Red}&#10;D \approx \frac{1}{3}\lambda\overline{c}&#10;}&#10;\]&#10;}&#10;\end{document}"/>
  <p:tag name="IGUANATEXSIZE" val="20"/>
  <p:tag name="IGUANATEXCURSOR" val="217"/>
  <p:tag name="TRANSPARENCY" val="Wahr"/>
  <p:tag name="FILENAME" val=""/>
  <p:tag name="LATEXENGINEID" val="0"/>
  <p:tag name="TEMPFOLDER" val="c:\temp\"/>
  <p:tag name="LATEXFORMHEIGHT" val="312"/>
  <p:tag name="LATEXFORMWIDTH" val="384"/>
  <p:tag name="LATEXFORMWRAP" val="Wahr"/>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283,4646"/>
  <p:tag name="ORIGINALWIDTH" val="770,1537"/>
  <p:tag name="LATEXADDIN" val="\documentclass{article}&#10;\usepackage{amsmath}&#10;\usepackage{mathtools}&#10;\usepackage{bbold}&#10;\usepackage[dvipsnames,usenames]{color}&#10;\usepackage{latexsym}&#10;\usepackage{eufrak}&#10;\input{myunits.sty}&#10;\input{mymathphys.sty}&#10;\pagestyle{empty}&#10;\begin{document}&#10;\definecolor{TuBlue}{rgb}{0,0,0.54}&#10;\definecolor{BnBlue}{rgb}{0.027,0.320,0.602}&#10;{\color{TuBlue}&#10;\begin{align*}&#10;\propto \frac{1}{\sigma p}\frac{1}{\sqrt{m}} T^{3/2}&#10;\end{align*}}&#10;\end{document}"/>
  <p:tag name="IGUANATEXSIZE" val="20"/>
  <p:tag name="IGUANATEXCURSOR" val="338"/>
  <p:tag name="TRANSPARENCY" val="Wahr"/>
  <p:tag name="FILENAME" val=""/>
  <p:tag name="LATEXENGINEID" val="0"/>
  <p:tag name="TEMPFOLDER" val="c:\temp\"/>
  <p:tag name="LATEXFORMHEIGHT" val="312"/>
  <p:tag name="LATEXFORMWIDTH" val="384"/>
  <p:tag name="LATEXFORMWRAP" val="Wahr"/>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362,2047"/>
  <p:tag name="LATEXADDIN" val="\documentclass{article}&#10;\usepackage{amsmath}&#10;\usepackage{mathtools}&#10;\usepackage{bbold}&#10;\usepackage[dvipsnames,usenames]{color}&#10;\usepackage{latexsym}&#10;\usepackage{eufrak}&#10;\input{myunits.sty}&#10;\input{mymathphys.sty}&#10;\pagestyle{empty}&#10;\begin{document}&#10;\definecolor{TuBlue}{rgb}{0,0,0.54}&#10;\definecolor{BnBlue}{rgb}{0.027,0.320,0.602}&#10;{\color{Black}&#10;\begin{align*}&#10;\sqrt{\frac{8kT}{\pi m}}&#10;\end{align*}}&#10;\end{document}"/>
  <p:tag name="IGUANATEXSIZE" val="20"/>
  <p:tag name="IGUANATEXCURSOR" val="380"/>
  <p:tag name="TRANSPARENCY" val="Wahr"/>
  <p:tag name="FILENAME" val=""/>
  <p:tag name="LATEXENGINEID" val="0"/>
  <p:tag name="TEMPFOLDER" val="c:\temp\"/>
  <p:tag name="LATEXFORMHEIGHT" val="312"/>
  <p:tag name="LATEXFORMWIDTH" val="384"/>
  <p:tag name="LATEXFORMWRAP" val="Wahr"/>
  <p:tag name="BITMAPVECTOR" val="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usepackage[dvipsnames,usenames]{color}&#10;\input{myunits.sty}&#10;\input{mymath.sty}&#10;\pagestyle{empty}&#10;\begin{document}&#10;\definecolor{MyBlue}{rgb}{0,0,0.5}&#10;{\color{Red}&#10;\[&#10;\varepsilon_E\ll\frac{3}{2}kT \Leftrightarrow &#10;u\propto E,\quad\mathrm{i.e.\ } \mu=\mathrm{const.}&#10;\]&#10;}&#10;\end{document}"/>
  <p:tag name="IGUANATEXSIZE" val="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22100</TotalTime>
  <Words>5797</Words>
  <Application>Microsoft Macintosh PowerPoint</Application>
  <PresentationFormat>Widescreen</PresentationFormat>
  <Paragraphs>569</Paragraphs>
  <Slides>52</Slides>
  <Notes>11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5" baseType="lpstr">
      <vt:lpstr>Arial</vt:lpstr>
      <vt:lpstr>Arial MT</vt:lpstr>
      <vt:lpstr>Calibri</vt:lpstr>
      <vt:lpstr>Cambria Math</vt:lpstr>
      <vt:lpstr>Comic Sans MS</vt:lpstr>
      <vt:lpstr>Courier New</vt:lpstr>
      <vt:lpstr>Symbol</vt:lpstr>
      <vt:lpstr>Times New Roman</vt:lpstr>
      <vt:lpstr>Trebuchet MS</vt:lpstr>
      <vt:lpstr>Wingdings</vt:lpstr>
      <vt:lpstr>Wingdings 3</vt:lpstr>
      <vt:lpstr>Office Theme</vt:lpstr>
      <vt:lpstr>Equation</vt:lpstr>
      <vt:lpstr>      Gaseous particle detectors     </vt:lpstr>
      <vt:lpstr>Lecture #1: Gas detector physics</vt:lpstr>
      <vt:lpstr>Why studying gaseous detectors?</vt:lpstr>
      <vt:lpstr>The journey of gaseous detectors</vt:lpstr>
      <vt:lpstr>Interactions of Charged Particles</vt:lpstr>
      <vt:lpstr>Where it all begins</vt:lpstr>
      <vt:lpstr>Ionization</vt:lpstr>
      <vt:lpstr>Ionizing Collisions</vt:lpstr>
      <vt:lpstr>Mean Energy Loss: “Bethe-Bloch equation” </vt:lpstr>
      <vt:lpstr>Mean Energy Loss: “Bethe-Bloch equation” </vt:lpstr>
      <vt:lpstr>Bethe-Bloch equation and more</vt:lpstr>
      <vt:lpstr>Ionization</vt:lpstr>
      <vt:lpstr>Secondary Ionization</vt:lpstr>
      <vt:lpstr>Most common gas parameters</vt:lpstr>
      <vt:lpstr>Statistics of ion-electron pair production</vt:lpstr>
      <vt:lpstr>Fluctuation of Energy Loss</vt:lpstr>
      <vt:lpstr>δ electrons</vt:lpstr>
      <vt:lpstr>δ electrons</vt:lpstr>
      <vt:lpstr>Diffusion of electrons and ions in gas</vt:lpstr>
      <vt:lpstr>Diffusion of electrons and ions in gas</vt:lpstr>
      <vt:lpstr>Diffusion of electrons and ions in gas</vt:lpstr>
      <vt:lpstr>Diffusion of electrons and ions in gas</vt:lpstr>
      <vt:lpstr>Charge in gaseous medium</vt:lpstr>
      <vt:lpstr>Charge in gaseous medium</vt:lpstr>
      <vt:lpstr>PowerPoint Presentation</vt:lpstr>
      <vt:lpstr>Charge transport in gaseous medium</vt:lpstr>
      <vt:lpstr>Drift in electric field</vt:lpstr>
      <vt:lpstr>Drift in electric field</vt:lpstr>
      <vt:lpstr>Drift in electric field</vt:lpstr>
      <vt:lpstr>Drift and Diffusion of Electrons in Gases</vt:lpstr>
      <vt:lpstr>Diffusion / Drift electrons in magnet field</vt:lpstr>
      <vt:lpstr>Diffusion / Drift electrons in magnet field</vt:lpstr>
      <vt:lpstr>Ions drift</vt:lpstr>
      <vt:lpstr>Drift / Mobility of ions/electrons in gases</vt:lpstr>
      <vt:lpstr>Mobility of ions/electrons in gases</vt:lpstr>
      <vt:lpstr>Electron in High Electric fields: Energy distribution &amp; Ionization</vt:lpstr>
      <vt:lpstr>Avalanche amplification </vt:lpstr>
      <vt:lpstr>Amplification overview</vt:lpstr>
      <vt:lpstr>Ionization chamber and time dependence</vt:lpstr>
      <vt:lpstr>Electron gain `G` in gases</vt:lpstr>
      <vt:lpstr>Proportional mode</vt:lpstr>
      <vt:lpstr>Formation of signal from an avalanche</vt:lpstr>
      <vt:lpstr>Avalanche in uniform electric field</vt:lpstr>
      <vt:lpstr>Streamer formation</vt:lpstr>
      <vt:lpstr>Beyond proportional mode</vt:lpstr>
      <vt:lpstr>Breakdown</vt:lpstr>
      <vt:lpstr>References</vt:lpstr>
      <vt:lpstr>Backup</vt:lpstr>
      <vt:lpstr>Calculation of energy loss</vt:lpstr>
      <vt:lpstr>Drift Tube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is Arial Bold 50pt  up to three lines</dc:title>
  <dc:creator>Eraldo Oliveri</dc:creator>
  <cp:lastModifiedBy>Michele Bianco</cp:lastModifiedBy>
  <cp:revision>46</cp:revision>
  <dcterms:created xsi:type="dcterms:W3CDTF">2023-06-26T14:19:48Z</dcterms:created>
  <dcterms:modified xsi:type="dcterms:W3CDTF">2026-05-10T10:51:42Z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2021-04-29T00:00:00Z</vt:filetime>
  </property>
  <property fmtid="{D5CDD505-2E9C-101B-9397-08002B2CF9AE}" pid="3" name="Creator">
    <vt:lpwstr>Microsoft PowerPoint v16</vt:lpwstr>
  </property>
  <property fmtid="{D5CDD505-2E9C-101B-9397-08002B2CF9AE}" pid="4" name="LastSaved">
    <vt:filetime>2023-06-26T00:00:00Z</vt:filetime>
  </property>
</Properties>
</file>