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3"/>
  </p:notesMasterIdLst>
  <p:sldIdLst>
    <p:sldId id="256" r:id="rId2"/>
    <p:sldId id="257" r:id="rId3"/>
    <p:sldId id="258" r:id="rId4"/>
    <p:sldId id="281" r:id="rId5"/>
    <p:sldId id="282" r:id="rId6"/>
    <p:sldId id="283" r:id="rId7"/>
    <p:sldId id="284" r:id="rId8"/>
    <p:sldId id="304" r:id="rId9"/>
    <p:sldId id="295" r:id="rId10"/>
    <p:sldId id="296" r:id="rId11"/>
    <p:sldId id="297" r:id="rId12"/>
    <p:sldId id="298" r:id="rId13"/>
    <p:sldId id="299" r:id="rId14"/>
    <p:sldId id="267" r:id="rId15"/>
    <p:sldId id="301" r:id="rId16"/>
    <p:sldId id="302" r:id="rId17"/>
    <p:sldId id="270" r:id="rId18"/>
    <p:sldId id="303" r:id="rId19"/>
    <p:sldId id="305" r:id="rId20"/>
    <p:sldId id="289"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5" d="100"/>
          <a:sy n="75" d="100"/>
        </p:scale>
        <p:origin x="288"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EAFAC-2D4F-4291-AFD6-5B6F104FDA2A}" type="doc">
      <dgm:prSet loTypeId="urn:microsoft.com/office/officeart/2016/7/layout/RepeatingBendingProcessNew" loCatId="process" qsTypeId="urn:microsoft.com/office/officeart/2005/8/quickstyle/simple1" qsCatId="simple" csTypeId="urn:microsoft.com/office/officeart/2005/8/colors/accent5_2" csCatId="accent5" phldr="1"/>
      <dgm:spPr/>
      <dgm:t>
        <a:bodyPr/>
        <a:lstStyle/>
        <a:p>
          <a:endParaRPr lang="en-US"/>
        </a:p>
      </dgm:t>
    </dgm:pt>
    <dgm:pt modelId="{CB5B2233-45D8-4CE0-84E5-9E5E7489D7EC}">
      <dgm:prSet/>
      <dgm:spPr/>
      <dgm:t>
        <a:bodyPr/>
        <a:lstStyle/>
        <a:p>
          <a:r>
            <a:rPr lang="en-US" dirty="0"/>
            <a:t>What Is Black Hole</a:t>
          </a:r>
        </a:p>
      </dgm:t>
    </dgm:pt>
    <dgm:pt modelId="{F8F8F6BB-FCC7-47EA-A7E8-FD6492AF1F0C}" type="parTrans" cxnId="{06C21FE7-900C-4F0D-8596-3C64D8F5FE14}">
      <dgm:prSet/>
      <dgm:spPr/>
      <dgm:t>
        <a:bodyPr/>
        <a:lstStyle/>
        <a:p>
          <a:endParaRPr lang="en-US"/>
        </a:p>
      </dgm:t>
    </dgm:pt>
    <dgm:pt modelId="{86D8AF15-E513-45CA-8BA0-DC0EF46CBDC4}" type="sibTrans" cxnId="{06C21FE7-900C-4F0D-8596-3C64D8F5FE14}">
      <dgm:prSet/>
      <dgm:spPr/>
      <dgm:t>
        <a:bodyPr/>
        <a:lstStyle/>
        <a:p>
          <a:endParaRPr lang="en-US"/>
        </a:p>
      </dgm:t>
    </dgm:pt>
    <dgm:pt modelId="{2CD8E1D7-DC2F-4BDF-B5A0-4F590D7E72DC}">
      <dgm:prSet/>
      <dgm:spPr/>
      <dgm:t>
        <a:bodyPr/>
        <a:lstStyle/>
        <a:p>
          <a:r>
            <a:rPr lang="en-US" dirty="0"/>
            <a:t>Evidence Of BH</a:t>
          </a:r>
        </a:p>
      </dgm:t>
    </dgm:pt>
    <dgm:pt modelId="{DF5E98CE-9C58-4E11-A998-2A871D47EA4F}" type="parTrans" cxnId="{DF6DE4A7-E0E5-42E8-922A-180987A65FC1}">
      <dgm:prSet/>
      <dgm:spPr/>
      <dgm:t>
        <a:bodyPr/>
        <a:lstStyle/>
        <a:p>
          <a:endParaRPr lang="en-US"/>
        </a:p>
      </dgm:t>
    </dgm:pt>
    <dgm:pt modelId="{2BF933F5-B80B-46C4-B6F5-8FEF9AE319D0}" type="sibTrans" cxnId="{DF6DE4A7-E0E5-42E8-922A-180987A65FC1}">
      <dgm:prSet/>
      <dgm:spPr/>
      <dgm:t>
        <a:bodyPr/>
        <a:lstStyle/>
        <a:p>
          <a:endParaRPr lang="en-US"/>
        </a:p>
      </dgm:t>
    </dgm:pt>
    <dgm:pt modelId="{2BC88B73-D893-421C-A351-C56F30C15299}">
      <dgm:prSet/>
      <dgm:spPr/>
      <dgm:t>
        <a:bodyPr/>
        <a:lstStyle/>
        <a:p>
          <a:r>
            <a:rPr lang="en-US" dirty="0"/>
            <a:t>Types Of BH</a:t>
          </a:r>
        </a:p>
      </dgm:t>
    </dgm:pt>
    <dgm:pt modelId="{2833CA59-558C-4126-8E13-C7CFE8057339}" type="parTrans" cxnId="{F37AFD19-1650-45A7-9395-203D719FC05E}">
      <dgm:prSet/>
      <dgm:spPr/>
      <dgm:t>
        <a:bodyPr/>
        <a:lstStyle/>
        <a:p>
          <a:endParaRPr lang="en-US"/>
        </a:p>
      </dgm:t>
    </dgm:pt>
    <dgm:pt modelId="{F16A22A1-6516-4A1A-902C-99B1FFBCBB0E}" type="sibTrans" cxnId="{F37AFD19-1650-45A7-9395-203D719FC05E}">
      <dgm:prSet/>
      <dgm:spPr/>
      <dgm:t>
        <a:bodyPr/>
        <a:lstStyle/>
        <a:p>
          <a:endParaRPr lang="en-US"/>
        </a:p>
      </dgm:t>
    </dgm:pt>
    <dgm:pt modelId="{662AC3EE-34E7-473B-B9E7-7FB00DB9E038}">
      <dgm:prSet/>
      <dgm:spPr/>
      <dgm:t>
        <a:bodyPr/>
        <a:lstStyle/>
        <a:p>
          <a:r>
            <a:rPr lang="en-US" dirty="0"/>
            <a:t>Difference Between Classical And Quantum BH</a:t>
          </a:r>
        </a:p>
      </dgm:t>
    </dgm:pt>
    <dgm:pt modelId="{D3717C0C-D581-44B4-A69B-869D85715771}" type="parTrans" cxnId="{B9D5C7B6-02BA-45A1-A778-90C91AE564BB}">
      <dgm:prSet/>
      <dgm:spPr/>
      <dgm:t>
        <a:bodyPr/>
        <a:lstStyle/>
        <a:p>
          <a:endParaRPr lang="en-US"/>
        </a:p>
      </dgm:t>
    </dgm:pt>
    <dgm:pt modelId="{CBD87991-B346-4A5F-9EAF-794ACA8088E3}" type="sibTrans" cxnId="{B9D5C7B6-02BA-45A1-A778-90C91AE564BB}">
      <dgm:prSet/>
      <dgm:spPr/>
      <dgm:t>
        <a:bodyPr/>
        <a:lstStyle/>
        <a:p>
          <a:endParaRPr lang="en-US"/>
        </a:p>
      </dgm:t>
    </dgm:pt>
    <dgm:pt modelId="{8D0C8A97-00EB-4547-B8B4-BB31495F715C}">
      <dgm:prSet/>
      <dgm:spPr/>
      <dgm:t>
        <a:bodyPr/>
        <a:lstStyle/>
        <a:p>
          <a:r>
            <a:rPr lang="en-US" dirty="0"/>
            <a:t>Entanglement Entropy</a:t>
          </a:r>
        </a:p>
      </dgm:t>
    </dgm:pt>
    <dgm:pt modelId="{BBF4B589-9427-4178-A37A-CEEF25FC8D49}" type="parTrans" cxnId="{B8907185-EAAA-434C-841C-4089BA07887E}">
      <dgm:prSet/>
      <dgm:spPr/>
      <dgm:t>
        <a:bodyPr/>
        <a:lstStyle/>
        <a:p>
          <a:endParaRPr lang="en-US"/>
        </a:p>
      </dgm:t>
    </dgm:pt>
    <dgm:pt modelId="{776552A4-BCA1-427D-A55E-73BC42152EFA}" type="sibTrans" cxnId="{B8907185-EAAA-434C-841C-4089BA07887E}">
      <dgm:prSet/>
      <dgm:spPr/>
      <dgm:t>
        <a:bodyPr/>
        <a:lstStyle/>
        <a:p>
          <a:endParaRPr lang="en-US"/>
        </a:p>
      </dgm:t>
    </dgm:pt>
    <dgm:pt modelId="{3545C3C7-D341-494E-9B46-7BD5E5D57B28}">
      <dgm:prSet/>
      <dgm:spPr/>
      <dgm:t>
        <a:bodyPr/>
        <a:lstStyle/>
        <a:p>
          <a:r>
            <a:rPr lang="en-US" dirty="0"/>
            <a:t>Area Law</a:t>
          </a:r>
        </a:p>
      </dgm:t>
    </dgm:pt>
    <dgm:pt modelId="{60398CAF-19EB-4F00-9CFB-74CCCA6D246B}" type="parTrans" cxnId="{73599B68-8051-44AA-9209-0598C2B3DD16}">
      <dgm:prSet/>
      <dgm:spPr/>
      <dgm:t>
        <a:bodyPr/>
        <a:lstStyle/>
        <a:p>
          <a:endParaRPr lang="en-US"/>
        </a:p>
      </dgm:t>
    </dgm:pt>
    <dgm:pt modelId="{D1BC06F1-F83F-4B60-B7E1-BA0F6491D1A8}" type="sibTrans" cxnId="{73599B68-8051-44AA-9209-0598C2B3DD16}">
      <dgm:prSet/>
      <dgm:spPr/>
      <dgm:t>
        <a:bodyPr/>
        <a:lstStyle/>
        <a:p>
          <a:endParaRPr lang="en-US"/>
        </a:p>
      </dgm:t>
    </dgm:pt>
    <dgm:pt modelId="{5B5FF817-89DE-4C8F-A66E-1F2BFAE4428F}">
      <dgm:prSet/>
      <dgm:spPr/>
      <dgm:t>
        <a:bodyPr/>
        <a:lstStyle/>
        <a:p>
          <a:r>
            <a:rPr lang="en-US" dirty="0"/>
            <a:t>Key Analytical Method</a:t>
          </a:r>
        </a:p>
      </dgm:t>
    </dgm:pt>
    <dgm:pt modelId="{861AE6F9-F4F7-4F23-8CCC-302E7D1CFAE7}" type="parTrans" cxnId="{5468C369-7A5B-4E87-87ED-664599D294E9}">
      <dgm:prSet/>
      <dgm:spPr/>
      <dgm:t>
        <a:bodyPr/>
        <a:lstStyle/>
        <a:p>
          <a:endParaRPr lang="en-US"/>
        </a:p>
      </dgm:t>
    </dgm:pt>
    <dgm:pt modelId="{7D5A79C6-8523-4F0E-B1A7-E4D08B211997}" type="sibTrans" cxnId="{5468C369-7A5B-4E87-87ED-664599D294E9}">
      <dgm:prSet/>
      <dgm:spPr/>
      <dgm:t>
        <a:bodyPr/>
        <a:lstStyle/>
        <a:p>
          <a:endParaRPr lang="en-US"/>
        </a:p>
      </dgm:t>
    </dgm:pt>
    <dgm:pt modelId="{34EA1624-830E-4612-B1D9-BA341453F30C}">
      <dgm:prSet/>
      <dgm:spPr/>
      <dgm:t>
        <a:bodyPr/>
        <a:lstStyle/>
        <a:p>
          <a:r>
            <a:rPr lang="en-US" dirty="0"/>
            <a:t>Conclusion</a:t>
          </a:r>
        </a:p>
      </dgm:t>
    </dgm:pt>
    <dgm:pt modelId="{DACF41C0-4CC0-47B3-894F-A1566BFBC571}" type="parTrans" cxnId="{59DBA036-479C-4E8A-87F4-8B83CD686367}">
      <dgm:prSet/>
      <dgm:spPr/>
      <dgm:t>
        <a:bodyPr/>
        <a:lstStyle/>
        <a:p>
          <a:endParaRPr lang="en-US"/>
        </a:p>
      </dgm:t>
    </dgm:pt>
    <dgm:pt modelId="{AC416B52-2BA3-4537-89DF-7372471DE4C1}" type="sibTrans" cxnId="{59DBA036-479C-4E8A-87F4-8B83CD686367}">
      <dgm:prSet/>
      <dgm:spPr/>
      <dgm:t>
        <a:bodyPr/>
        <a:lstStyle/>
        <a:p>
          <a:endParaRPr lang="en-US"/>
        </a:p>
      </dgm:t>
    </dgm:pt>
    <dgm:pt modelId="{D8B8F14C-085E-44F0-9A60-925B0F97127A}" type="pres">
      <dgm:prSet presAssocID="{4C9EAFAC-2D4F-4291-AFD6-5B6F104FDA2A}" presName="Name0" presStyleCnt="0">
        <dgm:presLayoutVars>
          <dgm:dir/>
          <dgm:resizeHandles val="exact"/>
        </dgm:presLayoutVars>
      </dgm:prSet>
      <dgm:spPr/>
    </dgm:pt>
    <dgm:pt modelId="{74460C37-DDF6-4117-A8D9-237C5F7159CB}" type="pres">
      <dgm:prSet presAssocID="{CB5B2233-45D8-4CE0-84E5-9E5E7489D7EC}" presName="node" presStyleLbl="node1" presStyleIdx="0" presStyleCnt="8">
        <dgm:presLayoutVars>
          <dgm:bulletEnabled val="1"/>
        </dgm:presLayoutVars>
      </dgm:prSet>
      <dgm:spPr/>
    </dgm:pt>
    <dgm:pt modelId="{819AAA8F-0CF3-4FC9-BF8D-FEF2A308F568}" type="pres">
      <dgm:prSet presAssocID="{86D8AF15-E513-45CA-8BA0-DC0EF46CBDC4}" presName="sibTrans" presStyleLbl="sibTrans1D1" presStyleIdx="0" presStyleCnt="7"/>
      <dgm:spPr/>
    </dgm:pt>
    <dgm:pt modelId="{14F63329-A78D-4560-BCB9-9E1053E65DD7}" type="pres">
      <dgm:prSet presAssocID="{86D8AF15-E513-45CA-8BA0-DC0EF46CBDC4}" presName="connectorText" presStyleLbl="sibTrans1D1" presStyleIdx="0" presStyleCnt="7"/>
      <dgm:spPr/>
    </dgm:pt>
    <dgm:pt modelId="{43594006-15C4-4191-9968-49A7AF3143A4}" type="pres">
      <dgm:prSet presAssocID="{2CD8E1D7-DC2F-4BDF-B5A0-4F590D7E72DC}" presName="node" presStyleLbl="node1" presStyleIdx="1" presStyleCnt="8">
        <dgm:presLayoutVars>
          <dgm:bulletEnabled val="1"/>
        </dgm:presLayoutVars>
      </dgm:prSet>
      <dgm:spPr/>
    </dgm:pt>
    <dgm:pt modelId="{8158EC79-7185-43D6-BD3A-492AD6FB6D54}" type="pres">
      <dgm:prSet presAssocID="{2BF933F5-B80B-46C4-B6F5-8FEF9AE319D0}" presName="sibTrans" presStyleLbl="sibTrans1D1" presStyleIdx="1" presStyleCnt="7"/>
      <dgm:spPr/>
    </dgm:pt>
    <dgm:pt modelId="{CFC8EBDE-566B-4403-BC93-A4BA68D59699}" type="pres">
      <dgm:prSet presAssocID="{2BF933F5-B80B-46C4-B6F5-8FEF9AE319D0}" presName="connectorText" presStyleLbl="sibTrans1D1" presStyleIdx="1" presStyleCnt="7"/>
      <dgm:spPr/>
    </dgm:pt>
    <dgm:pt modelId="{FF5CC87E-F36C-457F-93C7-CB84D96AFCDD}" type="pres">
      <dgm:prSet presAssocID="{2BC88B73-D893-421C-A351-C56F30C15299}" presName="node" presStyleLbl="node1" presStyleIdx="2" presStyleCnt="8">
        <dgm:presLayoutVars>
          <dgm:bulletEnabled val="1"/>
        </dgm:presLayoutVars>
      </dgm:prSet>
      <dgm:spPr/>
    </dgm:pt>
    <dgm:pt modelId="{1FB5EE22-649D-45E1-AD53-A9585257DF6A}" type="pres">
      <dgm:prSet presAssocID="{F16A22A1-6516-4A1A-902C-99B1FFBCBB0E}" presName="sibTrans" presStyleLbl="sibTrans1D1" presStyleIdx="2" presStyleCnt="7"/>
      <dgm:spPr/>
    </dgm:pt>
    <dgm:pt modelId="{DD955000-06F3-49E6-A25D-8FD61B57B008}" type="pres">
      <dgm:prSet presAssocID="{F16A22A1-6516-4A1A-902C-99B1FFBCBB0E}" presName="connectorText" presStyleLbl="sibTrans1D1" presStyleIdx="2" presStyleCnt="7"/>
      <dgm:spPr/>
    </dgm:pt>
    <dgm:pt modelId="{FAB7EDA3-9FDB-4281-832F-62D1A8BB0D1A}" type="pres">
      <dgm:prSet presAssocID="{662AC3EE-34E7-473B-B9E7-7FB00DB9E038}" presName="node" presStyleLbl="node1" presStyleIdx="3" presStyleCnt="8">
        <dgm:presLayoutVars>
          <dgm:bulletEnabled val="1"/>
        </dgm:presLayoutVars>
      </dgm:prSet>
      <dgm:spPr/>
    </dgm:pt>
    <dgm:pt modelId="{4F45B4C8-0892-4188-BFC8-B11E67C78A59}" type="pres">
      <dgm:prSet presAssocID="{CBD87991-B346-4A5F-9EAF-794ACA8088E3}" presName="sibTrans" presStyleLbl="sibTrans1D1" presStyleIdx="3" presStyleCnt="7"/>
      <dgm:spPr/>
    </dgm:pt>
    <dgm:pt modelId="{C3240B4E-0725-484E-B0AE-93E34699DB81}" type="pres">
      <dgm:prSet presAssocID="{CBD87991-B346-4A5F-9EAF-794ACA8088E3}" presName="connectorText" presStyleLbl="sibTrans1D1" presStyleIdx="3" presStyleCnt="7"/>
      <dgm:spPr/>
    </dgm:pt>
    <dgm:pt modelId="{384762DA-EB9B-4800-9D35-C41D095171EE}" type="pres">
      <dgm:prSet presAssocID="{8D0C8A97-00EB-4547-B8B4-BB31495F715C}" presName="node" presStyleLbl="node1" presStyleIdx="4" presStyleCnt="8">
        <dgm:presLayoutVars>
          <dgm:bulletEnabled val="1"/>
        </dgm:presLayoutVars>
      </dgm:prSet>
      <dgm:spPr/>
    </dgm:pt>
    <dgm:pt modelId="{0F94E12F-6A1C-4A59-8095-41E2A35B0A97}" type="pres">
      <dgm:prSet presAssocID="{776552A4-BCA1-427D-A55E-73BC42152EFA}" presName="sibTrans" presStyleLbl="sibTrans1D1" presStyleIdx="4" presStyleCnt="7"/>
      <dgm:spPr/>
    </dgm:pt>
    <dgm:pt modelId="{65C90240-5CD1-4898-B947-378B70D9B4BA}" type="pres">
      <dgm:prSet presAssocID="{776552A4-BCA1-427D-A55E-73BC42152EFA}" presName="connectorText" presStyleLbl="sibTrans1D1" presStyleIdx="4" presStyleCnt="7"/>
      <dgm:spPr/>
    </dgm:pt>
    <dgm:pt modelId="{D9A5EC6C-976E-4529-BF6D-55C0B2599636}" type="pres">
      <dgm:prSet presAssocID="{3545C3C7-D341-494E-9B46-7BD5E5D57B28}" presName="node" presStyleLbl="node1" presStyleIdx="5" presStyleCnt="8">
        <dgm:presLayoutVars>
          <dgm:bulletEnabled val="1"/>
        </dgm:presLayoutVars>
      </dgm:prSet>
      <dgm:spPr/>
    </dgm:pt>
    <dgm:pt modelId="{61E3B07F-676D-4D7B-989B-484A6F531710}" type="pres">
      <dgm:prSet presAssocID="{D1BC06F1-F83F-4B60-B7E1-BA0F6491D1A8}" presName="sibTrans" presStyleLbl="sibTrans1D1" presStyleIdx="5" presStyleCnt="7"/>
      <dgm:spPr/>
    </dgm:pt>
    <dgm:pt modelId="{6039C359-5099-4BAA-B92E-38C17B6675D0}" type="pres">
      <dgm:prSet presAssocID="{D1BC06F1-F83F-4B60-B7E1-BA0F6491D1A8}" presName="connectorText" presStyleLbl="sibTrans1D1" presStyleIdx="5" presStyleCnt="7"/>
      <dgm:spPr/>
    </dgm:pt>
    <dgm:pt modelId="{AF7E2424-7CF8-453F-B84A-053D6AA031BB}" type="pres">
      <dgm:prSet presAssocID="{5B5FF817-89DE-4C8F-A66E-1F2BFAE4428F}" presName="node" presStyleLbl="node1" presStyleIdx="6" presStyleCnt="8">
        <dgm:presLayoutVars>
          <dgm:bulletEnabled val="1"/>
        </dgm:presLayoutVars>
      </dgm:prSet>
      <dgm:spPr/>
    </dgm:pt>
    <dgm:pt modelId="{091F44F9-5EBD-4F85-96A0-D8CB031F6A87}" type="pres">
      <dgm:prSet presAssocID="{7D5A79C6-8523-4F0E-B1A7-E4D08B211997}" presName="sibTrans" presStyleLbl="sibTrans1D1" presStyleIdx="6" presStyleCnt="7"/>
      <dgm:spPr/>
    </dgm:pt>
    <dgm:pt modelId="{CF9492B2-654D-4EDB-9C37-486828B05273}" type="pres">
      <dgm:prSet presAssocID="{7D5A79C6-8523-4F0E-B1A7-E4D08B211997}" presName="connectorText" presStyleLbl="sibTrans1D1" presStyleIdx="6" presStyleCnt="7"/>
      <dgm:spPr/>
    </dgm:pt>
    <dgm:pt modelId="{67811812-9AD1-4149-80E8-1D29E8388FF0}" type="pres">
      <dgm:prSet presAssocID="{34EA1624-830E-4612-B1D9-BA341453F30C}" presName="node" presStyleLbl="node1" presStyleIdx="7" presStyleCnt="8" custLinFactNeighborX="93" custLinFactNeighborY="2833">
        <dgm:presLayoutVars>
          <dgm:bulletEnabled val="1"/>
        </dgm:presLayoutVars>
      </dgm:prSet>
      <dgm:spPr/>
    </dgm:pt>
  </dgm:ptLst>
  <dgm:cxnLst>
    <dgm:cxn modelId="{9B46EC0C-6DEC-4D4A-8E67-4C48994E45C1}" type="presOf" srcId="{2CD8E1D7-DC2F-4BDF-B5A0-4F590D7E72DC}" destId="{43594006-15C4-4191-9968-49A7AF3143A4}" srcOrd="0" destOrd="0" presId="urn:microsoft.com/office/officeart/2016/7/layout/RepeatingBendingProcessNew"/>
    <dgm:cxn modelId="{1425350E-E6BE-4DEC-950C-F00FD5A77A87}" type="presOf" srcId="{F16A22A1-6516-4A1A-902C-99B1FFBCBB0E}" destId="{1FB5EE22-649D-45E1-AD53-A9585257DF6A}" srcOrd="0" destOrd="0" presId="urn:microsoft.com/office/officeart/2016/7/layout/RepeatingBendingProcessNew"/>
    <dgm:cxn modelId="{F37AFD19-1650-45A7-9395-203D719FC05E}" srcId="{4C9EAFAC-2D4F-4291-AFD6-5B6F104FDA2A}" destId="{2BC88B73-D893-421C-A351-C56F30C15299}" srcOrd="2" destOrd="0" parTransId="{2833CA59-558C-4126-8E13-C7CFE8057339}" sibTransId="{F16A22A1-6516-4A1A-902C-99B1FFBCBB0E}"/>
    <dgm:cxn modelId="{BB73072A-23CB-4F94-972F-B1DB31A7CB3B}" type="presOf" srcId="{776552A4-BCA1-427D-A55E-73BC42152EFA}" destId="{0F94E12F-6A1C-4A59-8095-41E2A35B0A97}" srcOrd="0" destOrd="0" presId="urn:microsoft.com/office/officeart/2016/7/layout/RepeatingBendingProcessNew"/>
    <dgm:cxn modelId="{DA8EDB2D-96C8-453E-BA04-CB15989D01FB}" type="presOf" srcId="{7D5A79C6-8523-4F0E-B1A7-E4D08B211997}" destId="{CF9492B2-654D-4EDB-9C37-486828B05273}" srcOrd="1" destOrd="0" presId="urn:microsoft.com/office/officeart/2016/7/layout/RepeatingBendingProcessNew"/>
    <dgm:cxn modelId="{59DBA036-479C-4E8A-87F4-8B83CD686367}" srcId="{4C9EAFAC-2D4F-4291-AFD6-5B6F104FDA2A}" destId="{34EA1624-830E-4612-B1D9-BA341453F30C}" srcOrd="7" destOrd="0" parTransId="{DACF41C0-4CC0-47B3-894F-A1566BFBC571}" sibTransId="{AC416B52-2BA3-4537-89DF-7372471DE4C1}"/>
    <dgm:cxn modelId="{F54D033D-9ADB-4F23-A0C3-050AE0FA4A1E}" type="presOf" srcId="{D1BC06F1-F83F-4B60-B7E1-BA0F6491D1A8}" destId="{6039C359-5099-4BAA-B92E-38C17B6675D0}" srcOrd="1" destOrd="0" presId="urn:microsoft.com/office/officeart/2016/7/layout/RepeatingBendingProcessNew"/>
    <dgm:cxn modelId="{DF9C213E-EDD6-499A-96B0-2E6CE1AABB97}" type="presOf" srcId="{86D8AF15-E513-45CA-8BA0-DC0EF46CBDC4}" destId="{819AAA8F-0CF3-4FC9-BF8D-FEF2A308F568}" srcOrd="0" destOrd="0" presId="urn:microsoft.com/office/officeart/2016/7/layout/RepeatingBendingProcessNew"/>
    <dgm:cxn modelId="{9E3CE13F-EEB7-4741-8307-CE0D0B30613C}" type="presOf" srcId="{2BF933F5-B80B-46C4-B6F5-8FEF9AE319D0}" destId="{CFC8EBDE-566B-4403-BC93-A4BA68D59699}" srcOrd="1" destOrd="0" presId="urn:microsoft.com/office/officeart/2016/7/layout/RepeatingBendingProcessNew"/>
    <dgm:cxn modelId="{C1E93641-65B6-4458-8E55-2B8CE337228B}" type="presOf" srcId="{7D5A79C6-8523-4F0E-B1A7-E4D08B211997}" destId="{091F44F9-5EBD-4F85-96A0-D8CB031F6A87}" srcOrd="0" destOrd="0" presId="urn:microsoft.com/office/officeart/2016/7/layout/RepeatingBendingProcessNew"/>
    <dgm:cxn modelId="{862A3B43-99A3-40E4-A3B9-DAFAFEBD13E9}" type="presOf" srcId="{F16A22A1-6516-4A1A-902C-99B1FFBCBB0E}" destId="{DD955000-06F3-49E6-A25D-8FD61B57B008}" srcOrd="1" destOrd="0" presId="urn:microsoft.com/office/officeart/2016/7/layout/RepeatingBendingProcessNew"/>
    <dgm:cxn modelId="{2419EF44-3192-4CE4-B289-8916F7298BB7}" type="presOf" srcId="{CBD87991-B346-4A5F-9EAF-794ACA8088E3}" destId="{C3240B4E-0725-484E-B0AE-93E34699DB81}" srcOrd="1" destOrd="0" presId="urn:microsoft.com/office/officeart/2016/7/layout/RepeatingBendingProcessNew"/>
    <dgm:cxn modelId="{73599B68-8051-44AA-9209-0598C2B3DD16}" srcId="{4C9EAFAC-2D4F-4291-AFD6-5B6F104FDA2A}" destId="{3545C3C7-D341-494E-9B46-7BD5E5D57B28}" srcOrd="5" destOrd="0" parTransId="{60398CAF-19EB-4F00-9CFB-74CCCA6D246B}" sibTransId="{D1BC06F1-F83F-4B60-B7E1-BA0F6491D1A8}"/>
    <dgm:cxn modelId="{5468C369-7A5B-4E87-87ED-664599D294E9}" srcId="{4C9EAFAC-2D4F-4291-AFD6-5B6F104FDA2A}" destId="{5B5FF817-89DE-4C8F-A66E-1F2BFAE4428F}" srcOrd="6" destOrd="0" parTransId="{861AE6F9-F4F7-4F23-8CCC-302E7D1CFAE7}" sibTransId="{7D5A79C6-8523-4F0E-B1A7-E4D08B211997}"/>
    <dgm:cxn modelId="{69246654-6176-4BA8-AC3C-F87CCC706F3E}" type="presOf" srcId="{2BC88B73-D893-421C-A351-C56F30C15299}" destId="{FF5CC87E-F36C-457F-93C7-CB84D96AFCDD}" srcOrd="0" destOrd="0" presId="urn:microsoft.com/office/officeart/2016/7/layout/RepeatingBendingProcessNew"/>
    <dgm:cxn modelId="{1694A254-F56B-49B4-80E5-ED2E54FD8C09}" type="presOf" srcId="{3545C3C7-D341-494E-9B46-7BD5E5D57B28}" destId="{D9A5EC6C-976E-4529-BF6D-55C0B2599636}" srcOrd="0" destOrd="0" presId="urn:microsoft.com/office/officeart/2016/7/layout/RepeatingBendingProcessNew"/>
    <dgm:cxn modelId="{310F1F7F-DC5C-4DA0-9FC3-73E3F2FD0AF8}" type="presOf" srcId="{662AC3EE-34E7-473B-B9E7-7FB00DB9E038}" destId="{FAB7EDA3-9FDB-4281-832F-62D1A8BB0D1A}" srcOrd="0" destOrd="0" presId="urn:microsoft.com/office/officeart/2016/7/layout/RepeatingBendingProcessNew"/>
    <dgm:cxn modelId="{B8907185-EAAA-434C-841C-4089BA07887E}" srcId="{4C9EAFAC-2D4F-4291-AFD6-5B6F104FDA2A}" destId="{8D0C8A97-00EB-4547-B8B4-BB31495F715C}" srcOrd="4" destOrd="0" parTransId="{BBF4B589-9427-4178-A37A-CEEF25FC8D49}" sibTransId="{776552A4-BCA1-427D-A55E-73BC42152EFA}"/>
    <dgm:cxn modelId="{D32E4389-1A8D-4501-847C-604189D12D95}" type="presOf" srcId="{86D8AF15-E513-45CA-8BA0-DC0EF46CBDC4}" destId="{14F63329-A78D-4560-BCB9-9E1053E65DD7}" srcOrd="1" destOrd="0" presId="urn:microsoft.com/office/officeart/2016/7/layout/RepeatingBendingProcessNew"/>
    <dgm:cxn modelId="{01DB2F8E-5FE0-4817-963C-8C90142748D5}" type="presOf" srcId="{5B5FF817-89DE-4C8F-A66E-1F2BFAE4428F}" destId="{AF7E2424-7CF8-453F-B84A-053D6AA031BB}" srcOrd="0" destOrd="0" presId="urn:microsoft.com/office/officeart/2016/7/layout/RepeatingBendingProcessNew"/>
    <dgm:cxn modelId="{61AC4392-75D7-4F7D-9BD1-4897A1087A99}" type="presOf" srcId="{D1BC06F1-F83F-4B60-B7E1-BA0F6491D1A8}" destId="{61E3B07F-676D-4D7B-989B-484A6F531710}" srcOrd="0" destOrd="0" presId="urn:microsoft.com/office/officeart/2016/7/layout/RepeatingBendingProcessNew"/>
    <dgm:cxn modelId="{5EAF0597-EA17-4F16-8D05-1B8F9363F558}" type="presOf" srcId="{776552A4-BCA1-427D-A55E-73BC42152EFA}" destId="{65C90240-5CD1-4898-B947-378B70D9B4BA}" srcOrd="1" destOrd="0" presId="urn:microsoft.com/office/officeart/2016/7/layout/RepeatingBendingProcessNew"/>
    <dgm:cxn modelId="{DF6DE4A7-E0E5-42E8-922A-180987A65FC1}" srcId="{4C9EAFAC-2D4F-4291-AFD6-5B6F104FDA2A}" destId="{2CD8E1D7-DC2F-4BDF-B5A0-4F590D7E72DC}" srcOrd="1" destOrd="0" parTransId="{DF5E98CE-9C58-4E11-A998-2A871D47EA4F}" sibTransId="{2BF933F5-B80B-46C4-B6F5-8FEF9AE319D0}"/>
    <dgm:cxn modelId="{379574B5-E456-43E6-B965-2E3B2DCF63DF}" type="presOf" srcId="{CBD87991-B346-4A5F-9EAF-794ACA8088E3}" destId="{4F45B4C8-0892-4188-BFC8-B11E67C78A59}" srcOrd="0" destOrd="0" presId="urn:microsoft.com/office/officeart/2016/7/layout/RepeatingBendingProcessNew"/>
    <dgm:cxn modelId="{6D751DB6-4212-4E41-A065-A30FC141DB94}" type="presOf" srcId="{34EA1624-830E-4612-B1D9-BA341453F30C}" destId="{67811812-9AD1-4149-80E8-1D29E8388FF0}" srcOrd="0" destOrd="0" presId="urn:microsoft.com/office/officeart/2016/7/layout/RepeatingBendingProcessNew"/>
    <dgm:cxn modelId="{B9D5C7B6-02BA-45A1-A778-90C91AE564BB}" srcId="{4C9EAFAC-2D4F-4291-AFD6-5B6F104FDA2A}" destId="{662AC3EE-34E7-473B-B9E7-7FB00DB9E038}" srcOrd="3" destOrd="0" parTransId="{D3717C0C-D581-44B4-A69B-869D85715771}" sibTransId="{CBD87991-B346-4A5F-9EAF-794ACA8088E3}"/>
    <dgm:cxn modelId="{78F5EDB7-47EE-4801-AA25-0CA21F116699}" type="presOf" srcId="{2BF933F5-B80B-46C4-B6F5-8FEF9AE319D0}" destId="{8158EC79-7185-43D6-BD3A-492AD6FB6D54}" srcOrd="0" destOrd="0" presId="urn:microsoft.com/office/officeart/2016/7/layout/RepeatingBendingProcessNew"/>
    <dgm:cxn modelId="{553E8FCE-ED7F-4861-A6C9-2A7CE4CD6400}" type="presOf" srcId="{4C9EAFAC-2D4F-4291-AFD6-5B6F104FDA2A}" destId="{D8B8F14C-085E-44F0-9A60-925B0F97127A}" srcOrd="0" destOrd="0" presId="urn:microsoft.com/office/officeart/2016/7/layout/RepeatingBendingProcessNew"/>
    <dgm:cxn modelId="{D36819D1-4C79-4844-94F4-5D56CE5297A0}" type="presOf" srcId="{CB5B2233-45D8-4CE0-84E5-9E5E7489D7EC}" destId="{74460C37-DDF6-4117-A8D9-237C5F7159CB}" srcOrd="0" destOrd="0" presId="urn:microsoft.com/office/officeart/2016/7/layout/RepeatingBendingProcessNew"/>
    <dgm:cxn modelId="{06C21FE7-900C-4F0D-8596-3C64D8F5FE14}" srcId="{4C9EAFAC-2D4F-4291-AFD6-5B6F104FDA2A}" destId="{CB5B2233-45D8-4CE0-84E5-9E5E7489D7EC}" srcOrd="0" destOrd="0" parTransId="{F8F8F6BB-FCC7-47EA-A7E8-FD6492AF1F0C}" sibTransId="{86D8AF15-E513-45CA-8BA0-DC0EF46CBDC4}"/>
    <dgm:cxn modelId="{D5D8A9F5-3DE3-42AA-A2D5-BFA5BBE700C3}" type="presOf" srcId="{8D0C8A97-00EB-4547-B8B4-BB31495F715C}" destId="{384762DA-EB9B-4800-9D35-C41D095171EE}" srcOrd="0" destOrd="0" presId="urn:microsoft.com/office/officeart/2016/7/layout/RepeatingBendingProcessNew"/>
    <dgm:cxn modelId="{227B056A-AED7-4D3E-B69B-C2E9B183DC16}" type="presParOf" srcId="{D8B8F14C-085E-44F0-9A60-925B0F97127A}" destId="{74460C37-DDF6-4117-A8D9-237C5F7159CB}" srcOrd="0" destOrd="0" presId="urn:microsoft.com/office/officeart/2016/7/layout/RepeatingBendingProcessNew"/>
    <dgm:cxn modelId="{4BA4DE32-5E63-4EAE-8307-3A8CA261B51D}" type="presParOf" srcId="{D8B8F14C-085E-44F0-9A60-925B0F97127A}" destId="{819AAA8F-0CF3-4FC9-BF8D-FEF2A308F568}" srcOrd="1" destOrd="0" presId="urn:microsoft.com/office/officeart/2016/7/layout/RepeatingBendingProcessNew"/>
    <dgm:cxn modelId="{76FDE541-7427-4F58-95DA-D680F74EDDC3}" type="presParOf" srcId="{819AAA8F-0CF3-4FC9-BF8D-FEF2A308F568}" destId="{14F63329-A78D-4560-BCB9-9E1053E65DD7}" srcOrd="0" destOrd="0" presId="urn:microsoft.com/office/officeart/2016/7/layout/RepeatingBendingProcessNew"/>
    <dgm:cxn modelId="{44A3732C-012C-430B-9971-098B30D641F8}" type="presParOf" srcId="{D8B8F14C-085E-44F0-9A60-925B0F97127A}" destId="{43594006-15C4-4191-9968-49A7AF3143A4}" srcOrd="2" destOrd="0" presId="urn:microsoft.com/office/officeart/2016/7/layout/RepeatingBendingProcessNew"/>
    <dgm:cxn modelId="{067A7F28-CA96-4751-9F8D-E6E18AA8FD4A}" type="presParOf" srcId="{D8B8F14C-085E-44F0-9A60-925B0F97127A}" destId="{8158EC79-7185-43D6-BD3A-492AD6FB6D54}" srcOrd="3" destOrd="0" presId="urn:microsoft.com/office/officeart/2016/7/layout/RepeatingBendingProcessNew"/>
    <dgm:cxn modelId="{FDEF8B60-D66F-4914-9C22-79F1D22E3162}" type="presParOf" srcId="{8158EC79-7185-43D6-BD3A-492AD6FB6D54}" destId="{CFC8EBDE-566B-4403-BC93-A4BA68D59699}" srcOrd="0" destOrd="0" presId="urn:microsoft.com/office/officeart/2016/7/layout/RepeatingBendingProcessNew"/>
    <dgm:cxn modelId="{1FD6079F-660C-4DA2-878E-7FA2C05D585F}" type="presParOf" srcId="{D8B8F14C-085E-44F0-9A60-925B0F97127A}" destId="{FF5CC87E-F36C-457F-93C7-CB84D96AFCDD}" srcOrd="4" destOrd="0" presId="urn:microsoft.com/office/officeart/2016/7/layout/RepeatingBendingProcessNew"/>
    <dgm:cxn modelId="{73661B54-BBFE-49F8-8357-28E91A8723CB}" type="presParOf" srcId="{D8B8F14C-085E-44F0-9A60-925B0F97127A}" destId="{1FB5EE22-649D-45E1-AD53-A9585257DF6A}" srcOrd="5" destOrd="0" presId="urn:microsoft.com/office/officeart/2016/7/layout/RepeatingBendingProcessNew"/>
    <dgm:cxn modelId="{1CE08603-CAB5-48EC-8E8E-11C02E4409AC}" type="presParOf" srcId="{1FB5EE22-649D-45E1-AD53-A9585257DF6A}" destId="{DD955000-06F3-49E6-A25D-8FD61B57B008}" srcOrd="0" destOrd="0" presId="urn:microsoft.com/office/officeart/2016/7/layout/RepeatingBendingProcessNew"/>
    <dgm:cxn modelId="{34821F74-14FE-4CD0-AC54-11E396793FF4}" type="presParOf" srcId="{D8B8F14C-085E-44F0-9A60-925B0F97127A}" destId="{FAB7EDA3-9FDB-4281-832F-62D1A8BB0D1A}" srcOrd="6" destOrd="0" presId="urn:microsoft.com/office/officeart/2016/7/layout/RepeatingBendingProcessNew"/>
    <dgm:cxn modelId="{987B8D89-FB5E-472B-9757-D3FDEABB2D51}" type="presParOf" srcId="{D8B8F14C-085E-44F0-9A60-925B0F97127A}" destId="{4F45B4C8-0892-4188-BFC8-B11E67C78A59}" srcOrd="7" destOrd="0" presId="urn:microsoft.com/office/officeart/2016/7/layout/RepeatingBendingProcessNew"/>
    <dgm:cxn modelId="{C8CA15A6-6CED-4B77-8C95-FFA69E4CF6E7}" type="presParOf" srcId="{4F45B4C8-0892-4188-BFC8-B11E67C78A59}" destId="{C3240B4E-0725-484E-B0AE-93E34699DB81}" srcOrd="0" destOrd="0" presId="urn:microsoft.com/office/officeart/2016/7/layout/RepeatingBendingProcessNew"/>
    <dgm:cxn modelId="{EEB6A035-C986-4CA7-9E16-988CB9550262}" type="presParOf" srcId="{D8B8F14C-085E-44F0-9A60-925B0F97127A}" destId="{384762DA-EB9B-4800-9D35-C41D095171EE}" srcOrd="8" destOrd="0" presId="urn:microsoft.com/office/officeart/2016/7/layout/RepeatingBendingProcessNew"/>
    <dgm:cxn modelId="{6B129B7F-475F-4A90-86FD-88D2A5AF2E5E}" type="presParOf" srcId="{D8B8F14C-085E-44F0-9A60-925B0F97127A}" destId="{0F94E12F-6A1C-4A59-8095-41E2A35B0A97}" srcOrd="9" destOrd="0" presId="urn:microsoft.com/office/officeart/2016/7/layout/RepeatingBendingProcessNew"/>
    <dgm:cxn modelId="{FC3D8FD2-A8E5-4647-815A-198B3778D975}" type="presParOf" srcId="{0F94E12F-6A1C-4A59-8095-41E2A35B0A97}" destId="{65C90240-5CD1-4898-B947-378B70D9B4BA}" srcOrd="0" destOrd="0" presId="urn:microsoft.com/office/officeart/2016/7/layout/RepeatingBendingProcessNew"/>
    <dgm:cxn modelId="{11228EA0-7796-4CC4-B9DA-0E4736291757}" type="presParOf" srcId="{D8B8F14C-085E-44F0-9A60-925B0F97127A}" destId="{D9A5EC6C-976E-4529-BF6D-55C0B2599636}" srcOrd="10" destOrd="0" presId="urn:microsoft.com/office/officeart/2016/7/layout/RepeatingBendingProcessNew"/>
    <dgm:cxn modelId="{3C6E2F1F-A1A2-408D-8B2B-4C5A54F00C3D}" type="presParOf" srcId="{D8B8F14C-085E-44F0-9A60-925B0F97127A}" destId="{61E3B07F-676D-4D7B-989B-484A6F531710}" srcOrd="11" destOrd="0" presId="urn:microsoft.com/office/officeart/2016/7/layout/RepeatingBendingProcessNew"/>
    <dgm:cxn modelId="{90029B6B-FF63-4565-AB6F-4046CFE3BF5F}" type="presParOf" srcId="{61E3B07F-676D-4D7B-989B-484A6F531710}" destId="{6039C359-5099-4BAA-B92E-38C17B6675D0}" srcOrd="0" destOrd="0" presId="urn:microsoft.com/office/officeart/2016/7/layout/RepeatingBendingProcessNew"/>
    <dgm:cxn modelId="{E00AD367-AA28-47D3-B9E4-19AAB8A18EBD}" type="presParOf" srcId="{D8B8F14C-085E-44F0-9A60-925B0F97127A}" destId="{AF7E2424-7CF8-453F-B84A-053D6AA031BB}" srcOrd="12" destOrd="0" presId="urn:microsoft.com/office/officeart/2016/7/layout/RepeatingBendingProcessNew"/>
    <dgm:cxn modelId="{59E0C5D5-D90C-4E23-A866-82B5C89EAB25}" type="presParOf" srcId="{D8B8F14C-085E-44F0-9A60-925B0F97127A}" destId="{091F44F9-5EBD-4F85-96A0-D8CB031F6A87}" srcOrd="13" destOrd="0" presId="urn:microsoft.com/office/officeart/2016/7/layout/RepeatingBendingProcessNew"/>
    <dgm:cxn modelId="{9AFBB4FD-5CE9-4856-A3FD-B3E23E05B0AB}" type="presParOf" srcId="{091F44F9-5EBD-4F85-96A0-D8CB031F6A87}" destId="{CF9492B2-654D-4EDB-9C37-486828B05273}" srcOrd="0" destOrd="0" presId="urn:microsoft.com/office/officeart/2016/7/layout/RepeatingBendingProcessNew"/>
    <dgm:cxn modelId="{74B64C29-2278-41E6-B06D-F83510F42501}" type="presParOf" srcId="{D8B8F14C-085E-44F0-9A60-925B0F97127A}" destId="{67811812-9AD1-4149-80E8-1D29E8388FF0}"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C0449-8B45-44E4-A43D-3134FBF24E0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A6A7D4B-F140-42B3-832E-9B732C784B2E}">
      <dgm:prSet/>
      <dgm:spPr/>
      <dgm:t>
        <a:bodyPr/>
        <a:lstStyle/>
        <a:p>
          <a:r>
            <a:rPr lang="en-GB" b="1" u="sng"/>
            <a:t>Stellar Black Holes:</a:t>
          </a:r>
          <a:endParaRPr lang="en-US"/>
        </a:p>
      </dgm:t>
    </dgm:pt>
    <dgm:pt modelId="{AFF03E76-61B1-4DFB-8FEE-FD99BD80B4C2}" type="parTrans" cxnId="{F3851C5D-77E2-46C9-84E0-F5FA774D18A4}">
      <dgm:prSet/>
      <dgm:spPr/>
      <dgm:t>
        <a:bodyPr/>
        <a:lstStyle/>
        <a:p>
          <a:endParaRPr lang="en-US"/>
        </a:p>
      </dgm:t>
    </dgm:pt>
    <dgm:pt modelId="{396B1DBD-0DDA-4FD7-95C2-B381392F68B0}" type="sibTrans" cxnId="{F3851C5D-77E2-46C9-84E0-F5FA774D18A4}">
      <dgm:prSet/>
      <dgm:spPr/>
      <dgm:t>
        <a:bodyPr/>
        <a:lstStyle/>
        <a:p>
          <a:endParaRPr lang="en-US"/>
        </a:p>
      </dgm:t>
    </dgm:pt>
    <dgm:pt modelId="{91758976-2310-4B9E-8768-EB847796092E}">
      <dgm:prSet/>
      <dgm:spPr/>
      <dgm:t>
        <a:bodyPr/>
        <a:lstStyle/>
        <a:p>
          <a:r>
            <a:rPr lang="en-GB"/>
            <a:t>Formed from the collapse of massive stars, typically 3-10 times the mass of the Sun.</a:t>
          </a:r>
          <a:endParaRPr lang="en-US"/>
        </a:p>
      </dgm:t>
    </dgm:pt>
    <dgm:pt modelId="{645F94A1-9B9C-463C-9C25-099224B8D57A}" type="parTrans" cxnId="{E39C8274-EEFF-4637-98DD-19958274840A}">
      <dgm:prSet/>
      <dgm:spPr/>
      <dgm:t>
        <a:bodyPr/>
        <a:lstStyle/>
        <a:p>
          <a:endParaRPr lang="en-US"/>
        </a:p>
      </dgm:t>
    </dgm:pt>
    <dgm:pt modelId="{A7E75E16-D6A8-49B9-BB3F-FA8CBE43EE5C}" type="sibTrans" cxnId="{E39C8274-EEFF-4637-98DD-19958274840A}">
      <dgm:prSet/>
      <dgm:spPr/>
      <dgm:t>
        <a:bodyPr/>
        <a:lstStyle/>
        <a:p>
          <a:endParaRPr lang="en-US"/>
        </a:p>
      </dgm:t>
    </dgm:pt>
    <dgm:pt modelId="{516E6F0A-3178-4E38-9061-2B11B6D0115D}">
      <dgm:prSet/>
      <dgm:spPr/>
      <dgm:t>
        <a:bodyPr/>
        <a:lstStyle/>
        <a:p>
          <a:r>
            <a:rPr lang="en-GB" b="1" u="sng"/>
            <a:t>Supermassive Black Holes:</a:t>
          </a:r>
          <a:endParaRPr lang="en-US"/>
        </a:p>
      </dgm:t>
    </dgm:pt>
    <dgm:pt modelId="{A3E807DF-E249-488C-AAF3-E161A5FE0D10}" type="parTrans" cxnId="{16D8A23F-418A-4D61-BF9A-D9A9299C4049}">
      <dgm:prSet/>
      <dgm:spPr/>
      <dgm:t>
        <a:bodyPr/>
        <a:lstStyle/>
        <a:p>
          <a:endParaRPr lang="en-US"/>
        </a:p>
      </dgm:t>
    </dgm:pt>
    <dgm:pt modelId="{17F02130-12AB-408B-890F-60B603D43D61}" type="sibTrans" cxnId="{16D8A23F-418A-4D61-BF9A-D9A9299C4049}">
      <dgm:prSet/>
      <dgm:spPr/>
      <dgm:t>
        <a:bodyPr/>
        <a:lstStyle/>
        <a:p>
          <a:endParaRPr lang="en-US"/>
        </a:p>
      </dgm:t>
    </dgm:pt>
    <dgm:pt modelId="{66CE0A49-DEB9-46C9-92AE-C79E8E1885B3}">
      <dgm:prSet/>
      <dgm:spPr/>
      <dgm:t>
        <a:bodyPr/>
        <a:lstStyle/>
        <a:p>
          <a:r>
            <a:rPr lang="en-GB" dirty="0"/>
            <a:t>Found at the centres of galaxies, millions to billions of times the Sun's mass (e.g., Sagittarius A* in the Milky Way).</a:t>
          </a:r>
          <a:endParaRPr lang="en-US" dirty="0"/>
        </a:p>
      </dgm:t>
    </dgm:pt>
    <dgm:pt modelId="{6F9DC181-F763-4BF3-A82F-D13F29409021}" type="parTrans" cxnId="{EB127E95-F9C8-4E0E-AAC5-982A48BECA7F}">
      <dgm:prSet/>
      <dgm:spPr/>
      <dgm:t>
        <a:bodyPr/>
        <a:lstStyle/>
        <a:p>
          <a:endParaRPr lang="en-US"/>
        </a:p>
      </dgm:t>
    </dgm:pt>
    <dgm:pt modelId="{6D8C58B9-EAEF-49EC-BFD3-08F1DC8A48AA}" type="sibTrans" cxnId="{EB127E95-F9C8-4E0E-AAC5-982A48BECA7F}">
      <dgm:prSet/>
      <dgm:spPr/>
      <dgm:t>
        <a:bodyPr/>
        <a:lstStyle/>
        <a:p>
          <a:endParaRPr lang="en-US"/>
        </a:p>
      </dgm:t>
    </dgm:pt>
    <dgm:pt modelId="{BA3B2F1D-E781-451C-A6CD-AFB1B97DBA53}">
      <dgm:prSet/>
      <dgm:spPr/>
      <dgm:t>
        <a:bodyPr/>
        <a:lstStyle/>
        <a:p>
          <a:r>
            <a:rPr lang="en-GB" b="1" u="sng"/>
            <a:t>Intermediate Black Holes:</a:t>
          </a:r>
          <a:endParaRPr lang="en-US"/>
        </a:p>
      </dgm:t>
    </dgm:pt>
    <dgm:pt modelId="{9F9A62CA-542C-48F1-96EC-7B637D80B26C}" type="parTrans" cxnId="{FF404C14-301F-4256-B616-0367515C1FDA}">
      <dgm:prSet/>
      <dgm:spPr/>
      <dgm:t>
        <a:bodyPr/>
        <a:lstStyle/>
        <a:p>
          <a:endParaRPr lang="en-US"/>
        </a:p>
      </dgm:t>
    </dgm:pt>
    <dgm:pt modelId="{FF412E16-5497-4C52-8EE5-8AFBEBC18596}" type="sibTrans" cxnId="{FF404C14-301F-4256-B616-0367515C1FDA}">
      <dgm:prSet/>
      <dgm:spPr/>
      <dgm:t>
        <a:bodyPr/>
        <a:lstStyle/>
        <a:p>
          <a:endParaRPr lang="en-US"/>
        </a:p>
      </dgm:t>
    </dgm:pt>
    <dgm:pt modelId="{C875E050-4D5F-485B-B830-D7D148824E33}">
      <dgm:prSet/>
      <dgm:spPr/>
      <dgm:t>
        <a:bodyPr/>
        <a:lstStyle/>
        <a:p>
          <a:r>
            <a:rPr lang="en-GB"/>
            <a:t>A middle ground between stellar and supermassive, ranging from hundreds to thousands of times the Sun's mass.</a:t>
          </a:r>
          <a:endParaRPr lang="en-US"/>
        </a:p>
      </dgm:t>
    </dgm:pt>
    <dgm:pt modelId="{E59CE376-3A43-46BB-9024-BF320F9E804F}" type="parTrans" cxnId="{DD740B61-1D0A-41DD-BB20-66CFACE5D013}">
      <dgm:prSet/>
      <dgm:spPr/>
      <dgm:t>
        <a:bodyPr/>
        <a:lstStyle/>
        <a:p>
          <a:endParaRPr lang="en-US"/>
        </a:p>
      </dgm:t>
    </dgm:pt>
    <dgm:pt modelId="{9FB1721D-025E-4E76-B634-C153AEE2E26A}" type="sibTrans" cxnId="{DD740B61-1D0A-41DD-BB20-66CFACE5D013}">
      <dgm:prSet/>
      <dgm:spPr/>
      <dgm:t>
        <a:bodyPr/>
        <a:lstStyle/>
        <a:p>
          <a:endParaRPr lang="en-US"/>
        </a:p>
      </dgm:t>
    </dgm:pt>
    <dgm:pt modelId="{7E474F24-EF91-4D55-8C5D-42A9026EDD63}">
      <dgm:prSet/>
      <dgm:spPr/>
      <dgm:t>
        <a:bodyPr/>
        <a:lstStyle/>
        <a:p>
          <a:r>
            <a:rPr lang="en-GB" b="1" u="sng"/>
            <a:t>Primordial Black Holes:</a:t>
          </a:r>
          <a:endParaRPr lang="en-US"/>
        </a:p>
      </dgm:t>
    </dgm:pt>
    <dgm:pt modelId="{331787AC-1A5F-4722-BB98-50C45884808E}" type="parTrans" cxnId="{1BCA2ECA-E578-45AA-BF39-3AEAB6C444E3}">
      <dgm:prSet/>
      <dgm:spPr/>
      <dgm:t>
        <a:bodyPr/>
        <a:lstStyle/>
        <a:p>
          <a:endParaRPr lang="en-US"/>
        </a:p>
      </dgm:t>
    </dgm:pt>
    <dgm:pt modelId="{396EEF12-6C3E-4C98-AFBC-710AE4901FC0}" type="sibTrans" cxnId="{1BCA2ECA-E578-45AA-BF39-3AEAB6C444E3}">
      <dgm:prSet/>
      <dgm:spPr/>
      <dgm:t>
        <a:bodyPr/>
        <a:lstStyle/>
        <a:p>
          <a:endParaRPr lang="en-US"/>
        </a:p>
      </dgm:t>
    </dgm:pt>
    <dgm:pt modelId="{368B5053-F155-4C3D-922C-A8F8F8447F26}">
      <dgm:prSet/>
      <dgm:spPr/>
      <dgm:t>
        <a:bodyPr/>
        <a:lstStyle/>
        <a:p>
          <a:r>
            <a:rPr lang="en-GB"/>
            <a:t>Hypothetical small black holes, possibly formed just after the Big Bang, ranging from microscopic to planetary mass.</a:t>
          </a:r>
          <a:endParaRPr lang="en-US"/>
        </a:p>
      </dgm:t>
    </dgm:pt>
    <dgm:pt modelId="{086F9F42-F9B0-421F-91E3-301BC0A89EA9}" type="parTrans" cxnId="{8767D04F-53B0-4E25-B70C-556240FDE6BD}">
      <dgm:prSet/>
      <dgm:spPr/>
      <dgm:t>
        <a:bodyPr/>
        <a:lstStyle/>
        <a:p>
          <a:endParaRPr lang="en-US"/>
        </a:p>
      </dgm:t>
    </dgm:pt>
    <dgm:pt modelId="{25DB572D-9D9E-4F3D-A721-F9985E604DEC}" type="sibTrans" cxnId="{8767D04F-53B0-4E25-B70C-556240FDE6BD}">
      <dgm:prSet/>
      <dgm:spPr/>
      <dgm:t>
        <a:bodyPr/>
        <a:lstStyle/>
        <a:p>
          <a:endParaRPr lang="en-US"/>
        </a:p>
      </dgm:t>
    </dgm:pt>
    <dgm:pt modelId="{5A870B3C-D736-47A7-9DDF-8C5EF464C26E}" type="pres">
      <dgm:prSet presAssocID="{3D5C0449-8B45-44E4-A43D-3134FBF24E07}" presName="vert0" presStyleCnt="0">
        <dgm:presLayoutVars>
          <dgm:dir/>
          <dgm:animOne val="branch"/>
          <dgm:animLvl val="lvl"/>
        </dgm:presLayoutVars>
      </dgm:prSet>
      <dgm:spPr/>
    </dgm:pt>
    <dgm:pt modelId="{5841EDEF-C1B8-4693-BDC4-6322117AD402}" type="pres">
      <dgm:prSet presAssocID="{0A6A7D4B-F140-42B3-832E-9B732C784B2E}" presName="thickLine" presStyleLbl="alignNode1" presStyleIdx="0" presStyleCnt="8"/>
      <dgm:spPr/>
    </dgm:pt>
    <dgm:pt modelId="{73E65DCA-946A-43B7-AFCD-8E898E3D9D29}" type="pres">
      <dgm:prSet presAssocID="{0A6A7D4B-F140-42B3-832E-9B732C784B2E}" presName="horz1" presStyleCnt="0"/>
      <dgm:spPr/>
    </dgm:pt>
    <dgm:pt modelId="{0D0914D3-1DBA-40F3-BE03-18609E621EB5}" type="pres">
      <dgm:prSet presAssocID="{0A6A7D4B-F140-42B3-832E-9B732C784B2E}" presName="tx1" presStyleLbl="revTx" presStyleIdx="0" presStyleCnt="8"/>
      <dgm:spPr/>
    </dgm:pt>
    <dgm:pt modelId="{F5320D5F-6399-4A44-90B5-B15E95877D5D}" type="pres">
      <dgm:prSet presAssocID="{0A6A7D4B-F140-42B3-832E-9B732C784B2E}" presName="vert1" presStyleCnt="0"/>
      <dgm:spPr/>
    </dgm:pt>
    <dgm:pt modelId="{764B9B03-E969-445C-AB4A-795F9AECD3A0}" type="pres">
      <dgm:prSet presAssocID="{91758976-2310-4B9E-8768-EB847796092E}" presName="thickLine" presStyleLbl="alignNode1" presStyleIdx="1" presStyleCnt="8"/>
      <dgm:spPr/>
    </dgm:pt>
    <dgm:pt modelId="{46AB4079-117D-4577-9B99-4969F53D20E7}" type="pres">
      <dgm:prSet presAssocID="{91758976-2310-4B9E-8768-EB847796092E}" presName="horz1" presStyleCnt="0"/>
      <dgm:spPr/>
    </dgm:pt>
    <dgm:pt modelId="{9FB4D793-27E3-41B6-BC07-A6484A702EC6}" type="pres">
      <dgm:prSet presAssocID="{91758976-2310-4B9E-8768-EB847796092E}" presName="tx1" presStyleLbl="revTx" presStyleIdx="1" presStyleCnt="8"/>
      <dgm:spPr/>
    </dgm:pt>
    <dgm:pt modelId="{6258F39A-A1D7-460D-AC5B-274BFF366D0F}" type="pres">
      <dgm:prSet presAssocID="{91758976-2310-4B9E-8768-EB847796092E}" presName="vert1" presStyleCnt="0"/>
      <dgm:spPr/>
    </dgm:pt>
    <dgm:pt modelId="{6FF36DCE-83E0-4AD2-B318-C27D89E68DAA}" type="pres">
      <dgm:prSet presAssocID="{516E6F0A-3178-4E38-9061-2B11B6D0115D}" presName="thickLine" presStyleLbl="alignNode1" presStyleIdx="2" presStyleCnt="8"/>
      <dgm:spPr/>
    </dgm:pt>
    <dgm:pt modelId="{F979CE15-4986-4B1C-9358-FABA0E2E9666}" type="pres">
      <dgm:prSet presAssocID="{516E6F0A-3178-4E38-9061-2B11B6D0115D}" presName="horz1" presStyleCnt="0"/>
      <dgm:spPr/>
    </dgm:pt>
    <dgm:pt modelId="{18EEF289-357C-44A6-A8A5-100242B25E66}" type="pres">
      <dgm:prSet presAssocID="{516E6F0A-3178-4E38-9061-2B11B6D0115D}" presName="tx1" presStyleLbl="revTx" presStyleIdx="2" presStyleCnt="8"/>
      <dgm:spPr/>
    </dgm:pt>
    <dgm:pt modelId="{6CB9AED1-862F-4AD1-AC6A-4B6D70D9D1FE}" type="pres">
      <dgm:prSet presAssocID="{516E6F0A-3178-4E38-9061-2B11B6D0115D}" presName="vert1" presStyleCnt="0"/>
      <dgm:spPr/>
    </dgm:pt>
    <dgm:pt modelId="{3A71F185-B45D-475C-ADB9-6FF69A7BB9D1}" type="pres">
      <dgm:prSet presAssocID="{66CE0A49-DEB9-46C9-92AE-C79E8E1885B3}" presName="thickLine" presStyleLbl="alignNode1" presStyleIdx="3" presStyleCnt="8"/>
      <dgm:spPr/>
    </dgm:pt>
    <dgm:pt modelId="{D28662FB-D07F-4CFE-9E7B-E33B7B15D7E5}" type="pres">
      <dgm:prSet presAssocID="{66CE0A49-DEB9-46C9-92AE-C79E8E1885B3}" presName="horz1" presStyleCnt="0"/>
      <dgm:spPr/>
    </dgm:pt>
    <dgm:pt modelId="{3ED9A7D1-92E4-4C12-AA61-C2EF937B2484}" type="pres">
      <dgm:prSet presAssocID="{66CE0A49-DEB9-46C9-92AE-C79E8E1885B3}" presName="tx1" presStyleLbl="revTx" presStyleIdx="3" presStyleCnt="8"/>
      <dgm:spPr/>
    </dgm:pt>
    <dgm:pt modelId="{CB0DB21B-39E7-4F3C-B65A-5C2095749941}" type="pres">
      <dgm:prSet presAssocID="{66CE0A49-DEB9-46C9-92AE-C79E8E1885B3}" presName="vert1" presStyleCnt="0"/>
      <dgm:spPr/>
    </dgm:pt>
    <dgm:pt modelId="{FD9B850A-47B8-42BF-A330-664781257D57}" type="pres">
      <dgm:prSet presAssocID="{BA3B2F1D-E781-451C-A6CD-AFB1B97DBA53}" presName="thickLine" presStyleLbl="alignNode1" presStyleIdx="4" presStyleCnt="8"/>
      <dgm:spPr/>
    </dgm:pt>
    <dgm:pt modelId="{FEA41820-1D64-47FF-A1E2-693F496B3DC1}" type="pres">
      <dgm:prSet presAssocID="{BA3B2F1D-E781-451C-A6CD-AFB1B97DBA53}" presName="horz1" presStyleCnt="0"/>
      <dgm:spPr/>
    </dgm:pt>
    <dgm:pt modelId="{CB96A95A-E123-4E3A-A998-46B0F81C33D6}" type="pres">
      <dgm:prSet presAssocID="{BA3B2F1D-E781-451C-A6CD-AFB1B97DBA53}" presName="tx1" presStyleLbl="revTx" presStyleIdx="4" presStyleCnt="8"/>
      <dgm:spPr/>
    </dgm:pt>
    <dgm:pt modelId="{E45A357D-82ED-46B1-8C0C-484AE6B62E38}" type="pres">
      <dgm:prSet presAssocID="{BA3B2F1D-E781-451C-A6CD-AFB1B97DBA53}" presName="vert1" presStyleCnt="0"/>
      <dgm:spPr/>
    </dgm:pt>
    <dgm:pt modelId="{8E7C46C4-B997-4882-9536-8AA91A7BEEEA}" type="pres">
      <dgm:prSet presAssocID="{C875E050-4D5F-485B-B830-D7D148824E33}" presName="thickLine" presStyleLbl="alignNode1" presStyleIdx="5" presStyleCnt="8"/>
      <dgm:spPr/>
    </dgm:pt>
    <dgm:pt modelId="{7D97519F-A639-41D6-9B2C-3F39A18525FA}" type="pres">
      <dgm:prSet presAssocID="{C875E050-4D5F-485B-B830-D7D148824E33}" presName="horz1" presStyleCnt="0"/>
      <dgm:spPr/>
    </dgm:pt>
    <dgm:pt modelId="{0A9895BC-2446-4021-8ED8-52EBAEE08DEF}" type="pres">
      <dgm:prSet presAssocID="{C875E050-4D5F-485B-B830-D7D148824E33}" presName="tx1" presStyleLbl="revTx" presStyleIdx="5" presStyleCnt="8"/>
      <dgm:spPr/>
    </dgm:pt>
    <dgm:pt modelId="{16A7D1D3-D1D1-4824-96D6-56C4300128ED}" type="pres">
      <dgm:prSet presAssocID="{C875E050-4D5F-485B-B830-D7D148824E33}" presName="vert1" presStyleCnt="0"/>
      <dgm:spPr/>
    </dgm:pt>
    <dgm:pt modelId="{C575AEC7-FB2D-416A-A0C7-D0637E04FE0A}" type="pres">
      <dgm:prSet presAssocID="{7E474F24-EF91-4D55-8C5D-42A9026EDD63}" presName="thickLine" presStyleLbl="alignNode1" presStyleIdx="6" presStyleCnt="8"/>
      <dgm:spPr/>
    </dgm:pt>
    <dgm:pt modelId="{082F8279-C8DC-4372-9BF9-EA0261545B5E}" type="pres">
      <dgm:prSet presAssocID="{7E474F24-EF91-4D55-8C5D-42A9026EDD63}" presName="horz1" presStyleCnt="0"/>
      <dgm:spPr/>
    </dgm:pt>
    <dgm:pt modelId="{18A4DEAD-686D-40B6-BE2A-5F5F65150F00}" type="pres">
      <dgm:prSet presAssocID="{7E474F24-EF91-4D55-8C5D-42A9026EDD63}" presName="tx1" presStyleLbl="revTx" presStyleIdx="6" presStyleCnt="8"/>
      <dgm:spPr/>
    </dgm:pt>
    <dgm:pt modelId="{406AF96C-9DB1-40DA-9797-8AD7B7727961}" type="pres">
      <dgm:prSet presAssocID="{7E474F24-EF91-4D55-8C5D-42A9026EDD63}" presName="vert1" presStyleCnt="0"/>
      <dgm:spPr/>
    </dgm:pt>
    <dgm:pt modelId="{D12C4FAF-235B-4223-8725-8B22EC334070}" type="pres">
      <dgm:prSet presAssocID="{368B5053-F155-4C3D-922C-A8F8F8447F26}" presName="thickLine" presStyleLbl="alignNode1" presStyleIdx="7" presStyleCnt="8"/>
      <dgm:spPr/>
    </dgm:pt>
    <dgm:pt modelId="{FD69BBD8-7DD9-45E6-B4AC-34C7F0054867}" type="pres">
      <dgm:prSet presAssocID="{368B5053-F155-4C3D-922C-A8F8F8447F26}" presName="horz1" presStyleCnt="0"/>
      <dgm:spPr/>
    </dgm:pt>
    <dgm:pt modelId="{70418243-3629-4BF8-80AA-197C3DCBB828}" type="pres">
      <dgm:prSet presAssocID="{368B5053-F155-4C3D-922C-A8F8F8447F26}" presName="tx1" presStyleLbl="revTx" presStyleIdx="7" presStyleCnt="8"/>
      <dgm:spPr/>
    </dgm:pt>
    <dgm:pt modelId="{0F94E5D1-7530-463C-9796-E8BCB52C1F35}" type="pres">
      <dgm:prSet presAssocID="{368B5053-F155-4C3D-922C-A8F8F8447F26}" presName="vert1" presStyleCnt="0"/>
      <dgm:spPr/>
    </dgm:pt>
  </dgm:ptLst>
  <dgm:cxnLst>
    <dgm:cxn modelId="{FF404C14-301F-4256-B616-0367515C1FDA}" srcId="{3D5C0449-8B45-44E4-A43D-3134FBF24E07}" destId="{BA3B2F1D-E781-451C-A6CD-AFB1B97DBA53}" srcOrd="4" destOrd="0" parTransId="{9F9A62CA-542C-48F1-96EC-7B637D80B26C}" sibTransId="{FF412E16-5497-4C52-8EE5-8AFBEBC18596}"/>
    <dgm:cxn modelId="{73FABF27-7B2C-41BF-8B7C-63CBEC8138EF}" type="presOf" srcId="{516E6F0A-3178-4E38-9061-2B11B6D0115D}" destId="{18EEF289-357C-44A6-A8A5-100242B25E66}" srcOrd="0" destOrd="0" presId="urn:microsoft.com/office/officeart/2008/layout/LinedList"/>
    <dgm:cxn modelId="{5D39A82E-5DB4-4B65-BA5A-98517F150B44}" type="presOf" srcId="{BA3B2F1D-E781-451C-A6CD-AFB1B97DBA53}" destId="{CB96A95A-E123-4E3A-A998-46B0F81C33D6}" srcOrd="0" destOrd="0" presId="urn:microsoft.com/office/officeart/2008/layout/LinedList"/>
    <dgm:cxn modelId="{16D8A23F-418A-4D61-BF9A-D9A9299C4049}" srcId="{3D5C0449-8B45-44E4-A43D-3134FBF24E07}" destId="{516E6F0A-3178-4E38-9061-2B11B6D0115D}" srcOrd="2" destOrd="0" parTransId="{A3E807DF-E249-488C-AAF3-E161A5FE0D10}" sibTransId="{17F02130-12AB-408B-890F-60B603D43D61}"/>
    <dgm:cxn modelId="{0C72365B-8955-4088-9A7A-59604101C2B3}" type="presOf" srcId="{66CE0A49-DEB9-46C9-92AE-C79E8E1885B3}" destId="{3ED9A7D1-92E4-4C12-AA61-C2EF937B2484}" srcOrd="0" destOrd="0" presId="urn:microsoft.com/office/officeart/2008/layout/LinedList"/>
    <dgm:cxn modelId="{F3851C5D-77E2-46C9-84E0-F5FA774D18A4}" srcId="{3D5C0449-8B45-44E4-A43D-3134FBF24E07}" destId="{0A6A7D4B-F140-42B3-832E-9B732C784B2E}" srcOrd="0" destOrd="0" parTransId="{AFF03E76-61B1-4DFB-8FEE-FD99BD80B4C2}" sibTransId="{396B1DBD-0DDA-4FD7-95C2-B381392F68B0}"/>
    <dgm:cxn modelId="{DD740B61-1D0A-41DD-BB20-66CFACE5D013}" srcId="{3D5C0449-8B45-44E4-A43D-3134FBF24E07}" destId="{C875E050-4D5F-485B-B830-D7D148824E33}" srcOrd="5" destOrd="0" parTransId="{E59CE376-3A43-46BB-9024-BF320F9E804F}" sibTransId="{9FB1721D-025E-4E76-B634-C153AEE2E26A}"/>
    <dgm:cxn modelId="{AF46F461-AF4D-45CB-88BC-7AD2D040364F}" type="presOf" srcId="{7E474F24-EF91-4D55-8C5D-42A9026EDD63}" destId="{18A4DEAD-686D-40B6-BE2A-5F5F65150F00}" srcOrd="0" destOrd="0" presId="urn:microsoft.com/office/officeart/2008/layout/LinedList"/>
    <dgm:cxn modelId="{7E273968-FF14-4230-95CF-0AA07AD8D51C}" type="presOf" srcId="{91758976-2310-4B9E-8768-EB847796092E}" destId="{9FB4D793-27E3-41B6-BC07-A6484A702EC6}" srcOrd="0" destOrd="0" presId="urn:microsoft.com/office/officeart/2008/layout/LinedList"/>
    <dgm:cxn modelId="{8767D04F-53B0-4E25-B70C-556240FDE6BD}" srcId="{3D5C0449-8B45-44E4-A43D-3134FBF24E07}" destId="{368B5053-F155-4C3D-922C-A8F8F8447F26}" srcOrd="7" destOrd="0" parTransId="{086F9F42-F9B0-421F-91E3-301BC0A89EA9}" sibTransId="{25DB572D-9D9E-4F3D-A721-F9985E604DEC}"/>
    <dgm:cxn modelId="{E39C8274-EEFF-4637-98DD-19958274840A}" srcId="{3D5C0449-8B45-44E4-A43D-3134FBF24E07}" destId="{91758976-2310-4B9E-8768-EB847796092E}" srcOrd="1" destOrd="0" parTransId="{645F94A1-9B9C-463C-9C25-099224B8D57A}" sibTransId="{A7E75E16-D6A8-49B9-BB3F-FA8CBE43EE5C}"/>
    <dgm:cxn modelId="{EB127E95-F9C8-4E0E-AAC5-982A48BECA7F}" srcId="{3D5C0449-8B45-44E4-A43D-3134FBF24E07}" destId="{66CE0A49-DEB9-46C9-92AE-C79E8E1885B3}" srcOrd="3" destOrd="0" parTransId="{6F9DC181-F763-4BF3-A82F-D13F29409021}" sibTransId="{6D8C58B9-EAEF-49EC-BFD3-08F1DC8A48AA}"/>
    <dgm:cxn modelId="{BF8C65A8-AC35-4DA7-99F8-642D38F49836}" type="presOf" srcId="{3D5C0449-8B45-44E4-A43D-3134FBF24E07}" destId="{5A870B3C-D736-47A7-9DDF-8C5EF464C26E}" srcOrd="0" destOrd="0" presId="urn:microsoft.com/office/officeart/2008/layout/LinedList"/>
    <dgm:cxn modelId="{FBA4D7B1-2004-4FD1-A85F-8DA9B16377DB}" type="presOf" srcId="{368B5053-F155-4C3D-922C-A8F8F8447F26}" destId="{70418243-3629-4BF8-80AA-197C3DCBB828}" srcOrd="0" destOrd="0" presId="urn:microsoft.com/office/officeart/2008/layout/LinedList"/>
    <dgm:cxn modelId="{43F959B7-5201-4016-89D3-3171E553C986}" type="presOf" srcId="{C875E050-4D5F-485B-B830-D7D148824E33}" destId="{0A9895BC-2446-4021-8ED8-52EBAEE08DEF}" srcOrd="0" destOrd="0" presId="urn:microsoft.com/office/officeart/2008/layout/LinedList"/>
    <dgm:cxn modelId="{1BCA2ECA-E578-45AA-BF39-3AEAB6C444E3}" srcId="{3D5C0449-8B45-44E4-A43D-3134FBF24E07}" destId="{7E474F24-EF91-4D55-8C5D-42A9026EDD63}" srcOrd="6" destOrd="0" parTransId="{331787AC-1A5F-4722-BB98-50C45884808E}" sibTransId="{396EEF12-6C3E-4C98-AFBC-710AE4901FC0}"/>
    <dgm:cxn modelId="{71B372FE-5205-43D3-A125-197EF6F94767}" type="presOf" srcId="{0A6A7D4B-F140-42B3-832E-9B732C784B2E}" destId="{0D0914D3-1DBA-40F3-BE03-18609E621EB5}" srcOrd="0" destOrd="0" presId="urn:microsoft.com/office/officeart/2008/layout/LinedList"/>
    <dgm:cxn modelId="{C6C08F5C-A7A6-4C60-8D8E-2C688172D225}" type="presParOf" srcId="{5A870B3C-D736-47A7-9DDF-8C5EF464C26E}" destId="{5841EDEF-C1B8-4693-BDC4-6322117AD402}" srcOrd="0" destOrd="0" presId="urn:microsoft.com/office/officeart/2008/layout/LinedList"/>
    <dgm:cxn modelId="{51BE168E-CE8F-4178-9990-2DD6DD8F5B7A}" type="presParOf" srcId="{5A870B3C-D736-47A7-9DDF-8C5EF464C26E}" destId="{73E65DCA-946A-43B7-AFCD-8E898E3D9D29}" srcOrd="1" destOrd="0" presId="urn:microsoft.com/office/officeart/2008/layout/LinedList"/>
    <dgm:cxn modelId="{719FB788-F45A-49F5-BD0F-DFDB35115FC0}" type="presParOf" srcId="{73E65DCA-946A-43B7-AFCD-8E898E3D9D29}" destId="{0D0914D3-1DBA-40F3-BE03-18609E621EB5}" srcOrd="0" destOrd="0" presId="urn:microsoft.com/office/officeart/2008/layout/LinedList"/>
    <dgm:cxn modelId="{C25B200B-0D0A-4DC2-9D6C-0EB36C653336}" type="presParOf" srcId="{73E65DCA-946A-43B7-AFCD-8E898E3D9D29}" destId="{F5320D5F-6399-4A44-90B5-B15E95877D5D}" srcOrd="1" destOrd="0" presId="urn:microsoft.com/office/officeart/2008/layout/LinedList"/>
    <dgm:cxn modelId="{21C47BFF-A030-40FA-933A-E772BE02C450}" type="presParOf" srcId="{5A870B3C-D736-47A7-9DDF-8C5EF464C26E}" destId="{764B9B03-E969-445C-AB4A-795F9AECD3A0}" srcOrd="2" destOrd="0" presId="urn:microsoft.com/office/officeart/2008/layout/LinedList"/>
    <dgm:cxn modelId="{6CAA4A8E-BCB6-413F-8383-3A8A245311CF}" type="presParOf" srcId="{5A870B3C-D736-47A7-9DDF-8C5EF464C26E}" destId="{46AB4079-117D-4577-9B99-4969F53D20E7}" srcOrd="3" destOrd="0" presId="urn:microsoft.com/office/officeart/2008/layout/LinedList"/>
    <dgm:cxn modelId="{998B5243-88F8-4332-904C-FF3F378110DE}" type="presParOf" srcId="{46AB4079-117D-4577-9B99-4969F53D20E7}" destId="{9FB4D793-27E3-41B6-BC07-A6484A702EC6}" srcOrd="0" destOrd="0" presId="urn:microsoft.com/office/officeart/2008/layout/LinedList"/>
    <dgm:cxn modelId="{E650F9CA-6E32-4FED-B9A1-01C291F80D88}" type="presParOf" srcId="{46AB4079-117D-4577-9B99-4969F53D20E7}" destId="{6258F39A-A1D7-460D-AC5B-274BFF366D0F}" srcOrd="1" destOrd="0" presId="urn:microsoft.com/office/officeart/2008/layout/LinedList"/>
    <dgm:cxn modelId="{5AD85B6F-5DCC-4068-852C-4DF3FA307515}" type="presParOf" srcId="{5A870B3C-D736-47A7-9DDF-8C5EF464C26E}" destId="{6FF36DCE-83E0-4AD2-B318-C27D89E68DAA}" srcOrd="4" destOrd="0" presId="urn:microsoft.com/office/officeart/2008/layout/LinedList"/>
    <dgm:cxn modelId="{B7FC4E8C-E725-47BC-8FAD-8B81EB1FFD83}" type="presParOf" srcId="{5A870B3C-D736-47A7-9DDF-8C5EF464C26E}" destId="{F979CE15-4986-4B1C-9358-FABA0E2E9666}" srcOrd="5" destOrd="0" presId="urn:microsoft.com/office/officeart/2008/layout/LinedList"/>
    <dgm:cxn modelId="{59D64ADE-7DC5-496B-8224-08D0762F7AB3}" type="presParOf" srcId="{F979CE15-4986-4B1C-9358-FABA0E2E9666}" destId="{18EEF289-357C-44A6-A8A5-100242B25E66}" srcOrd="0" destOrd="0" presId="urn:microsoft.com/office/officeart/2008/layout/LinedList"/>
    <dgm:cxn modelId="{A63F5C0F-9CA3-4A17-8690-4DF36493D6D1}" type="presParOf" srcId="{F979CE15-4986-4B1C-9358-FABA0E2E9666}" destId="{6CB9AED1-862F-4AD1-AC6A-4B6D70D9D1FE}" srcOrd="1" destOrd="0" presId="urn:microsoft.com/office/officeart/2008/layout/LinedList"/>
    <dgm:cxn modelId="{5CA579C3-8B02-4B34-B829-BC3FE15CED5F}" type="presParOf" srcId="{5A870B3C-D736-47A7-9DDF-8C5EF464C26E}" destId="{3A71F185-B45D-475C-ADB9-6FF69A7BB9D1}" srcOrd="6" destOrd="0" presId="urn:microsoft.com/office/officeart/2008/layout/LinedList"/>
    <dgm:cxn modelId="{64920544-3A08-4F76-9CFA-BC52C67937BF}" type="presParOf" srcId="{5A870B3C-D736-47A7-9DDF-8C5EF464C26E}" destId="{D28662FB-D07F-4CFE-9E7B-E33B7B15D7E5}" srcOrd="7" destOrd="0" presId="urn:microsoft.com/office/officeart/2008/layout/LinedList"/>
    <dgm:cxn modelId="{E8243BE1-F761-4034-BC7B-C3573C6EEF87}" type="presParOf" srcId="{D28662FB-D07F-4CFE-9E7B-E33B7B15D7E5}" destId="{3ED9A7D1-92E4-4C12-AA61-C2EF937B2484}" srcOrd="0" destOrd="0" presId="urn:microsoft.com/office/officeart/2008/layout/LinedList"/>
    <dgm:cxn modelId="{7A031EB4-166D-4006-9081-2C533232324C}" type="presParOf" srcId="{D28662FB-D07F-4CFE-9E7B-E33B7B15D7E5}" destId="{CB0DB21B-39E7-4F3C-B65A-5C2095749941}" srcOrd="1" destOrd="0" presId="urn:microsoft.com/office/officeart/2008/layout/LinedList"/>
    <dgm:cxn modelId="{49AAAE02-2B51-4E23-84D4-0E4CD3045635}" type="presParOf" srcId="{5A870B3C-D736-47A7-9DDF-8C5EF464C26E}" destId="{FD9B850A-47B8-42BF-A330-664781257D57}" srcOrd="8" destOrd="0" presId="urn:microsoft.com/office/officeart/2008/layout/LinedList"/>
    <dgm:cxn modelId="{6B3ABFA4-EF95-4E79-80D4-781C94974629}" type="presParOf" srcId="{5A870B3C-D736-47A7-9DDF-8C5EF464C26E}" destId="{FEA41820-1D64-47FF-A1E2-693F496B3DC1}" srcOrd="9" destOrd="0" presId="urn:microsoft.com/office/officeart/2008/layout/LinedList"/>
    <dgm:cxn modelId="{C769C504-9651-4C5B-8C13-E11B1E2FFB90}" type="presParOf" srcId="{FEA41820-1D64-47FF-A1E2-693F496B3DC1}" destId="{CB96A95A-E123-4E3A-A998-46B0F81C33D6}" srcOrd="0" destOrd="0" presId="urn:microsoft.com/office/officeart/2008/layout/LinedList"/>
    <dgm:cxn modelId="{BF33EEA3-027C-4842-A22E-BA94A242BBF5}" type="presParOf" srcId="{FEA41820-1D64-47FF-A1E2-693F496B3DC1}" destId="{E45A357D-82ED-46B1-8C0C-484AE6B62E38}" srcOrd="1" destOrd="0" presId="urn:microsoft.com/office/officeart/2008/layout/LinedList"/>
    <dgm:cxn modelId="{98A28FF9-AA3A-46A8-B7FF-7A4EC85C02F0}" type="presParOf" srcId="{5A870B3C-D736-47A7-9DDF-8C5EF464C26E}" destId="{8E7C46C4-B997-4882-9536-8AA91A7BEEEA}" srcOrd="10" destOrd="0" presId="urn:microsoft.com/office/officeart/2008/layout/LinedList"/>
    <dgm:cxn modelId="{34363D57-E9F1-4C98-8C1B-66DEBDFBB38F}" type="presParOf" srcId="{5A870B3C-D736-47A7-9DDF-8C5EF464C26E}" destId="{7D97519F-A639-41D6-9B2C-3F39A18525FA}" srcOrd="11" destOrd="0" presId="urn:microsoft.com/office/officeart/2008/layout/LinedList"/>
    <dgm:cxn modelId="{8BDC23BE-C2C6-4143-B497-FB8957CCE344}" type="presParOf" srcId="{7D97519F-A639-41D6-9B2C-3F39A18525FA}" destId="{0A9895BC-2446-4021-8ED8-52EBAEE08DEF}" srcOrd="0" destOrd="0" presId="urn:microsoft.com/office/officeart/2008/layout/LinedList"/>
    <dgm:cxn modelId="{5C90D5DC-99CA-4FD3-894F-27A7F1FA5DF1}" type="presParOf" srcId="{7D97519F-A639-41D6-9B2C-3F39A18525FA}" destId="{16A7D1D3-D1D1-4824-96D6-56C4300128ED}" srcOrd="1" destOrd="0" presId="urn:microsoft.com/office/officeart/2008/layout/LinedList"/>
    <dgm:cxn modelId="{995B4D94-ADF3-487B-8324-A4C9357090AC}" type="presParOf" srcId="{5A870B3C-D736-47A7-9DDF-8C5EF464C26E}" destId="{C575AEC7-FB2D-416A-A0C7-D0637E04FE0A}" srcOrd="12" destOrd="0" presId="urn:microsoft.com/office/officeart/2008/layout/LinedList"/>
    <dgm:cxn modelId="{2A742C82-EA2B-44D2-BF16-2D7D63AB0C86}" type="presParOf" srcId="{5A870B3C-D736-47A7-9DDF-8C5EF464C26E}" destId="{082F8279-C8DC-4372-9BF9-EA0261545B5E}" srcOrd="13" destOrd="0" presId="urn:microsoft.com/office/officeart/2008/layout/LinedList"/>
    <dgm:cxn modelId="{4690D1F7-E9FD-4331-B649-1BFA856AE281}" type="presParOf" srcId="{082F8279-C8DC-4372-9BF9-EA0261545B5E}" destId="{18A4DEAD-686D-40B6-BE2A-5F5F65150F00}" srcOrd="0" destOrd="0" presId="urn:microsoft.com/office/officeart/2008/layout/LinedList"/>
    <dgm:cxn modelId="{6D54745E-75EA-4CD6-A7F4-B8A0CB280DBB}" type="presParOf" srcId="{082F8279-C8DC-4372-9BF9-EA0261545B5E}" destId="{406AF96C-9DB1-40DA-9797-8AD7B7727961}" srcOrd="1" destOrd="0" presId="urn:microsoft.com/office/officeart/2008/layout/LinedList"/>
    <dgm:cxn modelId="{73F4E2ED-700F-4DC4-8DFA-26EEE09F12E9}" type="presParOf" srcId="{5A870B3C-D736-47A7-9DDF-8C5EF464C26E}" destId="{D12C4FAF-235B-4223-8725-8B22EC334070}" srcOrd="14" destOrd="0" presId="urn:microsoft.com/office/officeart/2008/layout/LinedList"/>
    <dgm:cxn modelId="{37FF63FE-9E60-4041-89DB-89C87197DDB9}" type="presParOf" srcId="{5A870B3C-D736-47A7-9DDF-8C5EF464C26E}" destId="{FD69BBD8-7DD9-45E6-B4AC-34C7F0054867}" srcOrd="15" destOrd="0" presId="urn:microsoft.com/office/officeart/2008/layout/LinedList"/>
    <dgm:cxn modelId="{0B2DCAEB-6BBF-4A94-992E-715176FD5A4C}" type="presParOf" srcId="{FD69BBD8-7DD9-45E6-B4AC-34C7F0054867}" destId="{70418243-3629-4BF8-80AA-197C3DCBB828}" srcOrd="0" destOrd="0" presId="urn:microsoft.com/office/officeart/2008/layout/LinedList"/>
    <dgm:cxn modelId="{DC021228-1117-4BDA-9DA3-3FAB899CA257}" type="presParOf" srcId="{FD69BBD8-7DD9-45E6-B4AC-34C7F0054867}" destId="{0F94E5D1-7530-463C-9796-E8BCB52C1F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7E4D71-223B-40C4-9C07-FF9B12B303B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62134E-6FFE-488F-9F4A-79186AA15DA6}">
      <dgm:prSet/>
      <dgm:spPr/>
      <dgm:t>
        <a:bodyPr/>
        <a:lstStyle/>
        <a:p>
          <a:r>
            <a:rPr lang="en-US" b="1" u="sng" dirty="0"/>
            <a:t>Area Law</a:t>
          </a:r>
          <a:r>
            <a:rPr lang="en-US" b="1" i="0" u="sng" dirty="0"/>
            <a:t>:</a:t>
          </a:r>
          <a:endParaRPr lang="en-US" dirty="0"/>
        </a:p>
      </dgm:t>
    </dgm:pt>
    <dgm:pt modelId="{7D8D6EB3-6FE6-457E-9B86-922D9F180DF8}" type="parTrans" cxnId="{DFBC3B45-7102-477D-AC06-0175FABE2DE6}">
      <dgm:prSet/>
      <dgm:spPr/>
      <dgm:t>
        <a:bodyPr/>
        <a:lstStyle/>
        <a:p>
          <a:endParaRPr lang="en-US"/>
        </a:p>
      </dgm:t>
    </dgm:pt>
    <dgm:pt modelId="{BE8A075F-3D66-4DBA-9A6E-E954D6F630D5}" type="sibTrans" cxnId="{DFBC3B45-7102-477D-AC06-0175FABE2DE6}">
      <dgm:prSet/>
      <dgm:spPr/>
      <dgm:t>
        <a:bodyPr/>
        <a:lstStyle/>
        <a:p>
          <a:endParaRPr lang="en-US"/>
        </a:p>
      </dgm:t>
    </dgm:pt>
    <dgm:pt modelId="{340DCEFA-B0AB-4C49-9877-399641E945EF}">
      <dgm:prSet custT="1"/>
      <dgm:spPr/>
      <dgm:t>
        <a:bodyPr/>
        <a:lstStyle/>
        <a:p>
          <a:r>
            <a:rPr lang="en-GB" sz="1600" dirty="0"/>
            <a:t>The area law in black hole physics states that the surface area of a black hole’s event horizon never decreases over  time.</a:t>
          </a:r>
          <a:endParaRPr lang="en-US" sz="1600" dirty="0"/>
        </a:p>
      </dgm:t>
    </dgm:pt>
    <dgm:pt modelId="{C723C8BE-4A4E-4779-BF0A-1E616DFA102B}" type="parTrans" cxnId="{B3959513-CC52-4020-A709-4DDC810517DB}">
      <dgm:prSet/>
      <dgm:spPr/>
      <dgm:t>
        <a:bodyPr/>
        <a:lstStyle/>
        <a:p>
          <a:endParaRPr lang="en-US"/>
        </a:p>
      </dgm:t>
    </dgm:pt>
    <dgm:pt modelId="{C99132CB-0FC8-4281-B178-78885D08C0C9}" type="sibTrans" cxnId="{B3959513-CC52-4020-A709-4DDC810517DB}">
      <dgm:prSet/>
      <dgm:spPr/>
      <dgm:t>
        <a:bodyPr/>
        <a:lstStyle/>
        <a:p>
          <a:endParaRPr lang="en-US"/>
        </a:p>
      </dgm:t>
    </dgm:pt>
    <dgm:pt modelId="{DF41C3D6-827C-4407-9C89-714793A674D0}">
      <dgm:prSet custT="1"/>
      <dgm:spPr/>
      <dgm:t>
        <a:bodyPr/>
        <a:lstStyle/>
        <a:p>
          <a:r>
            <a:rPr lang="en-GB" sz="1600" dirty="0"/>
            <a:t>It is analogous to the second law of thermodynamics, where the entropy of a closed system never decreases</a:t>
          </a:r>
          <a:r>
            <a:rPr lang="en-GB" sz="1100" dirty="0"/>
            <a:t>.</a:t>
          </a:r>
          <a:endParaRPr lang="en-US" sz="1100" dirty="0"/>
        </a:p>
      </dgm:t>
    </dgm:pt>
    <dgm:pt modelId="{D61AE825-3128-4B6E-85C7-C80EF5ADD7DD}" type="parTrans" cxnId="{F20AE6E4-ED07-45C8-935D-3BB058FCDF24}">
      <dgm:prSet/>
      <dgm:spPr/>
      <dgm:t>
        <a:bodyPr/>
        <a:lstStyle/>
        <a:p>
          <a:endParaRPr lang="en-US"/>
        </a:p>
      </dgm:t>
    </dgm:pt>
    <dgm:pt modelId="{2C0FEA0B-C814-4681-AF1F-9D6379ECC140}" type="sibTrans" cxnId="{F20AE6E4-ED07-45C8-935D-3BB058FCDF24}">
      <dgm:prSet/>
      <dgm:spPr/>
      <dgm:t>
        <a:bodyPr/>
        <a:lstStyle/>
        <a:p>
          <a:endParaRPr lang="en-US"/>
        </a:p>
      </dgm:t>
    </dgm:pt>
    <dgm:pt modelId="{B0A41D23-6314-450C-BE0F-4E877B1D2A43}">
      <dgm:prSet custT="1"/>
      <dgm:spPr/>
      <dgm:t>
        <a:bodyPr/>
        <a:lstStyle/>
        <a:p>
          <a:r>
            <a:rPr lang="en-GB" sz="1600" dirty="0"/>
            <a:t>Proposed by </a:t>
          </a:r>
          <a:r>
            <a:rPr lang="en-GB" sz="1600" b="1" dirty="0"/>
            <a:t>Stephen Hawking </a:t>
          </a:r>
          <a:r>
            <a:rPr lang="en-GB" sz="1600" dirty="0"/>
            <a:t>and </a:t>
          </a:r>
          <a:r>
            <a:rPr lang="en-GB" sz="1600" b="1" dirty="0"/>
            <a:t>Jacob </a:t>
          </a:r>
          <a:r>
            <a:rPr lang="en-GB" sz="1600" b="1" dirty="0" err="1"/>
            <a:t>Bekenstein</a:t>
          </a:r>
          <a:r>
            <a:rPr lang="en-GB" sz="1600" dirty="0"/>
            <a:t>, it suggests black hole entropy is proportional to the event horizon's area.</a:t>
          </a:r>
          <a:endParaRPr lang="en-US" sz="1600" dirty="0"/>
        </a:p>
      </dgm:t>
    </dgm:pt>
    <dgm:pt modelId="{8128C882-0DA7-48D6-962D-6624F01AE96C}" type="parTrans" cxnId="{D5B7E967-D573-4C13-96A9-C9FCE25B3E04}">
      <dgm:prSet/>
      <dgm:spPr/>
      <dgm:t>
        <a:bodyPr/>
        <a:lstStyle/>
        <a:p>
          <a:endParaRPr lang="en-US"/>
        </a:p>
      </dgm:t>
    </dgm:pt>
    <dgm:pt modelId="{C884EC3A-B09C-4751-9345-52259909E704}" type="sibTrans" cxnId="{D5B7E967-D573-4C13-96A9-C9FCE25B3E04}">
      <dgm:prSet/>
      <dgm:spPr/>
      <dgm:t>
        <a:bodyPr/>
        <a:lstStyle/>
        <a:p>
          <a:endParaRPr lang="en-US"/>
        </a:p>
      </dgm:t>
    </dgm:pt>
    <dgm:pt modelId="{772EDA8C-4F69-4B33-92BE-F0BC6028A21A}">
      <dgm:prSet custT="1"/>
      <dgm:spPr/>
      <dgm:t>
        <a:bodyPr/>
        <a:lstStyle/>
        <a:p>
          <a:r>
            <a:rPr lang="en-GB" sz="1600" dirty="0"/>
            <a:t>During black hole mergers, the total area of the resulting black hole’s event horizon is always greater than or equal to the combined areas of the original black holes</a:t>
          </a:r>
          <a:r>
            <a:rPr lang="en-GB" sz="1200" dirty="0"/>
            <a:t>.</a:t>
          </a:r>
          <a:endParaRPr lang="en-US" sz="1200" dirty="0"/>
        </a:p>
      </dgm:t>
    </dgm:pt>
    <dgm:pt modelId="{BF091761-E884-456C-B874-0FF87732F3B2}" type="parTrans" cxnId="{AF5FFE10-DC89-40CF-B020-375D41D6604B}">
      <dgm:prSet/>
      <dgm:spPr/>
      <dgm:t>
        <a:bodyPr/>
        <a:lstStyle/>
        <a:p>
          <a:endParaRPr lang="en-US"/>
        </a:p>
      </dgm:t>
    </dgm:pt>
    <dgm:pt modelId="{D0C915E8-66D7-437A-A382-71C40A2CDAF1}" type="sibTrans" cxnId="{AF5FFE10-DC89-40CF-B020-375D41D6604B}">
      <dgm:prSet/>
      <dgm:spPr/>
      <dgm:t>
        <a:bodyPr/>
        <a:lstStyle/>
        <a:p>
          <a:endParaRPr lang="en-US"/>
        </a:p>
      </dgm:t>
    </dgm:pt>
    <dgm:pt modelId="{BCDABF4D-5750-4BE5-9230-806D8FD404C3}">
      <dgm:prSet custT="1"/>
      <dgm:spPr/>
      <dgm:t>
        <a:bodyPr/>
        <a:lstStyle/>
        <a:p>
          <a:r>
            <a:rPr lang="en-GB" sz="1600" dirty="0"/>
            <a:t>The area law helps bridge concepts between gravity, quantum mechanics, and thermodynamics, contributing to the field of black hole thermodynamics</a:t>
          </a:r>
          <a:r>
            <a:rPr lang="en-GB" sz="1400" dirty="0"/>
            <a:t>.</a:t>
          </a:r>
          <a:endParaRPr lang="en-US" sz="1400" dirty="0"/>
        </a:p>
      </dgm:t>
    </dgm:pt>
    <dgm:pt modelId="{5371AC22-6801-4BFB-886C-EBA1503F1EAB}" type="parTrans" cxnId="{B8816C4C-9224-4DEB-8DBF-6965C7FC2C20}">
      <dgm:prSet/>
      <dgm:spPr/>
      <dgm:t>
        <a:bodyPr/>
        <a:lstStyle/>
        <a:p>
          <a:endParaRPr lang="en-US"/>
        </a:p>
      </dgm:t>
    </dgm:pt>
    <dgm:pt modelId="{5C1AB9BF-F6FB-44E6-8425-A034C8E5BC59}" type="sibTrans" cxnId="{B8816C4C-9224-4DEB-8DBF-6965C7FC2C20}">
      <dgm:prSet/>
      <dgm:spPr/>
      <dgm:t>
        <a:bodyPr/>
        <a:lstStyle/>
        <a:p>
          <a:endParaRPr lang="en-US"/>
        </a:p>
      </dgm:t>
    </dgm:pt>
    <dgm:pt modelId="{E240902D-FBCA-4771-9501-CB5C80A29958}" type="pres">
      <dgm:prSet presAssocID="{1B7E4D71-223B-40C4-9C07-FF9B12B303B0}" presName="root" presStyleCnt="0">
        <dgm:presLayoutVars>
          <dgm:dir/>
          <dgm:resizeHandles val="exact"/>
        </dgm:presLayoutVars>
      </dgm:prSet>
      <dgm:spPr/>
    </dgm:pt>
    <dgm:pt modelId="{0D2F39F6-FE79-4446-9B70-A9BCE2BC69B5}" type="pres">
      <dgm:prSet presAssocID="{5F62134E-6FFE-488F-9F4A-79186AA15DA6}" presName="compNode" presStyleCnt="0"/>
      <dgm:spPr/>
    </dgm:pt>
    <dgm:pt modelId="{31EC816B-CC67-4EDA-BE80-19A303B5A072}" type="pres">
      <dgm:prSet presAssocID="{5F62134E-6FFE-488F-9F4A-79186AA15DA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31E7EA00-99B2-4197-980F-00669AD1438E}" type="pres">
      <dgm:prSet presAssocID="{5F62134E-6FFE-488F-9F4A-79186AA15DA6}" presName="spaceRect" presStyleCnt="0"/>
      <dgm:spPr/>
    </dgm:pt>
    <dgm:pt modelId="{E0188F81-6DFF-4C58-ABA4-30CCE8F51415}" type="pres">
      <dgm:prSet presAssocID="{5F62134E-6FFE-488F-9F4A-79186AA15DA6}" presName="textRect" presStyleLbl="revTx" presStyleIdx="0" presStyleCnt="6">
        <dgm:presLayoutVars>
          <dgm:chMax val="1"/>
          <dgm:chPref val="1"/>
        </dgm:presLayoutVars>
      </dgm:prSet>
      <dgm:spPr/>
    </dgm:pt>
    <dgm:pt modelId="{2A6BB635-B14C-4527-A096-FF2F91F2E9AE}" type="pres">
      <dgm:prSet presAssocID="{BE8A075F-3D66-4DBA-9A6E-E954D6F630D5}" presName="sibTrans" presStyleCnt="0"/>
      <dgm:spPr/>
    </dgm:pt>
    <dgm:pt modelId="{DAC1F46F-A68C-4169-9379-A5AC1F8CE92E}" type="pres">
      <dgm:prSet presAssocID="{340DCEFA-B0AB-4C49-9877-399641E945EF}" presName="compNode" presStyleCnt="0"/>
      <dgm:spPr/>
    </dgm:pt>
    <dgm:pt modelId="{314C47F0-746E-4479-9AF4-3DB4C3A08233}" type="pres">
      <dgm:prSet presAssocID="{340DCEFA-B0AB-4C49-9877-399641E945E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22B6C100-0214-4F42-AF62-B5DD308C806E}" type="pres">
      <dgm:prSet presAssocID="{340DCEFA-B0AB-4C49-9877-399641E945EF}" presName="spaceRect" presStyleCnt="0"/>
      <dgm:spPr/>
    </dgm:pt>
    <dgm:pt modelId="{5614DB26-B0A3-4969-B836-129F5A4FBFF3}" type="pres">
      <dgm:prSet presAssocID="{340DCEFA-B0AB-4C49-9877-399641E945EF}" presName="textRect" presStyleLbl="revTx" presStyleIdx="1" presStyleCnt="6">
        <dgm:presLayoutVars>
          <dgm:chMax val="1"/>
          <dgm:chPref val="1"/>
        </dgm:presLayoutVars>
      </dgm:prSet>
      <dgm:spPr/>
    </dgm:pt>
    <dgm:pt modelId="{58D6AFD9-BA1B-43D5-BB1C-C6C91F0A4C44}" type="pres">
      <dgm:prSet presAssocID="{C99132CB-0FC8-4281-B178-78885D08C0C9}" presName="sibTrans" presStyleCnt="0"/>
      <dgm:spPr/>
    </dgm:pt>
    <dgm:pt modelId="{4C6F9D31-2CDB-4678-B845-4C1902D84960}" type="pres">
      <dgm:prSet presAssocID="{DF41C3D6-827C-4407-9C89-714793A674D0}" presName="compNode" presStyleCnt="0"/>
      <dgm:spPr/>
    </dgm:pt>
    <dgm:pt modelId="{4CB2AF6E-DEB9-4ADB-A703-3F9EA2159B97}" type="pres">
      <dgm:prSet presAssocID="{DF41C3D6-827C-4407-9C89-714793A674D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C9398E7B-5A87-4205-935E-DE25249028FD}" type="pres">
      <dgm:prSet presAssocID="{DF41C3D6-827C-4407-9C89-714793A674D0}" presName="spaceRect" presStyleCnt="0"/>
      <dgm:spPr/>
    </dgm:pt>
    <dgm:pt modelId="{A1F99A92-F3A1-490A-8653-E1E529E81A7D}" type="pres">
      <dgm:prSet presAssocID="{DF41C3D6-827C-4407-9C89-714793A674D0}" presName="textRect" presStyleLbl="revTx" presStyleIdx="2" presStyleCnt="6">
        <dgm:presLayoutVars>
          <dgm:chMax val="1"/>
          <dgm:chPref val="1"/>
        </dgm:presLayoutVars>
      </dgm:prSet>
      <dgm:spPr/>
    </dgm:pt>
    <dgm:pt modelId="{F71D2FA5-B99C-424B-ADF2-9363C7CBA73E}" type="pres">
      <dgm:prSet presAssocID="{2C0FEA0B-C814-4681-AF1F-9D6379ECC140}" presName="sibTrans" presStyleCnt="0"/>
      <dgm:spPr/>
    </dgm:pt>
    <dgm:pt modelId="{70FF16F8-7EDD-427C-AE29-B1F9E5B73768}" type="pres">
      <dgm:prSet presAssocID="{B0A41D23-6314-450C-BE0F-4E877B1D2A43}" presName="compNode" presStyleCnt="0"/>
      <dgm:spPr/>
    </dgm:pt>
    <dgm:pt modelId="{50CC1FB9-9B4B-4355-9EB7-502354E7A20D}" type="pres">
      <dgm:prSet presAssocID="{B0A41D23-6314-450C-BE0F-4E877B1D2A4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9F6E4994-EB5D-4966-BEA1-A4AD3DF108C1}" type="pres">
      <dgm:prSet presAssocID="{B0A41D23-6314-450C-BE0F-4E877B1D2A43}" presName="spaceRect" presStyleCnt="0"/>
      <dgm:spPr/>
    </dgm:pt>
    <dgm:pt modelId="{80615D33-B2A0-4E66-9B1B-EF24BF9AD3C3}" type="pres">
      <dgm:prSet presAssocID="{B0A41D23-6314-450C-BE0F-4E877B1D2A43}" presName="textRect" presStyleLbl="revTx" presStyleIdx="3" presStyleCnt="6">
        <dgm:presLayoutVars>
          <dgm:chMax val="1"/>
          <dgm:chPref val="1"/>
        </dgm:presLayoutVars>
      </dgm:prSet>
      <dgm:spPr/>
    </dgm:pt>
    <dgm:pt modelId="{F8B1ECAC-A4CE-4A47-B86F-0E30DE7659DD}" type="pres">
      <dgm:prSet presAssocID="{C884EC3A-B09C-4751-9345-52259909E704}" presName="sibTrans" presStyleCnt="0"/>
      <dgm:spPr/>
    </dgm:pt>
    <dgm:pt modelId="{CBED8A94-89D4-4B43-B1B4-CF7126E3E49D}" type="pres">
      <dgm:prSet presAssocID="{772EDA8C-4F69-4B33-92BE-F0BC6028A21A}" presName="compNode" presStyleCnt="0"/>
      <dgm:spPr/>
    </dgm:pt>
    <dgm:pt modelId="{46EAE0C2-2E00-4C05-8731-55D79F8C7771}" type="pres">
      <dgm:prSet presAssocID="{772EDA8C-4F69-4B33-92BE-F0BC6028A21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652A673B-1240-4815-BE1E-712CD95C9365}" type="pres">
      <dgm:prSet presAssocID="{772EDA8C-4F69-4B33-92BE-F0BC6028A21A}" presName="spaceRect" presStyleCnt="0"/>
      <dgm:spPr/>
    </dgm:pt>
    <dgm:pt modelId="{281BBF60-D529-4CEE-A1E1-2BFF79BB01DB}" type="pres">
      <dgm:prSet presAssocID="{772EDA8C-4F69-4B33-92BE-F0BC6028A21A}" presName="textRect" presStyleLbl="revTx" presStyleIdx="4" presStyleCnt="6">
        <dgm:presLayoutVars>
          <dgm:chMax val="1"/>
          <dgm:chPref val="1"/>
        </dgm:presLayoutVars>
      </dgm:prSet>
      <dgm:spPr/>
    </dgm:pt>
    <dgm:pt modelId="{40AAB09B-0234-487E-AD93-FDD9F72E01FD}" type="pres">
      <dgm:prSet presAssocID="{D0C915E8-66D7-437A-A382-71C40A2CDAF1}" presName="sibTrans" presStyleCnt="0"/>
      <dgm:spPr/>
    </dgm:pt>
    <dgm:pt modelId="{6C5F1E66-C089-45C6-A5F4-6965D0E0395F}" type="pres">
      <dgm:prSet presAssocID="{BCDABF4D-5750-4BE5-9230-806D8FD404C3}" presName="compNode" presStyleCnt="0"/>
      <dgm:spPr/>
    </dgm:pt>
    <dgm:pt modelId="{B08928C7-23FC-4965-87D8-E29E2285A5A6}" type="pres">
      <dgm:prSet presAssocID="{BCDABF4D-5750-4BE5-9230-806D8FD404C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et"/>
        </a:ext>
      </dgm:extLst>
    </dgm:pt>
    <dgm:pt modelId="{C9C7BB3F-ABDA-4709-A8BE-EB9C9DB95053}" type="pres">
      <dgm:prSet presAssocID="{BCDABF4D-5750-4BE5-9230-806D8FD404C3}" presName="spaceRect" presStyleCnt="0"/>
      <dgm:spPr/>
    </dgm:pt>
    <dgm:pt modelId="{16DD1ED6-15C3-4021-AA4B-70B6C3BC1D7E}" type="pres">
      <dgm:prSet presAssocID="{BCDABF4D-5750-4BE5-9230-806D8FD404C3}" presName="textRect" presStyleLbl="revTx" presStyleIdx="5" presStyleCnt="6">
        <dgm:presLayoutVars>
          <dgm:chMax val="1"/>
          <dgm:chPref val="1"/>
        </dgm:presLayoutVars>
      </dgm:prSet>
      <dgm:spPr/>
    </dgm:pt>
  </dgm:ptLst>
  <dgm:cxnLst>
    <dgm:cxn modelId="{AF5FFE10-DC89-40CF-B020-375D41D6604B}" srcId="{1B7E4D71-223B-40C4-9C07-FF9B12B303B0}" destId="{772EDA8C-4F69-4B33-92BE-F0BC6028A21A}" srcOrd="4" destOrd="0" parTransId="{BF091761-E884-456C-B874-0FF87732F3B2}" sibTransId="{D0C915E8-66D7-437A-A382-71C40A2CDAF1}"/>
    <dgm:cxn modelId="{B3959513-CC52-4020-A709-4DDC810517DB}" srcId="{1B7E4D71-223B-40C4-9C07-FF9B12B303B0}" destId="{340DCEFA-B0AB-4C49-9877-399641E945EF}" srcOrd="1" destOrd="0" parTransId="{C723C8BE-4A4E-4779-BF0A-1E616DFA102B}" sibTransId="{C99132CB-0FC8-4281-B178-78885D08C0C9}"/>
    <dgm:cxn modelId="{DFBC3B45-7102-477D-AC06-0175FABE2DE6}" srcId="{1B7E4D71-223B-40C4-9C07-FF9B12B303B0}" destId="{5F62134E-6FFE-488F-9F4A-79186AA15DA6}" srcOrd="0" destOrd="0" parTransId="{7D8D6EB3-6FE6-457E-9B86-922D9F180DF8}" sibTransId="{BE8A075F-3D66-4DBA-9A6E-E954D6F630D5}"/>
    <dgm:cxn modelId="{D5B7E967-D573-4C13-96A9-C9FCE25B3E04}" srcId="{1B7E4D71-223B-40C4-9C07-FF9B12B303B0}" destId="{B0A41D23-6314-450C-BE0F-4E877B1D2A43}" srcOrd="3" destOrd="0" parTransId="{8128C882-0DA7-48D6-962D-6624F01AE96C}" sibTransId="{C884EC3A-B09C-4751-9345-52259909E704}"/>
    <dgm:cxn modelId="{1EAA5D4A-E7C1-40CA-9687-4057BCCC02B3}" type="presOf" srcId="{B0A41D23-6314-450C-BE0F-4E877B1D2A43}" destId="{80615D33-B2A0-4E66-9B1B-EF24BF9AD3C3}" srcOrd="0" destOrd="0" presId="urn:microsoft.com/office/officeart/2018/2/layout/IconLabelList"/>
    <dgm:cxn modelId="{B8816C4C-9224-4DEB-8DBF-6965C7FC2C20}" srcId="{1B7E4D71-223B-40C4-9C07-FF9B12B303B0}" destId="{BCDABF4D-5750-4BE5-9230-806D8FD404C3}" srcOrd="5" destOrd="0" parTransId="{5371AC22-6801-4BFB-886C-EBA1503F1EAB}" sibTransId="{5C1AB9BF-F6FB-44E6-8425-A034C8E5BC59}"/>
    <dgm:cxn modelId="{9DB8384D-2AEA-4A9F-ABB4-84153063D041}" type="presOf" srcId="{772EDA8C-4F69-4B33-92BE-F0BC6028A21A}" destId="{281BBF60-D529-4CEE-A1E1-2BFF79BB01DB}" srcOrd="0" destOrd="0" presId="urn:microsoft.com/office/officeart/2018/2/layout/IconLabelList"/>
    <dgm:cxn modelId="{C39B9B77-DEBD-4F70-AA1B-DFB9F5098C14}" type="presOf" srcId="{340DCEFA-B0AB-4C49-9877-399641E945EF}" destId="{5614DB26-B0A3-4969-B836-129F5A4FBFF3}" srcOrd="0" destOrd="0" presId="urn:microsoft.com/office/officeart/2018/2/layout/IconLabelList"/>
    <dgm:cxn modelId="{90943A59-B776-4FE9-BD60-8F7860132471}" type="presOf" srcId="{DF41C3D6-827C-4407-9C89-714793A674D0}" destId="{A1F99A92-F3A1-490A-8653-E1E529E81A7D}" srcOrd="0" destOrd="0" presId="urn:microsoft.com/office/officeart/2018/2/layout/IconLabelList"/>
    <dgm:cxn modelId="{23B99379-1D3C-427A-94C6-015EE232AC57}" type="presOf" srcId="{BCDABF4D-5750-4BE5-9230-806D8FD404C3}" destId="{16DD1ED6-15C3-4021-AA4B-70B6C3BC1D7E}" srcOrd="0" destOrd="0" presId="urn:microsoft.com/office/officeart/2018/2/layout/IconLabelList"/>
    <dgm:cxn modelId="{0F5421A1-D42B-402E-B680-0F592C6F6DCC}" type="presOf" srcId="{1B7E4D71-223B-40C4-9C07-FF9B12B303B0}" destId="{E240902D-FBCA-4771-9501-CB5C80A29958}" srcOrd="0" destOrd="0" presId="urn:microsoft.com/office/officeart/2018/2/layout/IconLabelList"/>
    <dgm:cxn modelId="{6E9210C3-B28F-46D3-8BE1-36BA9CC19B56}" type="presOf" srcId="{5F62134E-6FFE-488F-9F4A-79186AA15DA6}" destId="{E0188F81-6DFF-4C58-ABA4-30CCE8F51415}" srcOrd="0" destOrd="0" presId="urn:microsoft.com/office/officeart/2018/2/layout/IconLabelList"/>
    <dgm:cxn modelId="{F20AE6E4-ED07-45C8-935D-3BB058FCDF24}" srcId="{1B7E4D71-223B-40C4-9C07-FF9B12B303B0}" destId="{DF41C3D6-827C-4407-9C89-714793A674D0}" srcOrd="2" destOrd="0" parTransId="{D61AE825-3128-4B6E-85C7-C80EF5ADD7DD}" sibTransId="{2C0FEA0B-C814-4681-AF1F-9D6379ECC140}"/>
    <dgm:cxn modelId="{98BF4D09-4BD6-41E4-BB11-DA9DA49DC01A}" type="presParOf" srcId="{E240902D-FBCA-4771-9501-CB5C80A29958}" destId="{0D2F39F6-FE79-4446-9B70-A9BCE2BC69B5}" srcOrd="0" destOrd="0" presId="urn:microsoft.com/office/officeart/2018/2/layout/IconLabelList"/>
    <dgm:cxn modelId="{FD98D46F-20BC-440E-B2BA-BFFCB8FD7D4D}" type="presParOf" srcId="{0D2F39F6-FE79-4446-9B70-A9BCE2BC69B5}" destId="{31EC816B-CC67-4EDA-BE80-19A303B5A072}" srcOrd="0" destOrd="0" presId="urn:microsoft.com/office/officeart/2018/2/layout/IconLabelList"/>
    <dgm:cxn modelId="{D661EAE7-9C3E-4CDD-86D5-5DFD86EE40D3}" type="presParOf" srcId="{0D2F39F6-FE79-4446-9B70-A9BCE2BC69B5}" destId="{31E7EA00-99B2-4197-980F-00669AD1438E}" srcOrd="1" destOrd="0" presId="urn:microsoft.com/office/officeart/2018/2/layout/IconLabelList"/>
    <dgm:cxn modelId="{D18CD936-0FD1-4757-A943-F5E2DF434708}" type="presParOf" srcId="{0D2F39F6-FE79-4446-9B70-A9BCE2BC69B5}" destId="{E0188F81-6DFF-4C58-ABA4-30CCE8F51415}" srcOrd="2" destOrd="0" presId="urn:microsoft.com/office/officeart/2018/2/layout/IconLabelList"/>
    <dgm:cxn modelId="{DC7E1EBF-2B12-47DF-A4BF-9B143EE04366}" type="presParOf" srcId="{E240902D-FBCA-4771-9501-CB5C80A29958}" destId="{2A6BB635-B14C-4527-A096-FF2F91F2E9AE}" srcOrd="1" destOrd="0" presId="urn:microsoft.com/office/officeart/2018/2/layout/IconLabelList"/>
    <dgm:cxn modelId="{21DA8069-A4D0-489B-A07B-D2CBF1AD5413}" type="presParOf" srcId="{E240902D-FBCA-4771-9501-CB5C80A29958}" destId="{DAC1F46F-A68C-4169-9379-A5AC1F8CE92E}" srcOrd="2" destOrd="0" presId="urn:microsoft.com/office/officeart/2018/2/layout/IconLabelList"/>
    <dgm:cxn modelId="{61D4CCC7-FE89-48B6-896F-821F02E82F96}" type="presParOf" srcId="{DAC1F46F-A68C-4169-9379-A5AC1F8CE92E}" destId="{314C47F0-746E-4479-9AF4-3DB4C3A08233}" srcOrd="0" destOrd="0" presId="urn:microsoft.com/office/officeart/2018/2/layout/IconLabelList"/>
    <dgm:cxn modelId="{882C2494-A8E3-4D38-B697-2C061F673109}" type="presParOf" srcId="{DAC1F46F-A68C-4169-9379-A5AC1F8CE92E}" destId="{22B6C100-0214-4F42-AF62-B5DD308C806E}" srcOrd="1" destOrd="0" presId="urn:microsoft.com/office/officeart/2018/2/layout/IconLabelList"/>
    <dgm:cxn modelId="{ACACC685-DC79-415C-A867-2C5979CA8D17}" type="presParOf" srcId="{DAC1F46F-A68C-4169-9379-A5AC1F8CE92E}" destId="{5614DB26-B0A3-4969-B836-129F5A4FBFF3}" srcOrd="2" destOrd="0" presId="urn:microsoft.com/office/officeart/2018/2/layout/IconLabelList"/>
    <dgm:cxn modelId="{931658AD-CFDE-40CC-82BD-F02A42DABF8E}" type="presParOf" srcId="{E240902D-FBCA-4771-9501-CB5C80A29958}" destId="{58D6AFD9-BA1B-43D5-BB1C-C6C91F0A4C44}" srcOrd="3" destOrd="0" presId="urn:microsoft.com/office/officeart/2018/2/layout/IconLabelList"/>
    <dgm:cxn modelId="{30A6301F-3EFB-4FA7-8EC4-2085C2F1631D}" type="presParOf" srcId="{E240902D-FBCA-4771-9501-CB5C80A29958}" destId="{4C6F9D31-2CDB-4678-B845-4C1902D84960}" srcOrd="4" destOrd="0" presId="urn:microsoft.com/office/officeart/2018/2/layout/IconLabelList"/>
    <dgm:cxn modelId="{3E135A37-C9B5-4B7D-8D7A-616805F241D0}" type="presParOf" srcId="{4C6F9D31-2CDB-4678-B845-4C1902D84960}" destId="{4CB2AF6E-DEB9-4ADB-A703-3F9EA2159B97}" srcOrd="0" destOrd="0" presId="urn:microsoft.com/office/officeart/2018/2/layout/IconLabelList"/>
    <dgm:cxn modelId="{CAFE3257-7450-4BA2-985D-5EDEF6579136}" type="presParOf" srcId="{4C6F9D31-2CDB-4678-B845-4C1902D84960}" destId="{C9398E7B-5A87-4205-935E-DE25249028FD}" srcOrd="1" destOrd="0" presId="urn:microsoft.com/office/officeart/2018/2/layout/IconLabelList"/>
    <dgm:cxn modelId="{2206D65A-94A3-4EA3-A7F6-B191A3B453B4}" type="presParOf" srcId="{4C6F9D31-2CDB-4678-B845-4C1902D84960}" destId="{A1F99A92-F3A1-490A-8653-E1E529E81A7D}" srcOrd="2" destOrd="0" presId="urn:microsoft.com/office/officeart/2018/2/layout/IconLabelList"/>
    <dgm:cxn modelId="{81ACD668-CA89-4C53-A363-879EE6373701}" type="presParOf" srcId="{E240902D-FBCA-4771-9501-CB5C80A29958}" destId="{F71D2FA5-B99C-424B-ADF2-9363C7CBA73E}" srcOrd="5" destOrd="0" presId="urn:microsoft.com/office/officeart/2018/2/layout/IconLabelList"/>
    <dgm:cxn modelId="{2D6D210C-1051-4F83-A1D9-468FEC1096BA}" type="presParOf" srcId="{E240902D-FBCA-4771-9501-CB5C80A29958}" destId="{70FF16F8-7EDD-427C-AE29-B1F9E5B73768}" srcOrd="6" destOrd="0" presId="urn:microsoft.com/office/officeart/2018/2/layout/IconLabelList"/>
    <dgm:cxn modelId="{5BD400EF-B7BF-41D6-8BF9-FB488060A758}" type="presParOf" srcId="{70FF16F8-7EDD-427C-AE29-B1F9E5B73768}" destId="{50CC1FB9-9B4B-4355-9EB7-502354E7A20D}" srcOrd="0" destOrd="0" presId="urn:microsoft.com/office/officeart/2018/2/layout/IconLabelList"/>
    <dgm:cxn modelId="{E5262FB7-D23B-44C2-88B5-63D032B6F902}" type="presParOf" srcId="{70FF16F8-7EDD-427C-AE29-B1F9E5B73768}" destId="{9F6E4994-EB5D-4966-BEA1-A4AD3DF108C1}" srcOrd="1" destOrd="0" presId="urn:microsoft.com/office/officeart/2018/2/layout/IconLabelList"/>
    <dgm:cxn modelId="{CF2D593A-13A1-4CC0-B8AD-08BBC8E84274}" type="presParOf" srcId="{70FF16F8-7EDD-427C-AE29-B1F9E5B73768}" destId="{80615D33-B2A0-4E66-9B1B-EF24BF9AD3C3}" srcOrd="2" destOrd="0" presId="urn:microsoft.com/office/officeart/2018/2/layout/IconLabelList"/>
    <dgm:cxn modelId="{14D96FD6-C7E3-4533-9C48-F0E033C9B286}" type="presParOf" srcId="{E240902D-FBCA-4771-9501-CB5C80A29958}" destId="{F8B1ECAC-A4CE-4A47-B86F-0E30DE7659DD}" srcOrd="7" destOrd="0" presId="urn:microsoft.com/office/officeart/2018/2/layout/IconLabelList"/>
    <dgm:cxn modelId="{72A575B7-DE20-4A99-917B-41CB2E5240A0}" type="presParOf" srcId="{E240902D-FBCA-4771-9501-CB5C80A29958}" destId="{CBED8A94-89D4-4B43-B1B4-CF7126E3E49D}" srcOrd="8" destOrd="0" presId="urn:microsoft.com/office/officeart/2018/2/layout/IconLabelList"/>
    <dgm:cxn modelId="{B39FFBDB-8163-4198-BF56-5D120F203FCA}" type="presParOf" srcId="{CBED8A94-89D4-4B43-B1B4-CF7126E3E49D}" destId="{46EAE0C2-2E00-4C05-8731-55D79F8C7771}" srcOrd="0" destOrd="0" presId="urn:microsoft.com/office/officeart/2018/2/layout/IconLabelList"/>
    <dgm:cxn modelId="{925A4B99-1DD7-413D-9177-186ED108E0BA}" type="presParOf" srcId="{CBED8A94-89D4-4B43-B1B4-CF7126E3E49D}" destId="{652A673B-1240-4815-BE1E-712CD95C9365}" srcOrd="1" destOrd="0" presId="urn:microsoft.com/office/officeart/2018/2/layout/IconLabelList"/>
    <dgm:cxn modelId="{6E361154-E1D2-47D3-8DB3-1398C848605F}" type="presParOf" srcId="{CBED8A94-89D4-4B43-B1B4-CF7126E3E49D}" destId="{281BBF60-D529-4CEE-A1E1-2BFF79BB01DB}" srcOrd="2" destOrd="0" presId="urn:microsoft.com/office/officeart/2018/2/layout/IconLabelList"/>
    <dgm:cxn modelId="{297A1A74-EFE1-4CB1-805F-E930521B16FD}" type="presParOf" srcId="{E240902D-FBCA-4771-9501-CB5C80A29958}" destId="{40AAB09B-0234-487E-AD93-FDD9F72E01FD}" srcOrd="9" destOrd="0" presId="urn:microsoft.com/office/officeart/2018/2/layout/IconLabelList"/>
    <dgm:cxn modelId="{F6ED8F6C-BF8B-4DCF-9859-299EC1400B29}" type="presParOf" srcId="{E240902D-FBCA-4771-9501-CB5C80A29958}" destId="{6C5F1E66-C089-45C6-A5F4-6965D0E0395F}" srcOrd="10" destOrd="0" presId="urn:microsoft.com/office/officeart/2018/2/layout/IconLabelList"/>
    <dgm:cxn modelId="{A94EB684-85C0-4A46-8347-5B51301A1F0E}" type="presParOf" srcId="{6C5F1E66-C089-45C6-A5F4-6965D0E0395F}" destId="{B08928C7-23FC-4965-87D8-E29E2285A5A6}" srcOrd="0" destOrd="0" presId="urn:microsoft.com/office/officeart/2018/2/layout/IconLabelList"/>
    <dgm:cxn modelId="{89B96CEA-8745-4878-B9C9-D273025ACE2D}" type="presParOf" srcId="{6C5F1E66-C089-45C6-A5F4-6965D0E0395F}" destId="{C9C7BB3F-ABDA-4709-A8BE-EB9C9DB95053}" srcOrd="1" destOrd="0" presId="urn:microsoft.com/office/officeart/2018/2/layout/IconLabelList"/>
    <dgm:cxn modelId="{CBA92F24-873B-4272-ACF9-C67E30316100}" type="presParOf" srcId="{6C5F1E66-C089-45C6-A5F4-6965D0E0395F}" destId="{16DD1ED6-15C3-4021-AA4B-70B6C3BC1D7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AA8F-0CF3-4FC9-BF8D-FEF2A308F568}">
      <dsp:nvSpPr>
        <dsp:cNvPr id="0" name=""/>
        <dsp:cNvSpPr/>
      </dsp:nvSpPr>
      <dsp:spPr>
        <a:xfrm>
          <a:off x="2241532" y="1200437"/>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243579"/>
        <a:ext cx="25774" cy="5154"/>
      </dsp:txXfrm>
    </dsp:sp>
    <dsp:sp modelId="{74460C37-DDF6-4117-A8D9-237C5F7159CB}">
      <dsp:nvSpPr>
        <dsp:cNvPr id="0" name=""/>
        <dsp:cNvSpPr/>
      </dsp:nvSpPr>
      <dsp:spPr>
        <a:xfrm>
          <a:off x="2092" y="573785"/>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What Is Black Hole</a:t>
          </a:r>
        </a:p>
      </dsp:txBody>
      <dsp:txXfrm>
        <a:off x="2092" y="573785"/>
        <a:ext cx="2241239" cy="1344743"/>
      </dsp:txXfrm>
    </dsp:sp>
    <dsp:sp modelId="{8158EC79-7185-43D6-BD3A-492AD6FB6D54}">
      <dsp:nvSpPr>
        <dsp:cNvPr id="0" name=""/>
        <dsp:cNvSpPr/>
      </dsp:nvSpPr>
      <dsp:spPr>
        <a:xfrm>
          <a:off x="4998257" y="1200437"/>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243579"/>
        <a:ext cx="25774" cy="5154"/>
      </dsp:txXfrm>
    </dsp:sp>
    <dsp:sp modelId="{43594006-15C4-4191-9968-49A7AF3143A4}">
      <dsp:nvSpPr>
        <dsp:cNvPr id="0" name=""/>
        <dsp:cNvSpPr/>
      </dsp:nvSpPr>
      <dsp:spPr>
        <a:xfrm>
          <a:off x="2758817" y="573785"/>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Evidence Of BH</a:t>
          </a:r>
        </a:p>
      </dsp:txBody>
      <dsp:txXfrm>
        <a:off x="2758817" y="573785"/>
        <a:ext cx="2241239" cy="1344743"/>
      </dsp:txXfrm>
    </dsp:sp>
    <dsp:sp modelId="{1FB5EE22-649D-45E1-AD53-A9585257DF6A}">
      <dsp:nvSpPr>
        <dsp:cNvPr id="0" name=""/>
        <dsp:cNvSpPr/>
      </dsp:nvSpPr>
      <dsp:spPr>
        <a:xfrm>
          <a:off x="7754982" y="1200437"/>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243579"/>
        <a:ext cx="25774" cy="5154"/>
      </dsp:txXfrm>
    </dsp:sp>
    <dsp:sp modelId="{FF5CC87E-F36C-457F-93C7-CB84D96AFCDD}">
      <dsp:nvSpPr>
        <dsp:cNvPr id="0" name=""/>
        <dsp:cNvSpPr/>
      </dsp:nvSpPr>
      <dsp:spPr>
        <a:xfrm>
          <a:off x="5515542" y="573785"/>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Types Of BH</a:t>
          </a:r>
        </a:p>
      </dsp:txBody>
      <dsp:txXfrm>
        <a:off x="5515542" y="573785"/>
        <a:ext cx="2241239" cy="1344743"/>
      </dsp:txXfrm>
    </dsp:sp>
    <dsp:sp modelId="{4F45B4C8-0892-4188-BFC8-B11E67C78A59}">
      <dsp:nvSpPr>
        <dsp:cNvPr id="0" name=""/>
        <dsp:cNvSpPr/>
      </dsp:nvSpPr>
      <dsp:spPr>
        <a:xfrm>
          <a:off x="1122712" y="1916729"/>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156594"/>
        <a:ext cx="414311" cy="5154"/>
      </dsp:txXfrm>
    </dsp:sp>
    <dsp:sp modelId="{FAB7EDA3-9FDB-4281-832F-62D1A8BB0D1A}">
      <dsp:nvSpPr>
        <dsp:cNvPr id="0" name=""/>
        <dsp:cNvSpPr/>
      </dsp:nvSpPr>
      <dsp:spPr>
        <a:xfrm>
          <a:off x="8272267" y="573785"/>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Difference Between Classical And Quantum BH</a:t>
          </a:r>
        </a:p>
      </dsp:txBody>
      <dsp:txXfrm>
        <a:off x="8272267" y="573785"/>
        <a:ext cx="2241239" cy="1344743"/>
      </dsp:txXfrm>
    </dsp:sp>
    <dsp:sp modelId="{0F94E12F-6A1C-4A59-8095-41E2A35B0A97}">
      <dsp:nvSpPr>
        <dsp:cNvPr id="0" name=""/>
        <dsp:cNvSpPr/>
      </dsp:nvSpPr>
      <dsp:spPr>
        <a:xfrm>
          <a:off x="2241532" y="3060666"/>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103809"/>
        <a:ext cx="25774" cy="5154"/>
      </dsp:txXfrm>
    </dsp:sp>
    <dsp:sp modelId="{384762DA-EB9B-4800-9D35-C41D095171EE}">
      <dsp:nvSpPr>
        <dsp:cNvPr id="0" name=""/>
        <dsp:cNvSpPr/>
      </dsp:nvSpPr>
      <dsp:spPr>
        <a:xfrm>
          <a:off x="2092" y="2434014"/>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Entanglement Entropy</a:t>
          </a:r>
        </a:p>
      </dsp:txBody>
      <dsp:txXfrm>
        <a:off x="2092" y="2434014"/>
        <a:ext cx="2241239" cy="1344743"/>
      </dsp:txXfrm>
    </dsp:sp>
    <dsp:sp modelId="{61E3B07F-676D-4D7B-989B-484A6F531710}">
      <dsp:nvSpPr>
        <dsp:cNvPr id="0" name=""/>
        <dsp:cNvSpPr/>
      </dsp:nvSpPr>
      <dsp:spPr>
        <a:xfrm>
          <a:off x="4998257" y="3060666"/>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103809"/>
        <a:ext cx="25774" cy="5154"/>
      </dsp:txXfrm>
    </dsp:sp>
    <dsp:sp modelId="{D9A5EC6C-976E-4529-BF6D-55C0B2599636}">
      <dsp:nvSpPr>
        <dsp:cNvPr id="0" name=""/>
        <dsp:cNvSpPr/>
      </dsp:nvSpPr>
      <dsp:spPr>
        <a:xfrm>
          <a:off x="2758817" y="2434014"/>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Area Law</a:t>
          </a:r>
        </a:p>
      </dsp:txBody>
      <dsp:txXfrm>
        <a:off x="2758817" y="2434014"/>
        <a:ext cx="2241239" cy="1344743"/>
      </dsp:txXfrm>
    </dsp:sp>
    <dsp:sp modelId="{091F44F9-5EBD-4F85-96A0-D8CB031F6A87}">
      <dsp:nvSpPr>
        <dsp:cNvPr id="0" name=""/>
        <dsp:cNvSpPr/>
      </dsp:nvSpPr>
      <dsp:spPr>
        <a:xfrm>
          <a:off x="7754982" y="3060666"/>
          <a:ext cx="486969" cy="91440"/>
        </a:xfrm>
        <a:custGeom>
          <a:avLst/>
          <a:gdLst/>
          <a:ahLst/>
          <a:cxnLst/>
          <a:rect l="0" t="0" r="0" b="0"/>
          <a:pathLst>
            <a:path>
              <a:moveTo>
                <a:pt x="0" y="45720"/>
              </a:moveTo>
              <a:lnTo>
                <a:pt x="260584" y="45720"/>
              </a:lnTo>
              <a:lnTo>
                <a:pt x="260584" y="83816"/>
              </a:lnTo>
              <a:lnTo>
                <a:pt x="486969" y="8381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5493" y="3103809"/>
        <a:ext cx="25948" cy="5154"/>
      </dsp:txXfrm>
    </dsp:sp>
    <dsp:sp modelId="{AF7E2424-7CF8-453F-B84A-053D6AA031BB}">
      <dsp:nvSpPr>
        <dsp:cNvPr id="0" name=""/>
        <dsp:cNvSpPr/>
      </dsp:nvSpPr>
      <dsp:spPr>
        <a:xfrm>
          <a:off x="5515542" y="2434014"/>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Key Analytical Method</a:t>
          </a:r>
        </a:p>
      </dsp:txBody>
      <dsp:txXfrm>
        <a:off x="5515542" y="2434014"/>
        <a:ext cx="2241239" cy="1344743"/>
      </dsp:txXfrm>
    </dsp:sp>
    <dsp:sp modelId="{67811812-9AD1-4149-80E8-1D29E8388FF0}">
      <dsp:nvSpPr>
        <dsp:cNvPr id="0" name=""/>
        <dsp:cNvSpPr/>
      </dsp:nvSpPr>
      <dsp:spPr>
        <a:xfrm>
          <a:off x="8274352" y="2472111"/>
          <a:ext cx="2241239" cy="13447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Conclusion</a:t>
          </a:r>
        </a:p>
      </dsp:txBody>
      <dsp:txXfrm>
        <a:off x="8274352" y="2472111"/>
        <a:ext cx="2241239" cy="134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1EDEF-C1B8-4693-BDC4-6322117AD402}">
      <dsp:nvSpPr>
        <dsp:cNvPr id="0" name=""/>
        <dsp:cNvSpPr/>
      </dsp:nvSpPr>
      <dsp:spPr>
        <a:xfrm>
          <a:off x="0" y="0"/>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914D3-1DBA-40F3-BE03-18609E621EB5}">
      <dsp:nvSpPr>
        <dsp:cNvPr id="0" name=""/>
        <dsp:cNvSpPr/>
      </dsp:nvSpPr>
      <dsp:spPr>
        <a:xfrm>
          <a:off x="0" y="0"/>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u="sng" kern="1200"/>
            <a:t>Stellar Black Holes:</a:t>
          </a:r>
          <a:endParaRPr lang="en-US" sz="1700" kern="1200"/>
        </a:p>
      </dsp:txBody>
      <dsp:txXfrm>
        <a:off x="0" y="0"/>
        <a:ext cx="9695437" cy="634789"/>
      </dsp:txXfrm>
    </dsp:sp>
    <dsp:sp modelId="{764B9B03-E969-445C-AB4A-795F9AECD3A0}">
      <dsp:nvSpPr>
        <dsp:cNvPr id="0" name=""/>
        <dsp:cNvSpPr/>
      </dsp:nvSpPr>
      <dsp:spPr>
        <a:xfrm>
          <a:off x="0" y="634789"/>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4D793-27E3-41B6-BC07-A6484A702EC6}">
      <dsp:nvSpPr>
        <dsp:cNvPr id="0" name=""/>
        <dsp:cNvSpPr/>
      </dsp:nvSpPr>
      <dsp:spPr>
        <a:xfrm>
          <a:off x="0" y="634789"/>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Formed from the collapse of massive stars, typically 3-10 times the mass of the Sun.</a:t>
          </a:r>
          <a:endParaRPr lang="en-US" sz="1700" kern="1200"/>
        </a:p>
      </dsp:txBody>
      <dsp:txXfrm>
        <a:off x="0" y="634789"/>
        <a:ext cx="9695437" cy="634789"/>
      </dsp:txXfrm>
    </dsp:sp>
    <dsp:sp modelId="{6FF36DCE-83E0-4AD2-B318-C27D89E68DAA}">
      <dsp:nvSpPr>
        <dsp:cNvPr id="0" name=""/>
        <dsp:cNvSpPr/>
      </dsp:nvSpPr>
      <dsp:spPr>
        <a:xfrm>
          <a:off x="0" y="1269578"/>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EF289-357C-44A6-A8A5-100242B25E66}">
      <dsp:nvSpPr>
        <dsp:cNvPr id="0" name=""/>
        <dsp:cNvSpPr/>
      </dsp:nvSpPr>
      <dsp:spPr>
        <a:xfrm>
          <a:off x="0" y="1269578"/>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u="sng" kern="1200"/>
            <a:t>Supermassive Black Holes:</a:t>
          </a:r>
          <a:endParaRPr lang="en-US" sz="1700" kern="1200"/>
        </a:p>
      </dsp:txBody>
      <dsp:txXfrm>
        <a:off x="0" y="1269578"/>
        <a:ext cx="9695437" cy="634789"/>
      </dsp:txXfrm>
    </dsp:sp>
    <dsp:sp modelId="{3A71F185-B45D-475C-ADB9-6FF69A7BB9D1}">
      <dsp:nvSpPr>
        <dsp:cNvPr id="0" name=""/>
        <dsp:cNvSpPr/>
      </dsp:nvSpPr>
      <dsp:spPr>
        <a:xfrm>
          <a:off x="0" y="1904367"/>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9A7D1-92E4-4C12-AA61-C2EF937B2484}">
      <dsp:nvSpPr>
        <dsp:cNvPr id="0" name=""/>
        <dsp:cNvSpPr/>
      </dsp:nvSpPr>
      <dsp:spPr>
        <a:xfrm>
          <a:off x="0" y="1904367"/>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Found at the centres of galaxies, millions to billions of times the Sun's mass (e.g., Sagittarius A* in the Milky Way).</a:t>
          </a:r>
          <a:endParaRPr lang="en-US" sz="1700" kern="1200" dirty="0"/>
        </a:p>
      </dsp:txBody>
      <dsp:txXfrm>
        <a:off x="0" y="1904367"/>
        <a:ext cx="9695437" cy="634789"/>
      </dsp:txXfrm>
    </dsp:sp>
    <dsp:sp modelId="{FD9B850A-47B8-42BF-A330-664781257D57}">
      <dsp:nvSpPr>
        <dsp:cNvPr id="0" name=""/>
        <dsp:cNvSpPr/>
      </dsp:nvSpPr>
      <dsp:spPr>
        <a:xfrm>
          <a:off x="0" y="2539156"/>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6A95A-E123-4E3A-A998-46B0F81C33D6}">
      <dsp:nvSpPr>
        <dsp:cNvPr id="0" name=""/>
        <dsp:cNvSpPr/>
      </dsp:nvSpPr>
      <dsp:spPr>
        <a:xfrm>
          <a:off x="0" y="2539156"/>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u="sng" kern="1200"/>
            <a:t>Intermediate Black Holes:</a:t>
          </a:r>
          <a:endParaRPr lang="en-US" sz="1700" kern="1200"/>
        </a:p>
      </dsp:txBody>
      <dsp:txXfrm>
        <a:off x="0" y="2539156"/>
        <a:ext cx="9695437" cy="634789"/>
      </dsp:txXfrm>
    </dsp:sp>
    <dsp:sp modelId="{8E7C46C4-B997-4882-9536-8AA91A7BEEEA}">
      <dsp:nvSpPr>
        <dsp:cNvPr id="0" name=""/>
        <dsp:cNvSpPr/>
      </dsp:nvSpPr>
      <dsp:spPr>
        <a:xfrm>
          <a:off x="0" y="3173945"/>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895BC-2446-4021-8ED8-52EBAEE08DEF}">
      <dsp:nvSpPr>
        <dsp:cNvPr id="0" name=""/>
        <dsp:cNvSpPr/>
      </dsp:nvSpPr>
      <dsp:spPr>
        <a:xfrm>
          <a:off x="0" y="3173945"/>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A middle ground between stellar and supermassive, ranging from hundreds to thousands of times the Sun's mass.</a:t>
          </a:r>
          <a:endParaRPr lang="en-US" sz="1700" kern="1200"/>
        </a:p>
      </dsp:txBody>
      <dsp:txXfrm>
        <a:off x="0" y="3173945"/>
        <a:ext cx="9695437" cy="634789"/>
      </dsp:txXfrm>
    </dsp:sp>
    <dsp:sp modelId="{C575AEC7-FB2D-416A-A0C7-D0637E04FE0A}">
      <dsp:nvSpPr>
        <dsp:cNvPr id="0" name=""/>
        <dsp:cNvSpPr/>
      </dsp:nvSpPr>
      <dsp:spPr>
        <a:xfrm>
          <a:off x="0" y="3808734"/>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4DEAD-686D-40B6-BE2A-5F5F65150F00}">
      <dsp:nvSpPr>
        <dsp:cNvPr id="0" name=""/>
        <dsp:cNvSpPr/>
      </dsp:nvSpPr>
      <dsp:spPr>
        <a:xfrm>
          <a:off x="0" y="3808734"/>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u="sng" kern="1200"/>
            <a:t>Primordial Black Holes:</a:t>
          </a:r>
          <a:endParaRPr lang="en-US" sz="1700" kern="1200"/>
        </a:p>
      </dsp:txBody>
      <dsp:txXfrm>
        <a:off x="0" y="3808734"/>
        <a:ext cx="9695437" cy="634789"/>
      </dsp:txXfrm>
    </dsp:sp>
    <dsp:sp modelId="{D12C4FAF-235B-4223-8725-8B22EC334070}">
      <dsp:nvSpPr>
        <dsp:cNvPr id="0" name=""/>
        <dsp:cNvSpPr/>
      </dsp:nvSpPr>
      <dsp:spPr>
        <a:xfrm>
          <a:off x="0" y="4443523"/>
          <a:ext cx="96954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18243-3629-4BF8-80AA-197C3DCBB828}">
      <dsp:nvSpPr>
        <dsp:cNvPr id="0" name=""/>
        <dsp:cNvSpPr/>
      </dsp:nvSpPr>
      <dsp:spPr>
        <a:xfrm>
          <a:off x="0" y="4443523"/>
          <a:ext cx="9695437" cy="63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Hypothetical small black holes, possibly formed just after the Big Bang, ranging from microscopic to planetary mass.</a:t>
          </a:r>
          <a:endParaRPr lang="en-US" sz="1700" kern="1200"/>
        </a:p>
      </dsp:txBody>
      <dsp:txXfrm>
        <a:off x="0" y="4443523"/>
        <a:ext cx="9695437" cy="634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C816B-CC67-4EDA-BE80-19A303B5A072}">
      <dsp:nvSpPr>
        <dsp:cNvPr id="0" name=""/>
        <dsp:cNvSpPr/>
      </dsp:nvSpPr>
      <dsp:spPr>
        <a:xfrm>
          <a:off x="438504" y="609102"/>
          <a:ext cx="715078" cy="71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188F81-6DFF-4C58-ABA4-30CCE8F51415}">
      <dsp:nvSpPr>
        <dsp:cNvPr id="0" name=""/>
        <dsp:cNvSpPr/>
      </dsp:nvSpPr>
      <dsp:spPr>
        <a:xfrm>
          <a:off x="1512" y="1770402"/>
          <a:ext cx="1589062" cy="181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u="sng" kern="1200" dirty="0"/>
            <a:t>Area Law</a:t>
          </a:r>
          <a:r>
            <a:rPr lang="en-US" sz="2400" b="1" i="0" u="sng" kern="1200" dirty="0"/>
            <a:t>:</a:t>
          </a:r>
          <a:endParaRPr lang="en-US" sz="2400" kern="1200" dirty="0"/>
        </a:p>
      </dsp:txBody>
      <dsp:txXfrm>
        <a:off x="1512" y="1770402"/>
        <a:ext cx="1589062" cy="1813300"/>
      </dsp:txXfrm>
    </dsp:sp>
    <dsp:sp modelId="{314C47F0-746E-4479-9AF4-3DB4C3A08233}">
      <dsp:nvSpPr>
        <dsp:cNvPr id="0" name=""/>
        <dsp:cNvSpPr/>
      </dsp:nvSpPr>
      <dsp:spPr>
        <a:xfrm>
          <a:off x="2305652" y="609102"/>
          <a:ext cx="715078" cy="71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4DB26-B0A3-4969-B836-129F5A4FBFF3}">
      <dsp:nvSpPr>
        <dsp:cNvPr id="0" name=""/>
        <dsp:cNvSpPr/>
      </dsp:nvSpPr>
      <dsp:spPr>
        <a:xfrm>
          <a:off x="1868660" y="1770402"/>
          <a:ext cx="1589062" cy="181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The area law in black hole physics states that the surface area of a black hole’s event horizon never decreases over  time.</a:t>
          </a:r>
          <a:endParaRPr lang="en-US" sz="1600" kern="1200" dirty="0"/>
        </a:p>
      </dsp:txBody>
      <dsp:txXfrm>
        <a:off x="1868660" y="1770402"/>
        <a:ext cx="1589062" cy="1813300"/>
      </dsp:txXfrm>
    </dsp:sp>
    <dsp:sp modelId="{4CB2AF6E-DEB9-4ADB-A703-3F9EA2159B97}">
      <dsp:nvSpPr>
        <dsp:cNvPr id="0" name=""/>
        <dsp:cNvSpPr/>
      </dsp:nvSpPr>
      <dsp:spPr>
        <a:xfrm>
          <a:off x="4172801" y="609102"/>
          <a:ext cx="715078" cy="71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99A92-F3A1-490A-8653-E1E529E81A7D}">
      <dsp:nvSpPr>
        <dsp:cNvPr id="0" name=""/>
        <dsp:cNvSpPr/>
      </dsp:nvSpPr>
      <dsp:spPr>
        <a:xfrm>
          <a:off x="3735809" y="1770402"/>
          <a:ext cx="1589062" cy="181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It is analogous to the second law of thermodynamics, where the entropy of a closed system never decreases</a:t>
          </a:r>
          <a:r>
            <a:rPr lang="en-GB" sz="1100" kern="1200" dirty="0"/>
            <a:t>.</a:t>
          </a:r>
          <a:endParaRPr lang="en-US" sz="1100" kern="1200" dirty="0"/>
        </a:p>
      </dsp:txBody>
      <dsp:txXfrm>
        <a:off x="3735809" y="1770402"/>
        <a:ext cx="1589062" cy="1813300"/>
      </dsp:txXfrm>
    </dsp:sp>
    <dsp:sp modelId="{50CC1FB9-9B4B-4355-9EB7-502354E7A20D}">
      <dsp:nvSpPr>
        <dsp:cNvPr id="0" name=""/>
        <dsp:cNvSpPr/>
      </dsp:nvSpPr>
      <dsp:spPr>
        <a:xfrm>
          <a:off x="6039949" y="609102"/>
          <a:ext cx="715078" cy="71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15D33-B2A0-4E66-9B1B-EF24BF9AD3C3}">
      <dsp:nvSpPr>
        <dsp:cNvPr id="0" name=""/>
        <dsp:cNvSpPr/>
      </dsp:nvSpPr>
      <dsp:spPr>
        <a:xfrm>
          <a:off x="5602957" y="1770402"/>
          <a:ext cx="1589062" cy="181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Proposed by </a:t>
          </a:r>
          <a:r>
            <a:rPr lang="en-GB" sz="1600" b="1" kern="1200" dirty="0"/>
            <a:t>Stephen Hawking </a:t>
          </a:r>
          <a:r>
            <a:rPr lang="en-GB" sz="1600" kern="1200" dirty="0"/>
            <a:t>and </a:t>
          </a:r>
          <a:r>
            <a:rPr lang="en-GB" sz="1600" b="1" kern="1200" dirty="0"/>
            <a:t>Jacob </a:t>
          </a:r>
          <a:r>
            <a:rPr lang="en-GB" sz="1600" b="1" kern="1200" dirty="0" err="1"/>
            <a:t>Bekenstein</a:t>
          </a:r>
          <a:r>
            <a:rPr lang="en-GB" sz="1600" kern="1200" dirty="0"/>
            <a:t>, it suggests black hole entropy is proportional to the event horizon's area.</a:t>
          </a:r>
          <a:endParaRPr lang="en-US" sz="1600" kern="1200" dirty="0"/>
        </a:p>
      </dsp:txBody>
      <dsp:txXfrm>
        <a:off x="5602957" y="1770402"/>
        <a:ext cx="1589062" cy="1813300"/>
      </dsp:txXfrm>
    </dsp:sp>
    <dsp:sp modelId="{46EAE0C2-2E00-4C05-8731-55D79F8C7771}">
      <dsp:nvSpPr>
        <dsp:cNvPr id="0" name=""/>
        <dsp:cNvSpPr/>
      </dsp:nvSpPr>
      <dsp:spPr>
        <a:xfrm>
          <a:off x="7907098" y="609102"/>
          <a:ext cx="715078" cy="7150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1BBF60-D529-4CEE-A1E1-2BFF79BB01DB}">
      <dsp:nvSpPr>
        <dsp:cNvPr id="0" name=""/>
        <dsp:cNvSpPr/>
      </dsp:nvSpPr>
      <dsp:spPr>
        <a:xfrm>
          <a:off x="7470105" y="1770402"/>
          <a:ext cx="1589062" cy="181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During black hole mergers, the total area of the resulting black hole’s event horizon is always greater than or equal to the combined areas of the original black holes</a:t>
          </a:r>
          <a:r>
            <a:rPr lang="en-GB" sz="1200" kern="1200" dirty="0"/>
            <a:t>.</a:t>
          </a:r>
          <a:endParaRPr lang="en-US" sz="1200" kern="1200" dirty="0"/>
        </a:p>
      </dsp:txBody>
      <dsp:txXfrm>
        <a:off x="7470105" y="1770402"/>
        <a:ext cx="1589062" cy="1813300"/>
      </dsp:txXfrm>
    </dsp:sp>
    <dsp:sp modelId="{B08928C7-23FC-4965-87D8-E29E2285A5A6}">
      <dsp:nvSpPr>
        <dsp:cNvPr id="0" name=""/>
        <dsp:cNvSpPr/>
      </dsp:nvSpPr>
      <dsp:spPr>
        <a:xfrm>
          <a:off x="9774246" y="609102"/>
          <a:ext cx="715078" cy="7150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DD1ED6-15C3-4021-AA4B-70B6C3BC1D7E}">
      <dsp:nvSpPr>
        <dsp:cNvPr id="0" name=""/>
        <dsp:cNvSpPr/>
      </dsp:nvSpPr>
      <dsp:spPr>
        <a:xfrm>
          <a:off x="9337254" y="1770402"/>
          <a:ext cx="1589062" cy="181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t>The area law helps bridge concepts between gravity, quantum mechanics, and thermodynamics, contributing to the field of black hole thermodynamics</a:t>
          </a:r>
          <a:r>
            <a:rPr lang="en-GB" sz="1400" kern="1200" dirty="0"/>
            <a:t>.</a:t>
          </a:r>
          <a:endParaRPr lang="en-US" sz="1400" kern="1200" dirty="0"/>
        </a:p>
      </dsp:txBody>
      <dsp:txXfrm>
        <a:off x="9337254" y="1770402"/>
        <a:ext cx="1589062" cy="1813300"/>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93AF4-0928-4687-9F5D-E1782B68349D}" type="datetimeFigureOut">
              <a:rPr lang="en-GB" smtClean="0"/>
              <a:t>13/10/2024</a:t>
            </a:fld>
            <a:endParaRPr lang="en-GB"/>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GB"/>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6019D-FA23-45CD-8F4E-9C328C8068A7}" type="slidenum">
              <a:rPr lang="en-GB" smtClean="0"/>
              <a:t>‹#›</a:t>
            </a:fld>
            <a:endParaRPr lang="en-GB"/>
          </a:p>
        </p:txBody>
      </p:sp>
    </p:spTree>
    <p:extLst>
      <p:ext uri="{BB962C8B-B14F-4D97-AF65-F5344CB8AC3E}">
        <p14:creationId xmlns:p14="http://schemas.microsoft.com/office/powerpoint/2010/main" val="304567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ayy</a:t>
            </a:r>
            <a:endParaRPr lang="en-GB" dirty="0"/>
          </a:p>
        </p:txBody>
      </p:sp>
      <p:sp>
        <p:nvSpPr>
          <p:cNvPr id="4" name="Rezervirano mjesto broja slajda 3"/>
          <p:cNvSpPr>
            <a:spLocks noGrp="1"/>
          </p:cNvSpPr>
          <p:nvPr>
            <p:ph type="sldNum" sz="quarter" idx="5"/>
          </p:nvPr>
        </p:nvSpPr>
        <p:spPr/>
        <p:txBody>
          <a:bodyPr/>
          <a:lstStyle/>
          <a:p>
            <a:fld id="{A316019D-FA23-45CD-8F4E-9C328C8068A7}" type="slidenum">
              <a:rPr lang="en-GB" smtClean="0"/>
              <a:t>3</a:t>
            </a:fld>
            <a:endParaRPr lang="en-GB"/>
          </a:p>
        </p:txBody>
      </p:sp>
    </p:spTree>
    <p:extLst>
      <p:ext uri="{BB962C8B-B14F-4D97-AF65-F5344CB8AC3E}">
        <p14:creationId xmlns:p14="http://schemas.microsoft.com/office/powerpoint/2010/main" val="75219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40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37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39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B12817C-E2D5-4AAB-878D-3D3119394450}" type="datetime1">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2108455060"/>
      </p:ext>
    </p:extLst>
  </p:cSld>
  <p:clrMapOvr>
    <a:masterClrMapping/>
  </p:clrMapOvr>
  <p:transition spd="slow">
    <p:wip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12817C-E2D5-4AAB-878D-3D3119394450}" type="datetime1">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2152252076"/>
      </p:ext>
    </p:extLst>
  </p:cSld>
  <p:clrMapOvr>
    <a:masterClrMapping/>
  </p:clrMapOvr>
  <p:transition spd="slow">
    <p:wip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12817C-E2D5-4AAB-878D-3D3119394450}" type="datetime1">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2659578970"/>
      </p:ext>
    </p:extLst>
  </p:cSld>
  <p:clrMapOvr>
    <a:masterClrMapping/>
  </p:clrMapOvr>
  <p:transition spd="slow">
    <p:wip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12817C-E2D5-4AAB-878D-3D3119394450}" type="datetime1">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1261088004"/>
      </p:ext>
    </p:extLst>
  </p:cSld>
  <p:clrMapOvr>
    <a:masterClrMapping/>
  </p:clrMapOvr>
  <p:transition spd="slow">
    <p:wip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12817C-E2D5-4AAB-878D-3D3119394450}" type="datetime1">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3437158281"/>
      </p:ext>
    </p:extLst>
  </p:cSld>
  <p:clrMapOvr>
    <a:masterClrMapping/>
  </p:clrMapOvr>
  <p:transition spd="slow">
    <p:wip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B12817C-E2D5-4AAB-878D-3D3119394450}" type="datetime1">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2972935385"/>
      </p:ext>
    </p:extLst>
  </p:cSld>
  <p:clrMapOvr>
    <a:masterClrMapping/>
  </p:clrMapOvr>
  <p:transition spd="slow">
    <p:wip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B12817C-E2D5-4AAB-878D-3D3119394450}" type="datetime1">
              <a:rPr lang="en-GB" smtClean="0"/>
              <a:t>13/10/2024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4265397411"/>
      </p:ext>
    </p:extLst>
  </p:cSld>
  <p:clrMapOvr>
    <a:masterClrMapping/>
  </p:clrMapOvr>
  <p:transition spd="slow">
    <p:wip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B12817C-E2D5-4AAB-878D-3D3119394450}" type="datetime1">
              <a:rPr lang="en-GB" smtClean="0"/>
              <a:t>13/10/2024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1493696768"/>
      </p:ext>
    </p:extLst>
  </p:cSld>
  <p:clrMapOvr>
    <a:masterClrMapping/>
  </p:clrMapOvr>
  <p:transition spd="slow">
    <p:wip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2817C-E2D5-4AAB-878D-3D3119394450}" type="datetime1">
              <a:rPr lang="en-GB" smtClean="0"/>
              <a:t>13/10/2024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4180094650"/>
      </p:ext>
    </p:extLst>
  </p:cSld>
  <p:clrMapOvr>
    <a:masterClrMapping/>
  </p:clrMapOvr>
  <p:transition spd="slow">
    <p:wip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12817C-E2D5-4AAB-878D-3D3119394450}" type="datetime1">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3927627035"/>
      </p:ext>
    </p:extLst>
  </p:cSld>
  <p:clrMapOvr>
    <a:masterClrMapping/>
  </p:clrMapOvr>
  <p:transition spd="slow">
    <p:wip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12817C-E2D5-4AAB-878D-3D3119394450}" type="datetime1">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FD40B-851E-49DD-B071-B2FF739603B5}" type="slidenum">
              <a:rPr lang="en-GB" smtClean="0"/>
              <a:t>‹#›</a:t>
            </a:fld>
            <a:endParaRPr lang="en-GB"/>
          </a:p>
        </p:txBody>
      </p:sp>
    </p:spTree>
    <p:extLst>
      <p:ext uri="{BB962C8B-B14F-4D97-AF65-F5344CB8AC3E}">
        <p14:creationId xmlns:p14="http://schemas.microsoft.com/office/powerpoint/2010/main" val="3414822622"/>
      </p:ext>
    </p:extLst>
  </p:cSld>
  <p:clrMapOvr>
    <a:masterClrMapping/>
  </p:clrMapOvr>
  <p:transition spd="slow">
    <p:wip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2817C-E2D5-4AAB-878D-3D3119394450}" type="datetime1">
              <a:rPr lang="en-GB" smtClean="0"/>
              <a:t>13/10/2024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FD40B-851E-49DD-B071-B2FF739603B5}" type="slidenum">
              <a:rPr lang="en-GB" smtClean="0"/>
              <a:t>‹#›</a:t>
            </a:fld>
            <a:endParaRPr lang="en-GB"/>
          </a:p>
        </p:txBody>
      </p:sp>
    </p:spTree>
    <p:extLst>
      <p:ext uri="{BB962C8B-B14F-4D97-AF65-F5344CB8AC3E}">
        <p14:creationId xmlns:p14="http://schemas.microsoft.com/office/powerpoint/2010/main" val="2018318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svemir, galaksija, astronomija, otvoreni svemir&#10;&#10;Opis je automatski generiran">
            <a:extLst>
              <a:ext uri="{FF2B5EF4-FFF2-40B4-BE49-F238E27FC236}">
                <a16:creationId xmlns:a16="http://schemas.microsoft.com/office/drawing/2014/main" id="{E2155B7E-4E16-8F4F-4678-913916753BC4}"/>
              </a:ext>
            </a:extLst>
          </p:cNvPr>
          <p:cNvPicPr>
            <a:picLocks noChangeAspect="1"/>
          </p:cNvPicPr>
          <p:nvPr/>
        </p:nvPicPr>
        <p:blipFill rotWithShape="1">
          <a:blip r:embed="rId2">
            <a:extLst>
              <a:ext uri="{28A0092B-C50C-407E-A947-70E740481C1C}">
                <a14:useLocalDpi xmlns:a14="http://schemas.microsoft.com/office/drawing/2010/main" val="0"/>
              </a:ext>
            </a:extLst>
          </a:blip>
          <a:srcRect t="22365" b="24198"/>
          <a:stretch/>
        </p:blipFill>
        <p:spPr>
          <a:xfrm>
            <a:off x="20" y="10"/>
            <a:ext cx="12191980" cy="6857990"/>
          </a:xfrm>
          <a:prstGeom prst="rect">
            <a:avLst/>
          </a:prstGeom>
        </p:spPr>
      </p:pic>
      <p:sp>
        <p:nvSpPr>
          <p:cNvPr id="23"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Naslov 1">
            <a:extLst>
              <a:ext uri="{FF2B5EF4-FFF2-40B4-BE49-F238E27FC236}">
                <a16:creationId xmlns:a16="http://schemas.microsoft.com/office/drawing/2014/main" id="{2EB3A1B9-7DF9-61C3-6DFE-804B9CD029D8}"/>
              </a:ext>
            </a:extLst>
          </p:cNvPr>
          <p:cNvSpPr>
            <a:spLocks noGrp="1"/>
          </p:cNvSpPr>
          <p:nvPr>
            <p:ph type="ctrTitle"/>
          </p:nvPr>
        </p:nvSpPr>
        <p:spPr>
          <a:xfrm>
            <a:off x="3325473" y="1924619"/>
            <a:ext cx="5541054" cy="1655378"/>
          </a:xfrm>
        </p:spPr>
        <p:txBody>
          <a:bodyPr>
            <a:normAutofit/>
          </a:bodyPr>
          <a:lstStyle/>
          <a:p>
            <a:r>
              <a:rPr lang="en-GB" sz="4400"/>
              <a:t>Entanglement Entropy in Quantum Black Holes</a:t>
            </a:r>
          </a:p>
        </p:txBody>
      </p:sp>
      <p:sp>
        <p:nvSpPr>
          <p:cNvPr id="3" name="Podnaslov 2">
            <a:extLst>
              <a:ext uri="{FF2B5EF4-FFF2-40B4-BE49-F238E27FC236}">
                <a16:creationId xmlns:a16="http://schemas.microsoft.com/office/drawing/2014/main" id="{2C0B4D45-153C-7606-2E2E-0851E83993A8}"/>
              </a:ext>
            </a:extLst>
          </p:cNvPr>
          <p:cNvSpPr>
            <a:spLocks noGrp="1"/>
          </p:cNvSpPr>
          <p:nvPr>
            <p:ph type="subTitle" idx="1"/>
          </p:nvPr>
        </p:nvSpPr>
        <p:spPr>
          <a:xfrm>
            <a:off x="3880419" y="3668285"/>
            <a:ext cx="4431162" cy="1337967"/>
          </a:xfrm>
        </p:spPr>
        <p:txBody>
          <a:bodyPr>
            <a:normAutofit/>
          </a:bodyPr>
          <a:lstStyle/>
          <a:p>
            <a:r>
              <a:rPr lang="en-GB"/>
              <a:t>Muhammad Awais</a:t>
            </a:r>
            <a:endParaRPr lang="hr-HR"/>
          </a:p>
          <a:p>
            <a:r>
              <a:rPr lang="hr-HR"/>
              <a:t>University of Siena</a:t>
            </a:r>
          </a:p>
          <a:p>
            <a:r>
              <a:rPr lang="en-GB"/>
              <a:t>m.awais3@student.unisi.it</a:t>
            </a:r>
            <a:endParaRPr lang="hr-HR"/>
          </a:p>
        </p:txBody>
      </p:sp>
      <p:sp>
        <p:nvSpPr>
          <p:cNvPr id="6" name="TekstniOkvir 5">
            <a:extLst>
              <a:ext uri="{FF2B5EF4-FFF2-40B4-BE49-F238E27FC236}">
                <a16:creationId xmlns:a16="http://schemas.microsoft.com/office/drawing/2014/main" id="{A5D780F1-38E8-40F8-729B-8F24311CED53}"/>
              </a:ext>
            </a:extLst>
          </p:cNvPr>
          <p:cNvSpPr txBox="1"/>
          <p:nvPr/>
        </p:nvSpPr>
        <p:spPr>
          <a:xfrm>
            <a:off x="5638800" y="2727960"/>
            <a:ext cx="914400" cy="914400"/>
          </a:xfrm>
          <a:prstGeom prst="rect">
            <a:avLst/>
          </a:prstGeom>
          <a:noFill/>
        </p:spPr>
        <p:txBody>
          <a:bodyPr wrap="square" rtlCol="0">
            <a:spAutoFit/>
          </a:bodyPr>
          <a:lstStyle/>
          <a:p>
            <a:endParaRPr lang="en-GB" dirty="0"/>
          </a:p>
        </p:txBody>
      </p:sp>
      <p:sp>
        <p:nvSpPr>
          <p:cNvPr id="7" name="TekstniOkvir 6">
            <a:extLst>
              <a:ext uri="{FF2B5EF4-FFF2-40B4-BE49-F238E27FC236}">
                <a16:creationId xmlns:a16="http://schemas.microsoft.com/office/drawing/2014/main" id="{222AA5B6-33B4-AD5F-E0F6-2F623346F70B}"/>
              </a:ext>
            </a:extLst>
          </p:cNvPr>
          <p:cNvSpPr txBox="1"/>
          <p:nvPr/>
        </p:nvSpPr>
        <p:spPr>
          <a:xfrm>
            <a:off x="0" y="6292136"/>
            <a:ext cx="6004560" cy="523220"/>
          </a:xfrm>
          <a:prstGeom prst="rect">
            <a:avLst/>
          </a:prstGeom>
          <a:noFill/>
        </p:spPr>
        <p:txBody>
          <a:bodyPr wrap="square" rtlCol="0">
            <a:spAutoFit/>
          </a:bodyPr>
          <a:lstStyle/>
          <a:p>
            <a:pPr>
              <a:spcAft>
                <a:spcPts val="600"/>
              </a:spcAft>
            </a:pPr>
            <a:r>
              <a:rPr lang="en-GB" sz="1400" dirty="0">
                <a:solidFill>
                  <a:schemeClr val="bg1">
                    <a:lumMod val="75000"/>
                  </a:schemeClr>
                </a:solidFill>
              </a:rPr>
              <a:t>By ESO/WFI (Optical); </a:t>
            </a:r>
            <a:r>
              <a:rPr lang="en-GB" sz="1400" dirty="0" err="1">
                <a:solidFill>
                  <a:schemeClr val="bg1">
                    <a:lumMod val="75000"/>
                  </a:schemeClr>
                </a:solidFill>
              </a:rPr>
              <a:t>MPIfR</a:t>
            </a:r>
            <a:r>
              <a:rPr lang="en-GB" sz="1400" dirty="0">
                <a:solidFill>
                  <a:schemeClr val="bg1">
                    <a:lumMod val="75000"/>
                  </a:schemeClr>
                </a:solidFill>
              </a:rPr>
              <a:t>/ESO/APEX/</a:t>
            </a:r>
            <a:r>
              <a:rPr lang="en-GB" sz="1400" dirty="0" err="1">
                <a:solidFill>
                  <a:schemeClr val="bg1">
                    <a:lumMod val="75000"/>
                  </a:schemeClr>
                </a:solidFill>
              </a:rPr>
              <a:t>A.Weiss</a:t>
            </a:r>
            <a:r>
              <a:rPr lang="en-GB" sz="1400" dirty="0">
                <a:solidFill>
                  <a:schemeClr val="bg1">
                    <a:lumMod val="75000"/>
                  </a:schemeClr>
                </a:solidFill>
              </a:rPr>
              <a:t> et al. (Submillimetre); NASA/CXC/</a:t>
            </a:r>
            <a:r>
              <a:rPr lang="en-GB" sz="1400" dirty="0" err="1">
                <a:solidFill>
                  <a:schemeClr val="bg1">
                    <a:lumMod val="75000"/>
                  </a:schemeClr>
                </a:solidFill>
              </a:rPr>
              <a:t>CfA</a:t>
            </a:r>
            <a:r>
              <a:rPr lang="en-GB" sz="1400" dirty="0">
                <a:solidFill>
                  <a:schemeClr val="bg1">
                    <a:lumMod val="75000"/>
                  </a:schemeClr>
                </a:solidFill>
              </a:rPr>
              <a:t>/</a:t>
            </a:r>
            <a:r>
              <a:rPr lang="en-GB" sz="1400" dirty="0" err="1">
                <a:solidFill>
                  <a:schemeClr val="bg1">
                    <a:lumMod val="75000"/>
                  </a:schemeClr>
                </a:solidFill>
              </a:rPr>
              <a:t>R.Kraft</a:t>
            </a:r>
            <a:r>
              <a:rPr lang="en-GB" sz="1400" dirty="0">
                <a:solidFill>
                  <a:schemeClr val="bg1">
                    <a:lumMod val="75000"/>
                  </a:schemeClr>
                </a:solidFill>
              </a:rPr>
              <a:t> et al. (X-ray) </a:t>
            </a:r>
            <a:endParaRPr lang="en-GB" sz="1400">
              <a:solidFill>
                <a:schemeClr val="bg1">
                  <a:lumMod val="75000"/>
                </a:schemeClr>
              </a:solidFill>
            </a:endParaRPr>
          </a:p>
        </p:txBody>
      </p:sp>
    </p:spTree>
    <p:extLst>
      <p:ext uri="{BB962C8B-B14F-4D97-AF65-F5344CB8AC3E}">
        <p14:creationId xmlns:p14="http://schemas.microsoft.com/office/powerpoint/2010/main" val="2903905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2175-EC19-FAB8-D59E-65F38A4389A4}"/>
              </a:ext>
            </a:extLst>
          </p:cNvPr>
          <p:cNvSpPr>
            <a:spLocks noGrp="1"/>
          </p:cNvSpPr>
          <p:nvPr>
            <p:ph type="title"/>
          </p:nvPr>
        </p:nvSpPr>
        <p:spPr/>
        <p:txBody>
          <a:bodyPr/>
          <a:lstStyle/>
          <a:p>
            <a:r>
              <a:rPr lang="en-US" sz="4400" b="1" dirty="0">
                <a:solidFill>
                  <a:schemeClr val="bg1"/>
                </a:solidFill>
              </a:rPr>
              <a:t>Cosmic Ray spectra</a:t>
            </a:r>
            <a:endParaRPr lang="en-GB" dirty="0"/>
          </a:p>
        </p:txBody>
      </p:sp>
      <p:sp>
        <p:nvSpPr>
          <p:cNvPr id="7" name="Slide Number Placeholder 6">
            <a:extLst>
              <a:ext uri="{FF2B5EF4-FFF2-40B4-BE49-F238E27FC236}">
                <a16:creationId xmlns:a16="http://schemas.microsoft.com/office/drawing/2014/main" id="{54622BB9-3E69-CFCA-2929-24A49678E733}"/>
              </a:ext>
            </a:extLst>
          </p:cNvPr>
          <p:cNvSpPr>
            <a:spLocks noGrp="1"/>
          </p:cNvSpPr>
          <p:nvPr>
            <p:ph type="sldNum" sz="quarter" idx="12"/>
          </p:nvPr>
        </p:nvSpPr>
        <p:spPr/>
        <p:txBody>
          <a:bodyPr/>
          <a:lstStyle/>
          <a:p>
            <a:fld id="{DB5FD40B-851E-49DD-B071-B2FF739603B5}" type="slidenum">
              <a:rPr lang="en-GB" smtClean="0"/>
              <a:t>10</a:t>
            </a:fld>
            <a:endParaRPr lang="en-GB"/>
          </a:p>
        </p:txBody>
      </p:sp>
      <p:sp>
        <p:nvSpPr>
          <p:cNvPr id="8" name="object 2">
            <a:extLst>
              <a:ext uri="{FF2B5EF4-FFF2-40B4-BE49-F238E27FC236}">
                <a16:creationId xmlns:a16="http://schemas.microsoft.com/office/drawing/2014/main" id="{A460C39C-83E2-731A-951C-955E8CC408B2}"/>
              </a:ext>
            </a:extLst>
          </p:cNvPr>
          <p:cNvSpPr txBox="1">
            <a:spLocks/>
          </p:cNvSpPr>
          <p:nvPr/>
        </p:nvSpPr>
        <p:spPr>
          <a:xfrm>
            <a:off x="101600" y="276225"/>
            <a:ext cx="3983797" cy="559279"/>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58368">
              <a:spcAft>
                <a:spcPts val="600"/>
              </a:spcAft>
            </a:pPr>
            <a:r>
              <a:rPr lang="en-GB" sz="5400" b="1" dirty="0">
                <a:solidFill>
                  <a:schemeClr val="bg1"/>
                </a:solidFill>
              </a:rPr>
              <a:t>Theoretical Set up</a:t>
            </a:r>
          </a:p>
        </p:txBody>
      </p:sp>
      <p:sp>
        <p:nvSpPr>
          <p:cNvPr id="12" name="TextBox 11">
            <a:extLst>
              <a:ext uri="{FF2B5EF4-FFF2-40B4-BE49-F238E27FC236}">
                <a16:creationId xmlns:a16="http://schemas.microsoft.com/office/drawing/2014/main" id="{BCA4E943-EF48-CB09-5989-788DE6FF64F7}"/>
              </a:ext>
            </a:extLst>
          </p:cNvPr>
          <p:cNvSpPr txBox="1"/>
          <p:nvPr/>
        </p:nvSpPr>
        <p:spPr>
          <a:xfrm>
            <a:off x="101600" y="1205637"/>
            <a:ext cx="9671050" cy="3780522"/>
          </a:xfrm>
          <a:prstGeom prst="rect">
            <a:avLst/>
          </a:prstGeom>
          <a:noFill/>
        </p:spPr>
        <p:txBody>
          <a:bodyPr wrap="square">
            <a:spAutoFit/>
          </a:bodyPr>
          <a:lstStyle/>
          <a:p>
            <a:pPr marL="286385" indent="-274320" algn="just">
              <a:spcBef>
                <a:spcPts val="480"/>
              </a:spcBef>
              <a:buClr>
                <a:srgbClr val="001F5F"/>
              </a:buClr>
              <a:buSzPct val="84615"/>
              <a:buFont typeface="Segoe UI Symbol"/>
              <a:buChar char="⚫"/>
              <a:tabLst>
                <a:tab pos="287020" algn="l"/>
              </a:tabLst>
            </a:pPr>
            <a:r>
              <a:rPr lang="en-GB" dirty="0"/>
              <a:t>Outside system density matrix</a:t>
            </a:r>
          </a:p>
          <a:p>
            <a:pPr marL="12065" algn="just">
              <a:spcBef>
                <a:spcPts val="480"/>
              </a:spcBef>
              <a:buClr>
                <a:srgbClr val="001F5F"/>
              </a:buClr>
              <a:buSzPct val="84615"/>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r>
              <a:rPr lang="en-GB" dirty="0"/>
              <a:t>We can then compute the entanglement entropy which turns out to be</a:t>
            </a:r>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12065" algn="just">
              <a:spcBef>
                <a:spcPts val="480"/>
              </a:spcBef>
              <a:buClr>
                <a:srgbClr val="001F5F"/>
              </a:buClr>
              <a:buSzPct val="84615"/>
              <a:tabLst>
                <a:tab pos="287020" algn="l"/>
              </a:tabLst>
            </a:pPr>
            <a:r>
              <a:rPr lang="en-GB" dirty="0"/>
              <a:t>Where</a:t>
            </a:r>
          </a:p>
          <a:p>
            <a:pPr marL="286385" indent="-274320" algn="just">
              <a:spcBef>
                <a:spcPts val="480"/>
              </a:spcBef>
              <a:buClr>
                <a:srgbClr val="001F5F"/>
              </a:buClr>
              <a:buSzPct val="84615"/>
              <a:buFont typeface="Segoe UI Symbol"/>
              <a:buChar char="⚫"/>
              <a:tabLst>
                <a:tab pos="287020" algn="l"/>
              </a:tabLst>
            </a:pPr>
            <a:endParaRPr lang="en-GB" dirty="0"/>
          </a:p>
        </p:txBody>
      </p:sp>
      <p:pic>
        <p:nvPicPr>
          <p:cNvPr id="4" name="Picture 3">
            <a:extLst>
              <a:ext uri="{FF2B5EF4-FFF2-40B4-BE49-F238E27FC236}">
                <a16:creationId xmlns:a16="http://schemas.microsoft.com/office/drawing/2014/main" id="{D5C00A97-86A7-005A-F7BC-6266AA3B0EF6}"/>
              </a:ext>
            </a:extLst>
          </p:cNvPr>
          <p:cNvPicPr>
            <a:picLocks noChangeAspect="1"/>
          </p:cNvPicPr>
          <p:nvPr/>
        </p:nvPicPr>
        <p:blipFill>
          <a:blip r:embed="rId2"/>
          <a:stretch>
            <a:fillRect/>
          </a:stretch>
        </p:blipFill>
        <p:spPr>
          <a:xfrm>
            <a:off x="3333733" y="1722434"/>
            <a:ext cx="4610134" cy="762006"/>
          </a:xfrm>
          <a:prstGeom prst="rect">
            <a:avLst/>
          </a:prstGeom>
        </p:spPr>
      </p:pic>
      <p:pic>
        <p:nvPicPr>
          <p:cNvPr id="6" name="Picture 5">
            <a:extLst>
              <a:ext uri="{FF2B5EF4-FFF2-40B4-BE49-F238E27FC236}">
                <a16:creationId xmlns:a16="http://schemas.microsoft.com/office/drawing/2014/main" id="{B37C4035-B397-C267-91CA-9AD472EBBDEF}"/>
              </a:ext>
            </a:extLst>
          </p:cNvPr>
          <p:cNvPicPr>
            <a:picLocks noChangeAspect="1"/>
          </p:cNvPicPr>
          <p:nvPr/>
        </p:nvPicPr>
        <p:blipFill>
          <a:blip r:embed="rId3"/>
          <a:stretch>
            <a:fillRect/>
          </a:stretch>
        </p:blipFill>
        <p:spPr>
          <a:xfrm>
            <a:off x="3333733" y="3312310"/>
            <a:ext cx="3781453" cy="638180"/>
          </a:xfrm>
          <a:prstGeom prst="rect">
            <a:avLst/>
          </a:prstGeom>
        </p:spPr>
      </p:pic>
      <p:pic>
        <p:nvPicPr>
          <p:cNvPr id="10" name="Picture 9">
            <a:extLst>
              <a:ext uri="{FF2B5EF4-FFF2-40B4-BE49-F238E27FC236}">
                <a16:creationId xmlns:a16="http://schemas.microsoft.com/office/drawing/2014/main" id="{23AE0E12-E0AC-605D-5246-555DCE7ECE3B}"/>
              </a:ext>
            </a:extLst>
          </p:cNvPr>
          <p:cNvPicPr>
            <a:picLocks noChangeAspect="1"/>
          </p:cNvPicPr>
          <p:nvPr/>
        </p:nvPicPr>
        <p:blipFill>
          <a:blip r:embed="rId4"/>
          <a:stretch>
            <a:fillRect/>
          </a:stretch>
        </p:blipFill>
        <p:spPr>
          <a:xfrm>
            <a:off x="3514399" y="4778360"/>
            <a:ext cx="2257442" cy="695330"/>
          </a:xfrm>
          <a:prstGeom prst="rect">
            <a:avLst/>
          </a:prstGeom>
        </p:spPr>
      </p:pic>
    </p:spTree>
    <p:extLst>
      <p:ext uri="{BB962C8B-B14F-4D97-AF65-F5344CB8AC3E}">
        <p14:creationId xmlns:p14="http://schemas.microsoft.com/office/powerpoint/2010/main" val="42839958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B25750-7510-8FC2-0120-AC5DF0850269}"/>
              </a:ext>
            </a:extLst>
          </p:cNvPr>
          <p:cNvSpPr>
            <a:spLocks noGrp="1"/>
          </p:cNvSpPr>
          <p:nvPr>
            <p:ph type="sldNum" sz="quarter" idx="12"/>
          </p:nvPr>
        </p:nvSpPr>
        <p:spPr/>
        <p:txBody>
          <a:bodyPr/>
          <a:lstStyle/>
          <a:p>
            <a:fld id="{DB5FD40B-851E-49DD-B071-B2FF739603B5}" type="slidenum">
              <a:rPr lang="en-GB" smtClean="0"/>
              <a:t>11</a:t>
            </a:fld>
            <a:endParaRPr lang="en-GB"/>
          </a:p>
        </p:txBody>
      </p:sp>
      <p:sp>
        <p:nvSpPr>
          <p:cNvPr id="10" name="object 2">
            <a:extLst>
              <a:ext uri="{FF2B5EF4-FFF2-40B4-BE49-F238E27FC236}">
                <a16:creationId xmlns:a16="http://schemas.microsoft.com/office/drawing/2014/main" id="{3D74CE0B-C84D-315E-8D5C-D96E62D29C00}"/>
              </a:ext>
            </a:extLst>
          </p:cNvPr>
          <p:cNvSpPr txBox="1">
            <a:spLocks/>
          </p:cNvSpPr>
          <p:nvPr/>
        </p:nvSpPr>
        <p:spPr>
          <a:xfrm>
            <a:off x="488950" y="266700"/>
            <a:ext cx="4279900" cy="514350"/>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chemeClr val="bg1"/>
                </a:solidFill>
              </a:rPr>
              <a:t>Area Law for Scalar Filed</a:t>
            </a:r>
          </a:p>
        </p:txBody>
      </p:sp>
      <p:sp>
        <p:nvSpPr>
          <p:cNvPr id="12" name="TextBox 11">
            <a:extLst>
              <a:ext uri="{FF2B5EF4-FFF2-40B4-BE49-F238E27FC236}">
                <a16:creationId xmlns:a16="http://schemas.microsoft.com/office/drawing/2014/main" id="{F8D14B0A-205B-581D-8DD5-EEEFF1F68C36}"/>
              </a:ext>
            </a:extLst>
          </p:cNvPr>
          <p:cNvSpPr txBox="1"/>
          <p:nvPr/>
        </p:nvSpPr>
        <p:spPr>
          <a:xfrm>
            <a:off x="133350" y="781050"/>
            <a:ext cx="11728450" cy="7873950"/>
          </a:xfrm>
          <a:prstGeom prst="rect">
            <a:avLst/>
          </a:prstGeom>
          <a:noFill/>
        </p:spPr>
        <p:txBody>
          <a:bodyPr wrap="square">
            <a:spAutoFit/>
          </a:bodyPr>
          <a:lstStyle/>
          <a:p>
            <a:pPr marL="12065" algn="l">
              <a:spcBef>
                <a:spcPts val="480"/>
              </a:spcBef>
              <a:buClr>
                <a:srgbClr val="001F5F"/>
              </a:buClr>
              <a:buSzPct val="84615"/>
              <a:tabLst>
                <a:tab pos="287020" algn="l"/>
              </a:tabLst>
            </a:pPr>
            <a:endParaRPr lang="en-US" sz="1800" i="0" u="sng" dirty="0">
              <a:effectLst/>
            </a:endParaRPr>
          </a:p>
          <a:p>
            <a:pPr marL="286385" indent="-274320" algn="just">
              <a:spcBef>
                <a:spcPts val="480"/>
              </a:spcBef>
              <a:buClr>
                <a:srgbClr val="001F5F"/>
              </a:buClr>
              <a:buSzPct val="84615"/>
              <a:buFont typeface="Segoe UI Symbol"/>
              <a:buChar char="⚫"/>
              <a:tabLst>
                <a:tab pos="287020" algn="l"/>
              </a:tabLst>
            </a:pPr>
            <a:r>
              <a:rPr lang="en-GB" dirty="0"/>
              <a:t>Action for a scalar field propagating in a curved spacetime:</a:t>
            </a:r>
          </a:p>
          <a:p>
            <a:pPr marL="286385" indent="-274320" algn="just">
              <a:spcBef>
                <a:spcPts val="480"/>
              </a:spcBef>
              <a:buClr>
                <a:srgbClr val="001F5F"/>
              </a:buClr>
              <a:buSzPct val="84615"/>
              <a:buFont typeface="Segoe UI Symbol"/>
              <a:buChar char="⚫"/>
              <a:tabLst>
                <a:tab pos="287020" algn="l"/>
              </a:tabLst>
            </a:pPr>
            <a:endParaRPr lang="en-GB" sz="1800"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r>
              <a:rPr lang="en-GB" dirty="0"/>
              <a:t>Line element for a spherically symmetric Schwarzschild-like metric:</a:t>
            </a:r>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r>
              <a:rPr lang="en-GB" dirty="0"/>
              <a:t>Scalar field Hamiltonian in terms of spherical harmonics:</a:t>
            </a:r>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r>
              <a:rPr lang="en-GB" dirty="0"/>
              <a:t>Hamiltonian after the canonical transformation:</a:t>
            </a:r>
          </a:p>
          <a:p>
            <a:pPr marL="286385" indent="-274320" algn="just">
              <a:spcBef>
                <a:spcPts val="480"/>
              </a:spcBef>
              <a:buClr>
                <a:srgbClr val="001F5F"/>
              </a:buClr>
              <a:buSzPct val="84615"/>
              <a:buFont typeface="Segoe UI Symbol"/>
              <a:buChar char="⚫"/>
              <a:tabLst>
                <a:tab pos="287020" algn="l"/>
              </a:tabLst>
            </a:pPr>
            <a:endParaRPr lang="en-GB" dirty="0"/>
          </a:p>
          <a:p>
            <a:pPr marL="12065" algn="just">
              <a:spcBef>
                <a:spcPts val="480"/>
              </a:spcBef>
              <a:buClr>
                <a:srgbClr val="001F5F"/>
              </a:buClr>
              <a:buSzPct val="84615"/>
              <a:tabLst>
                <a:tab pos="287020" algn="l"/>
              </a:tabLst>
            </a:pPr>
            <a:r>
              <a:rPr lang="en-GB" dirty="0"/>
              <a:t>Where,</a:t>
            </a:r>
          </a:p>
          <a:p>
            <a:pPr marL="286385" indent="-274320" algn="just">
              <a:spcBef>
                <a:spcPts val="480"/>
              </a:spcBef>
              <a:buClr>
                <a:srgbClr val="001F5F"/>
              </a:buClr>
              <a:buSzPct val="84615"/>
              <a:buFont typeface="Segoe UI Symbol"/>
              <a:buChar char="⚫"/>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12065" algn="just">
              <a:spcBef>
                <a:spcPts val="480"/>
              </a:spcBef>
              <a:buClr>
                <a:srgbClr val="001F5F"/>
              </a:buClr>
              <a:buSzPct val="84615"/>
              <a:tabLst>
                <a:tab pos="287020" algn="l"/>
              </a:tabLst>
            </a:pPr>
            <a:endParaRPr lang="en-GB" dirty="0"/>
          </a:p>
          <a:p>
            <a:pPr marL="286385" indent="-274320" algn="just">
              <a:spcBef>
                <a:spcPts val="480"/>
              </a:spcBef>
              <a:buClr>
                <a:srgbClr val="001F5F"/>
              </a:buClr>
              <a:buSzPct val="84615"/>
              <a:buFont typeface="Segoe UI Symbol"/>
              <a:buChar char="⚫"/>
              <a:tabLst>
                <a:tab pos="287020" algn="l"/>
              </a:tabLst>
            </a:pPr>
            <a:endParaRPr lang="en-GB" dirty="0"/>
          </a:p>
          <a:p>
            <a:pPr marL="12065" algn="just">
              <a:spcBef>
                <a:spcPts val="480"/>
              </a:spcBef>
              <a:buClr>
                <a:srgbClr val="001F5F"/>
              </a:buClr>
              <a:buSzPct val="84615"/>
              <a:tabLst>
                <a:tab pos="287020" algn="l"/>
              </a:tabLst>
            </a:pPr>
            <a:endParaRPr lang="en-GB" dirty="0"/>
          </a:p>
          <a:p>
            <a:pPr marL="12065" algn="just">
              <a:spcBef>
                <a:spcPts val="480"/>
              </a:spcBef>
              <a:buClr>
                <a:srgbClr val="001F5F"/>
              </a:buClr>
              <a:buSzPct val="84615"/>
              <a:tabLst>
                <a:tab pos="287020" algn="l"/>
              </a:tabLst>
            </a:pPr>
            <a:endParaRPr lang="en-GB" dirty="0"/>
          </a:p>
          <a:p>
            <a:pPr marL="12065" algn="just">
              <a:spcBef>
                <a:spcPts val="480"/>
              </a:spcBef>
              <a:buClr>
                <a:srgbClr val="001F5F"/>
              </a:buClr>
              <a:buSzPct val="84615"/>
              <a:tabLst>
                <a:tab pos="287020" algn="l"/>
              </a:tabLst>
            </a:pPr>
            <a:endParaRPr lang="en-GB" dirty="0"/>
          </a:p>
          <a:p>
            <a:pPr marL="12065" algn="just">
              <a:spcBef>
                <a:spcPts val="480"/>
              </a:spcBef>
              <a:buClr>
                <a:srgbClr val="001F5F"/>
              </a:buClr>
              <a:buSzPct val="84615"/>
              <a:tabLst>
                <a:tab pos="287020" algn="l"/>
              </a:tabLst>
            </a:pPr>
            <a:endParaRPr lang="en-GB" dirty="0"/>
          </a:p>
          <a:p>
            <a:pPr marL="12065" algn="l">
              <a:spcBef>
                <a:spcPts val="480"/>
              </a:spcBef>
              <a:buClr>
                <a:srgbClr val="001F5F"/>
              </a:buClr>
              <a:buSzPct val="84615"/>
              <a:tabLst>
                <a:tab pos="287020" algn="l"/>
              </a:tabLst>
            </a:pPr>
            <a:endParaRPr lang="en-GB" sz="1800" dirty="0"/>
          </a:p>
        </p:txBody>
      </p:sp>
      <p:pic>
        <p:nvPicPr>
          <p:cNvPr id="3" name="Picture 2">
            <a:extLst>
              <a:ext uri="{FF2B5EF4-FFF2-40B4-BE49-F238E27FC236}">
                <a16:creationId xmlns:a16="http://schemas.microsoft.com/office/drawing/2014/main" id="{EE25E12E-D18D-917F-30AB-A4635D325E23}"/>
              </a:ext>
            </a:extLst>
          </p:cNvPr>
          <p:cNvPicPr>
            <a:picLocks noChangeAspect="1"/>
          </p:cNvPicPr>
          <p:nvPr/>
        </p:nvPicPr>
        <p:blipFill>
          <a:blip r:embed="rId2"/>
          <a:stretch>
            <a:fillRect/>
          </a:stretch>
        </p:blipFill>
        <p:spPr>
          <a:xfrm>
            <a:off x="4011599" y="1622554"/>
            <a:ext cx="3724302" cy="533404"/>
          </a:xfrm>
          <a:prstGeom prst="rect">
            <a:avLst/>
          </a:prstGeom>
        </p:spPr>
      </p:pic>
      <p:pic>
        <p:nvPicPr>
          <p:cNvPr id="5" name="Picture 4">
            <a:extLst>
              <a:ext uri="{FF2B5EF4-FFF2-40B4-BE49-F238E27FC236}">
                <a16:creationId xmlns:a16="http://schemas.microsoft.com/office/drawing/2014/main" id="{5E7D7047-4383-510A-C1DB-8C84BE1E6CE0}"/>
              </a:ext>
            </a:extLst>
          </p:cNvPr>
          <p:cNvPicPr>
            <a:picLocks noChangeAspect="1"/>
          </p:cNvPicPr>
          <p:nvPr/>
        </p:nvPicPr>
        <p:blipFill>
          <a:blip r:embed="rId3"/>
          <a:stretch>
            <a:fillRect/>
          </a:stretch>
        </p:blipFill>
        <p:spPr>
          <a:xfrm>
            <a:off x="3719497" y="2774682"/>
            <a:ext cx="3971954" cy="628655"/>
          </a:xfrm>
          <a:prstGeom prst="rect">
            <a:avLst/>
          </a:prstGeom>
        </p:spPr>
      </p:pic>
      <p:pic>
        <p:nvPicPr>
          <p:cNvPr id="8" name="Picture 7">
            <a:extLst>
              <a:ext uri="{FF2B5EF4-FFF2-40B4-BE49-F238E27FC236}">
                <a16:creationId xmlns:a16="http://schemas.microsoft.com/office/drawing/2014/main" id="{EB63B969-15BC-4786-2C16-4B1BA5FBE834}"/>
              </a:ext>
            </a:extLst>
          </p:cNvPr>
          <p:cNvPicPr>
            <a:picLocks noChangeAspect="1"/>
          </p:cNvPicPr>
          <p:nvPr/>
        </p:nvPicPr>
        <p:blipFill>
          <a:blip r:embed="rId4"/>
          <a:stretch>
            <a:fillRect/>
          </a:stretch>
        </p:blipFill>
        <p:spPr>
          <a:xfrm>
            <a:off x="3189261" y="3917687"/>
            <a:ext cx="7210478" cy="571504"/>
          </a:xfrm>
          <a:prstGeom prst="rect">
            <a:avLst/>
          </a:prstGeom>
        </p:spPr>
      </p:pic>
      <p:pic>
        <p:nvPicPr>
          <p:cNvPr id="11" name="Picture 10">
            <a:extLst>
              <a:ext uri="{FF2B5EF4-FFF2-40B4-BE49-F238E27FC236}">
                <a16:creationId xmlns:a16="http://schemas.microsoft.com/office/drawing/2014/main" id="{90C0CFCC-3ABD-F473-A790-0DFE76FB323D}"/>
              </a:ext>
            </a:extLst>
          </p:cNvPr>
          <p:cNvPicPr>
            <a:picLocks noChangeAspect="1"/>
          </p:cNvPicPr>
          <p:nvPr/>
        </p:nvPicPr>
        <p:blipFill>
          <a:blip r:embed="rId5"/>
          <a:stretch>
            <a:fillRect/>
          </a:stretch>
        </p:blipFill>
        <p:spPr>
          <a:xfrm>
            <a:off x="3487720" y="4812638"/>
            <a:ext cx="4772060" cy="704855"/>
          </a:xfrm>
          <a:prstGeom prst="rect">
            <a:avLst/>
          </a:prstGeom>
        </p:spPr>
      </p:pic>
      <p:pic>
        <p:nvPicPr>
          <p:cNvPr id="14" name="Picture 13">
            <a:extLst>
              <a:ext uri="{FF2B5EF4-FFF2-40B4-BE49-F238E27FC236}">
                <a16:creationId xmlns:a16="http://schemas.microsoft.com/office/drawing/2014/main" id="{A1340138-F69A-13C4-AB98-A72C9B17CBBB}"/>
              </a:ext>
            </a:extLst>
          </p:cNvPr>
          <p:cNvPicPr>
            <a:picLocks noChangeAspect="1"/>
          </p:cNvPicPr>
          <p:nvPr/>
        </p:nvPicPr>
        <p:blipFill>
          <a:blip r:embed="rId6"/>
          <a:stretch>
            <a:fillRect/>
          </a:stretch>
        </p:blipFill>
        <p:spPr>
          <a:xfrm>
            <a:off x="3673457" y="5768021"/>
            <a:ext cx="2524143" cy="409578"/>
          </a:xfrm>
          <a:prstGeom prst="rect">
            <a:avLst/>
          </a:prstGeom>
        </p:spPr>
      </p:pic>
    </p:spTree>
    <p:extLst>
      <p:ext uri="{BB962C8B-B14F-4D97-AF65-F5344CB8AC3E}">
        <p14:creationId xmlns:p14="http://schemas.microsoft.com/office/powerpoint/2010/main" val="78711567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D73C92B-1EC6-7DD5-E34B-587DBA3FB565}"/>
              </a:ext>
            </a:extLst>
          </p:cNvPr>
          <p:cNvSpPr>
            <a:spLocks noGrp="1"/>
          </p:cNvSpPr>
          <p:nvPr>
            <p:ph type="title"/>
          </p:nvPr>
        </p:nvSpPr>
        <p:spPr>
          <a:xfrm>
            <a:off x="630936" y="457200"/>
            <a:ext cx="4343400" cy="1929384"/>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p>
            <a:r>
              <a:rPr lang="en-US" sz="4800" b="1"/>
              <a:t>          Quantum Corrected BH </a:t>
            </a:r>
          </a:p>
        </p:txBody>
      </p:sp>
      <p:sp>
        <p:nvSpPr>
          <p:cNvPr id="1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38A972-492A-1D06-BA82-6E97170224D2}"/>
              </a:ext>
            </a:extLst>
          </p:cNvPr>
          <p:cNvSpPr txBox="1"/>
          <p:nvPr/>
        </p:nvSpPr>
        <p:spPr>
          <a:xfrm>
            <a:off x="5541263" y="457200"/>
            <a:ext cx="6007608" cy="1929384"/>
          </a:xfrm>
          <a:prstGeom prst="rect">
            <a:avLst/>
          </a:prstGeom>
        </p:spPr>
        <p:txBody>
          <a:bodyPr vert="horz" lIns="91440" tIns="45720" rIns="91440" bIns="45720" rtlCol="0" anchor="ctr">
            <a:normAutofit/>
          </a:bodyPr>
          <a:lstStyle/>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2200"/>
              <a:t>The quantum-corrected Schwarzschild lapse function is given by:</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2200"/>
          </a:p>
        </p:txBody>
      </p:sp>
      <p:pic>
        <p:nvPicPr>
          <p:cNvPr id="10" name="Picture 9" descr="A graph of a function&#10;&#10;Description automatically generated">
            <a:extLst>
              <a:ext uri="{FF2B5EF4-FFF2-40B4-BE49-F238E27FC236}">
                <a16:creationId xmlns:a16="http://schemas.microsoft.com/office/drawing/2014/main" id="{B9F4EFF2-04BF-38F7-8251-D459F1755D1F}"/>
              </a:ext>
            </a:extLst>
          </p:cNvPr>
          <p:cNvPicPr>
            <a:picLocks noChangeAspect="1"/>
          </p:cNvPicPr>
          <p:nvPr/>
        </p:nvPicPr>
        <p:blipFill>
          <a:blip r:embed="rId2"/>
          <a:stretch>
            <a:fillRect/>
          </a:stretch>
        </p:blipFill>
        <p:spPr>
          <a:xfrm>
            <a:off x="1086069" y="2569464"/>
            <a:ext cx="4228662" cy="3678936"/>
          </a:xfrm>
          <a:prstGeom prst="rect">
            <a:avLst/>
          </a:prstGeom>
        </p:spPr>
      </p:pic>
      <p:pic>
        <p:nvPicPr>
          <p:cNvPr id="8" name="Picture 7" descr="A black and white math symbols&#10;&#10;Description automatically generated with medium confidence">
            <a:extLst>
              <a:ext uri="{FF2B5EF4-FFF2-40B4-BE49-F238E27FC236}">
                <a16:creationId xmlns:a16="http://schemas.microsoft.com/office/drawing/2014/main" id="{B9363893-5F22-67ED-8F67-FE4727EF4D6E}"/>
              </a:ext>
            </a:extLst>
          </p:cNvPr>
          <p:cNvPicPr>
            <a:picLocks noChangeAspect="1"/>
          </p:cNvPicPr>
          <p:nvPr/>
        </p:nvPicPr>
        <p:blipFill>
          <a:blip r:embed="rId3"/>
          <a:stretch>
            <a:fillRect/>
          </a:stretch>
        </p:blipFill>
        <p:spPr>
          <a:xfrm>
            <a:off x="6254496" y="3780099"/>
            <a:ext cx="5468112" cy="1257665"/>
          </a:xfrm>
          <a:prstGeom prst="rect">
            <a:avLst/>
          </a:prstGeom>
        </p:spPr>
      </p:pic>
      <p:sp>
        <p:nvSpPr>
          <p:cNvPr id="4" name="Slide Number Placeholder 3">
            <a:extLst>
              <a:ext uri="{FF2B5EF4-FFF2-40B4-BE49-F238E27FC236}">
                <a16:creationId xmlns:a16="http://schemas.microsoft.com/office/drawing/2014/main" id="{D98F1BF8-C109-C78A-91F4-3074CF3140E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B5FD40B-851E-49DD-B071-B2FF739603B5}" type="slidenum">
              <a:rPr lang="en-US" smtClean="0"/>
              <a:pPr defTabSz="914400">
                <a:spcAft>
                  <a:spcPts val="600"/>
                </a:spcAft>
              </a:pPr>
              <a:t>12</a:t>
            </a:fld>
            <a:endParaRPr lang="en-US"/>
          </a:p>
        </p:txBody>
      </p:sp>
    </p:spTree>
    <p:extLst>
      <p:ext uri="{BB962C8B-B14F-4D97-AF65-F5344CB8AC3E}">
        <p14:creationId xmlns:p14="http://schemas.microsoft.com/office/powerpoint/2010/main" val="96150347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a:extLst>
              <a:ext uri="{FF2B5EF4-FFF2-40B4-BE49-F238E27FC236}">
                <a16:creationId xmlns:a16="http://schemas.microsoft.com/office/drawing/2014/main" id="{D09ECCD7-C845-1872-D2B9-71ECEA642B62}"/>
              </a:ext>
            </a:extLst>
          </p:cNvPr>
          <p:cNvSpPr txBox="1">
            <a:spLocks/>
          </p:cNvSpPr>
          <p:nvPr/>
        </p:nvSpPr>
        <p:spPr>
          <a:xfrm>
            <a:off x="1198181" y="560881"/>
            <a:ext cx="9795638" cy="1114380"/>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200" b="1"/>
              <a:t>     Coherent Quantum BH</a:t>
            </a:r>
          </a:p>
        </p:txBody>
      </p:sp>
      <p:sp>
        <p:nvSpPr>
          <p:cNvPr id="7" name="TextBox 6">
            <a:extLst>
              <a:ext uri="{FF2B5EF4-FFF2-40B4-BE49-F238E27FC236}">
                <a16:creationId xmlns:a16="http://schemas.microsoft.com/office/drawing/2014/main" id="{63532411-8750-4C5A-441E-572BD3AEF7D3}"/>
              </a:ext>
            </a:extLst>
          </p:cNvPr>
          <p:cNvSpPr txBox="1"/>
          <p:nvPr/>
        </p:nvSpPr>
        <p:spPr>
          <a:xfrm>
            <a:off x="1198181" y="1839595"/>
            <a:ext cx="9795638" cy="943119"/>
          </a:xfrm>
          <a:prstGeom prst="rect">
            <a:avLst/>
          </a:prstGeom>
        </p:spPr>
        <p:txBody>
          <a:bodyPr vert="horz" lIns="91440" tIns="45720" rIns="91440" bIns="45720" rtlCol="0">
            <a:normAutofit/>
          </a:bodyPr>
          <a:lstStyle/>
          <a:p>
            <a:pPr algn="ctr" defTabSz="914400">
              <a:lnSpc>
                <a:spcPct val="90000"/>
              </a:lnSpc>
              <a:spcBef>
                <a:spcPts val="1000"/>
              </a:spcBef>
              <a:buClr>
                <a:srgbClr val="001F5F"/>
              </a:buClr>
              <a:buSzPct val="84615"/>
              <a:tabLst>
                <a:tab pos="287020" algn="l"/>
              </a:tabLst>
            </a:pPr>
            <a:r>
              <a:rPr lang="en-US" sz="2400"/>
              <a:t>The </a:t>
            </a:r>
            <a:r>
              <a:rPr lang="en-US" sz="2400" b="1"/>
              <a:t>lapse function </a:t>
            </a:r>
            <a:r>
              <a:rPr lang="en-US" sz="2400"/>
              <a:t>for a coherent quantum black hole metric is:</a:t>
            </a:r>
          </a:p>
        </p:txBody>
      </p:sp>
      <p:pic>
        <p:nvPicPr>
          <p:cNvPr id="8" name="Picture 7" descr="A graph of a function&#10;&#10;Description automatically generated">
            <a:extLst>
              <a:ext uri="{FF2B5EF4-FFF2-40B4-BE49-F238E27FC236}">
                <a16:creationId xmlns:a16="http://schemas.microsoft.com/office/drawing/2014/main" id="{DFA1ED10-515A-59C1-964A-8140F58EC8D9}"/>
              </a:ext>
            </a:extLst>
          </p:cNvPr>
          <p:cNvPicPr>
            <a:picLocks noChangeAspect="1"/>
          </p:cNvPicPr>
          <p:nvPr/>
        </p:nvPicPr>
        <p:blipFill>
          <a:blip r:embed="rId2"/>
          <a:stretch>
            <a:fillRect/>
          </a:stretch>
        </p:blipFill>
        <p:spPr>
          <a:xfrm>
            <a:off x="1073385" y="2957665"/>
            <a:ext cx="4043959" cy="3346376"/>
          </a:xfrm>
          <a:prstGeom prst="rect">
            <a:avLst/>
          </a:prstGeom>
        </p:spPr>
      </p:pic>
      <p:pic>
        <p:nvPicPr>
          <p:cNvPr id="3" name="Picture 2" descr="A black lines with letters and numbers&#10;&#10;Description automatically generated with medium confidence">
            <a:extLst>
              <a:ext uri="{FF2B5EF4-FFF2-40B4-BE49-F238E27FC236}">
                <a16:creationId xmlns:a16="http://schemas.microsoft.com/office/drawing/2014/main" id="{08B2757D-75D0-173E-A46A-E602655BBE48}"/>
              </a:ext>
            </a:extLst>
          </p:cNvPr>
          <p:cNvPicPr>
            <a:picLocks noChangeAspect="1"/>
          </p:cNvPicPr>
          <p:nvPr/>
        </p:nvPicPr>
        <p:blipFill>
          <a:blip r:embed="rId3"/>
          <a:stretch>
            <a:fillRect/>
          </a:stretch>
        </p:blipFill>
        <p:spPr>
          <a:xfrm>
            <a:off x="6182505" y="3982458"/>
            <a:ext cx="5828261" cy="1296789"/>
          </a:xfrm>
          <a:prstGeom prst="rect">
            <a:avLst/>
          </a:prstGeom>
        </p:spPr>
      </p:pic>
      <p:sp>
        <p:nvSpPr>
          <p:cNvPr id="4" name="Slide Number Placeholder 3">
            <a:extLst>
              <a:ext uri="{FF2B5EF4-FFF2-40B4-BE49-F238E27FC236}">
                <a16:creationId xmlns:a16="http://schemas.microsoft.com/office/drawing/2014/main" id="{BC3D8813-9046-5875-278E-5DEB90123CA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B5FD40B-851E-49DD-B071-B2FF739603B5}" type="slidenum">
              <a:rPr lang="en-US" smtClean="0"/>
              <a:pPr defTabSz="914400">
                <a:spcAft>
                  <a:spcPts val="600"/>
                </a:spcAft>
              </a:pPr>
              <a:t>13</a:t>
            </a:fld>
            <a:endParaRPr lang="en-US"/>
          </a:p>
        </p:txBody>
      </p:sp>
    </p:spTree>
    <p:extLst>
      <p:ext uri="{BB962C8B-B14F-4D97-AF65-F5344CB8AC3E}">
        <p14:creationId xmlns:p14="http://schemas.microsoft.com/office/powerpoint/2010/main" val="329650365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2">
            <a:extLst>
              <a:ext uri="{FF2B5EF4-FFF2-40B4-BE49-F238E27FC236}">
                <a16:creationId xmlns:a16="http://schemas.microsoft.com/office/drawing/2014/main" id="{9E5310F9-35F8-8FD2-BAC0-72903E360724}"/>
              </a:ext>
            </a:extLst>
          </p:cNvPr>
          <p:cNvSpPr txBox="1">
            <a:spLocks/>
          </p:cNvSpPr>
          <p:nvPr/>
        </p:nvSpPr>
        <p:spPr>
          <a:xfrm>
            <a:off x="630936" y="457200"/>
            <a:ext cx="4343400" cy="1929384"/>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a:t>Comparison with Regular BH </a:t>
            </a:r>
          </a:p>
        </p:txBody>
      </p:sp>
      <p:sp>
        <p:nvSpPr>
          <p:cNvPr id="2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43810E-391E-782C-904D-76ED4A7A95DE}"/>
              </a:ext>
            </a:extLst>
          </p:cNvPr>
          <p:cNvSpPr txBox="1"/>
          <p:nvPr/>
        </p:nvSpPr>
        <p:spPr>
          <a:xfrm>
            <a:off x="5541263" y="457200"/>
            <a:ext cx="6007608" cy="1929384"/>
          </a:xfrm>
          <a:prstGeom prst="rect">
            <a:avLst/>
          </a:prstGeom>
        </p:spPr>
        <p:txBody>
          <a:bodyPr vert="horz" lIns="91440" tIns="45720" rIns="91440" bIns="45720" rtlCol="0" anchor="ctr">
            <a:normAutofit/>
          </a:bodyPr>
          <a:lstStyle/>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2200" b="1" u="sng"/>
              <a:t>Hayward</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2200" b="1" u="sng"/>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2200"/>
              <a:t>The lapse function for the Hayward metric, which describes a regular black hole, is given by:</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2200" b="1" u="sng"/>
          </a:p>
        </p:txBody>
      </p:sp>
      <p:pic>
        <p:nvPicPr>
          <p:cNvPr id="10" name="Picture 9" descr="A graph of a function&#10;&#10;Description automatically generated">
            <a:extLst>
              <a:ext uri="{FF2B5EF4-FFF2-40B4-BE49-F238E27FC236}">
                <a16:creationId xmlns:a16="http://schemas.microsoft.com/office/drawing/2014/main" id="{D4395BDE-563B-2207-D615-7757E590D8F8}"/>
              </a:ext>
            </a:extLst>
          </p:cNvPr>
          <p:cNvPicPr>
            <a:picLocks noChangeAspect="1"/>
          </p:cNvPicPr>
          <p:nvPr/>
        </p:nvPicPr>
        <p:blipFill>
          <a:blip r:embed="rId3"/>
          <a:stretch>
            <a:fillRect/>
          </a:stretch>
        </p:blipFill>
        <p:spPr>
          <a:xfrm>
            <a:off x="893858" y="2569464"/>
            <a:ext cx="4613084" cy="3678936"/>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12EAE35B-735F-34B0-F0C0-1632772E476A}"/>
              </a:ext>
            </a:extLst>
          </p:cNvPr>
          <p:cNvPicPr>
            <a:picLocks noChangeAspect="1"/>
          </p:cNvPicPr>
          <p:nvPr/>
        </p:nvPicPr>
        <p:blipFill>
          <a:blip r:embed="rId4"/>
          <a:stretch>
            <a:fillRect/>
          </a:stretch>
        </p:blipFill>
        <p:spPr>
          <a:xfrm>
            <a:off x="6254496" y="3650232"/>
            <a:ext cx="5468112" cy="1517399"/>
          </a:xfrm>
          <a:prstGeom prst="rect">
            <a:avLst/>
          </a:prstGeom>
        </p:spPr>
      </p:pic>
      <p:sp>
        <p:nvSpPr>
          <p:cNvPr id="6" name="object 2">
            <a:extLst>
              <a:ext uri="{FF2B5EF4-FFF2-40B4-BE49-F238E27FC236}">
                <a16:creationId xmlns:a16="http://schemas.microsoft.com/office/drawing/2014/main" id="{9D82EA97-2DA0-1C9E-308D-24A1C682F7E4}"/>
              </a:ext>
            </a:extLst>
          </p:cNvPr>
          <p:cNvSpPr txBox="1">
            <a:spLocks/>
          </p:cNvSpPr>
          <p:nvPr/>
        </p:nvSpPr>
        <p:spPr>
          <a:xfrm>
            <a:off x="838200" y="365125"/>
            <a:ext cx="10515600" cy="1325563"/>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5400" b="1"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680CF20C-E9D7-B8DD-0D0A-CF63F1E5C1B3}"/>
              </a:ext>
            </a:extLst>
          </p:cNvPr>
          <p:cNvSpPr txBox="1"/>
          <p:nvPr/>
        </p:nvSpPr>
        <p:spPr>
          <a:xfrm>
            <a:off x="838200" y="1929384"/>
            <a:ext cx="10515600" cy="4251960"/>
          </a:xfrm>
          <a:prstGeom prst="rect">
            <a:avLst/>
          </a:prstGeom>
        </p:spPr>
        <p:txBody>
          <a:bodyPr vert="horz" lIns="91440" tIns="45720" rIns="91440" bIns="45720" rtlCol="0">
            <a:normAutofit/>
          </a:bodyPr>
          <a:lstStyle/>
          <a:p>
            <a:pPr marL="57785" algn="just" defTabSz="914400">
              <a:lnSpc>
                <a:spcPct val="90000"/>
              </a:lnSpc>
              <a:spcBef>
                <a:spcPts val="480"/>
              </a:spcBef>
              <a:buClr>
                <a:srgbClr val="001F5F"/>
              </a:buClr>
              <a:buSzPct val="84615"/>
              <a:tabLst>
                <a:tab pos="287020" algn="l"/>
              </a:tabLst>
            </a:pPr>
            <a:endParaRPr lang="en-US" sz="2000" dirty="0"/>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2000" dirty="0"/>
          </a:p>
        </p:txBody>
      </p:sp>
    </p:spTree>
    <p:extLst>
      <p:ext uri="{BB962C8B-B14F-4D97-AF65-F5344CB8AC3E}">
        <p14:creationId xmlns:p14="http://schemas.microsoft.com/office/powerpoint/2010/main" val="25207098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a:extLst>
              <a:ext uri="{FF2B5EF4-FFF2-40B4-BE49-F238E27FC236}">
                <a16:creationId xmlns:a16="http://schemas.microsoft.com/office/drawing/2014/main" id="{D0FF202A-548D-BED3-E13A-220665017036}"/>
              </a:ext>
            </a:extLst>
          </p:cNvPr>
          <p:cNvSpPr txBox="1">
            <a:spLocks noGrp="1"/>
          </p:cNvSpPr>
          <p:nvPr>
            <p:ph type="title"/>
          </p:nvPr>
        </p:nvSpPr>
        <p:spPr>
          <a:xfrm>
            <a:off x="699714" y="353160"/>
            <a:ext cx="7091300" cy="898581"/>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p>
            <a:r>
              <a:rPr lang="en-US" sz="4000" b="1">
                <a:solidFill>
                  <a:srgbClr val="FFFFFF"/>
                </a:solidFill>
              </a:rPr>
              <a:t>      Corrected-Hayward</a:t>
            </a:r>
          </a:p>
        </p:txBody>
      </p:sp>
      <p:sp>
        <p:nvSpPr>
          <p:cNvPr id="3" name="TextBox 2">
            <a:extLst>
              <a:ext uri="{FF2B5EF4-FFF2-40B4-BE49-F238E27FC236}">
                <a16:creationId xmlns:a16="http://schemas.microsoft.com/office/drawing/2014/main" id="{6DC8CB06-3CB8-3B81-7683-429F0E303FA7}"/>
              </a:ext>
            </a:extLst>
          </p:cNvPr>
          <p:cNvSpPr txBox="1"/>
          <p:nvPr/>
        </p:nvSpPr>
        <p:spPr>
          <a:xfrm>
            <a:off x="8571507" y="387224"/>
            <a:ext cx="3291839" cy="830453"/>
          </a:xfrm>
          <a:prstGeom prst="rect">
            <a:avLst/>
          </a:prstGeom>
        </p:spPr>
        <p:txBody>
          <a:bodyPr vert="horz" lIns="91440" tIns="45720" rIns="91440" bIns="45720" rtlCol="0" anchor="ctr">
            <a:normAutofit/>
          </a:bodyPr>
          <a:lstStyle/>
          <a:p>
            <a:pPr defTabSz="914400">
              <a:lnSpc>
                <a:spcPct val="90000"/>
              </a:lnSpc>
              <a:spcBef>
                <a:spcPts val="1000"/>
              </a:spcBef>
              <a:buClr>
                <a:srgbClr val="001F5F"/>
              </a:buClr>
              <a:buSzPct val="84615"/>
              <a:tabLst>
                <a:tab pos="287020" algn="l"/>
              </a:tabLst>
            </a:pPr>
            <a:r>
              <a:rPr lang="en-US" sz="1900">
                <a:solidFill>
                  <a:srgbClr val="FFFFFF"/>
                </a:solidFill>
              </a:rPr>
              <a:t>The </a:t>
            </a:r>
            <a:r>
              <a:rPr lang="en-US" sz="1900" b="1">
                <a:solidFill>
                  <a:srgbClr val="FFFFFF"/>
                </a:solidFill>
              </a:rPr>
              <a:t>corrected Hayward metric lapse function</a:t>
            </a:r>
            <a:r>
              <a:rPr lang="en-US" sz="1900">
                <a:solidFill>
                  <a:srgbClr val="FFFFFF"/>
                </a:solidFill>
              </a:rPr>
              <a:t> is given by:</a:t>
            </a:r>
          </a:p>
        </p:txBody>
      </p:sp>
      <p:pic>
        <p:nvPicPr>
          <p:cNvPr id="7" name="Picture 6" descr="A number and line with black text&#10;&#10;Description automatically generated with medium confidence">
            <a:extLst>
              <a:ext uri="{FF2B5EF4-FFF2-40B4-BE49-F238E27FC236}">
                <a16:creationId xmlns:a16="http://schemas.microsoft.com/office/drawing/2014/main" id="{1C3DAFC6-1C35-7718-8881-8708D3B298B1}"/>
              </a:ext>
            </a:extLst>
          </p:cNvPr>
          <p:cNvPicPr>
            <a:picLocks noChangeAspect="1"/>
          </p:cNvPicPr>
          <p:nvPr/>
        </p:nvPicPr>
        <p:blipFill>
          <a:blip r:embed="rId2"/>
          <a:stretch>
            <a:fillRect/>
          </a:stretch>
        </p:blipFill>
        <p:spPr>
          <a:xfrm>
            <a:off x="715748" y="3329426"/>
            <a:ext cx="5131088" cy="1701637"/>
          </a:xfrm>
          <a:prstGeom prst="rect">
            <a:avLst/>
          </a:prstGeom>
        </p:spPr>
      </p:pic>
      <p:pic>
        <p:nvPicPr>
          <p:cNvPr id="9" name="Picture 8" descr="A graph of a function&#10;&#10;Description automatically generated">
            <a:extLst>
              <a:ext uri="{FF2B5EF4-FFF2-40B4-BE49-F238E27FC236}">
                <a16:creationId xmlns:a16="http://schemas.microsoft.com/office/drawing/2014/main" id="{67202B9E-1A09-BC6A-BF07-D3B4E256FB20}"/>
              </a:ext>
            </a:extLst>
          </p:cNvPr>
          <p:cNvPicPr>
            <a:picLocks noChangeAspect="1"/>
          </p:cNvPicPr>
          <p:nvPr/>
        </p:nvPicPr>
        <p:blipFill>
          <a:blip r:embed="rId3"/>
          <a:stretch>
            <a:fillRect/>
          </a:stretch>
        </p:blipFill>
        <p:spPr>
          <a:xfrm>
            <a:off x="6345165" y="2222021"/>
            <a:ext cx="5131087" cy="3989419"/>
          </a:xfrm>
          <a:prstGeom prst="rect">
            <a:avLst/>
          </a:prstGeom>
        </p:spPr>
      </p:pic>
      <p:sp>
        <p:nvSpPr>
          <p:cNvPr id="5" name="Slide Number Placeholder 4">
            <a:extLst>
              <a:ext uri="{FF2B5EF4-FFF2-40B4-BE49-F238E27FC236}">
                <a16:creationId xmlns:a16="http://schemas.microsoft.com/office/drawing/2014/main" id="{DC3538A9-7050-8D17-6AD4-67AC19C5A965}"/>
              </a:ext>
            </a:extLst>
          </p:cNvPr>
          <p:cNvSpPr>
            <a:spLocks noGrp="1"/>
          </p:cNvSpPr>
          <p:nvPr>
            <p:ph type="sldNum" sz="quarter" idx="12"/>
          </p:nvPr>
        </p:nvSpPr>
        <p:spPr>
          <a:xfrm>
            <a:off x="11704320" y="6431079"/>
            <a:ext cx="448056" cy="365125"/>
          </a:xfrm>
        </p:spPr>
        <p:txBody>
          <a:bodyPr vert="horz" lIns="91440" tIns="45720" rIns="91440" bIns="45720" rtlCol="0" anchor="ctr">
            <a:normAutofit/>
          </a:bodyPr>
          <a:lstStyle/>
          <a:p>
            <a:pPr defTabSz="914400">
              <a:spcAft>
                <a:spcPts val="600"/>
              </a:spcAft>
            </a:pPr>
            <a:fld id="{DB5FD40B-851E-49DD-B071-B2FF739603B5}" type="slidenum">
              <a:rPr lang="en-US" sz="1100">
                <a:solidFill>
                  <a:schemeClr val="tx1">
                    <a:lumMod val="50000"/>
                    <a:lumOff val="50000"/>
                  </a:schemeClr>
                </a:solidFill>
              </a:rPr>
              <a:pPr defTabSz="914400">
                <a:spcAft>
                  <a:spcPts val="600"/>
                </a:spcAft>
              </a:pPr>
              <a:t>15</a:t>
            </a:fld>
            <a:endParaRPr lang="en-US" sz="1100">
              <a:solidFill>
                <a:schemeClr val="tx1">
                  <a:lumMod val="50000"/>
                  <a:lumOff val="50000"/>
                </a:schemeClr>
              </a:solidFill>
            </a:endParaRPr>
          </a:p>
        </p:txBody>
      </p:sp>
    </p:spTree>
    <p:extLst>
      <p:ext uri="{BB962C8B-B14F-4D97-AF65-F5344CB8AC3E}">
        <p14:creationId xmlns:p14="http://schemas.microsoft.com/office/powerpoint/2010/main" val="22737870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a:extLst>
              <a:ext uri="{FF2B5EF4-FFF2-40B4-BE49-F238E27FC236}">
                <a16:creationId xmlns:a16="http://schemas.microsoft.com/office/drawing/2014/main" id="{797D3442-16CA-6D36-D658-E53CB5EFFA6F}"/>
              </a:ext>
            </a:extLst>
          </p:cNvPr>
          <p:cNvSpPr txBox="1">
            <a:spLocks/>
          </p:cNvSpPr>
          <p:nvPr/>
        </p:nvSpPr>
        <p:spPr>
          <a:xfrm>
            <a:off x="841248" y="548640"/>
            <a:ext cx="3600860" cy="5431536"/>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kern="1200">
                <a:solidFill>
                  <a:schemeClr val="tx1"/>
                </a:solidFill>
                <a:latin typeface="+mj-lt"/>
                <a:ea typeface="+mj-ea"/>
                <a:cs typeface="+mj-cs"/>
              </a:rPr>
              <a:t>Key analytical and Numerical Method</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26EFE0E-1797-0DE2-9AB9-A7ECB3636F51}"/>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700" b="1" u="sng"/>
              <a:t>Hamiltonian Discretization:</a:t>
            </a:r>
          </a:p>
          <a:p>
            <a:pPr marL="1206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700" b="1" u="sng"/>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700"/>
              <a:t>The scalar field is discretized on a spherical lattice to compute the Hamiltonian, which forms the basis for the entanglement entropy calculation. This method could be seen as a precursor to numerical methods.</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700"/>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700" b="1" u="sng"/>
              <a:t>Ultraviolet (UV) and Infrared (IR) Cutoff</a:t>
            </a:r>
            <a:r>
              <a:rPr lang="en-US" sz="1700" u="sng"/>
              <a:t>:</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700" u="sng"/>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700"/>
              <a:t>These are regularization techniques used to handle divergences in the theory, often used in quantum field theory to limit infinite contributions from short (UV) or long (IR) wavelengths. In this paper, these cutoffs are employed to ensure meaningful results in the entropy calculations, similar to how statistical methods handle large datasets by limiting extremes.</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700" u="sng"/>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700" b="1" u="sng"/>
              <a:t>Numerical Simulations</a:t>
            </a:r>
            <a:r>
              <a:rPr lang="en-US" sz="1700" u="sng"/>
              <a:t>: </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700" u="sng"/>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700"/>
              <a:t>The paper frequently uses numerical simulations to evaluate the behavior of entanglement entropy for various black hole metrics.</a:t>
            </a:r>
            <a:endParaRPr lang="en-US" sz="1700" u="sng"/>
          </a:p>
        </p:txBody>
      </p:sp>
      <p:sp>
        <p:nvSpPr>
          <p:cNvPr id="5" name="Slide Number Placeholder 4">
            <a:extLst>
              <a:ext uri="{FF2B5EF4-FFF2-40B4-BE49-F238E27FC236}">
                <a16:creationId xmlns:a16="http://schemas.microsoft.com/office/drawing/2014/main" id="{BDC5EF1E-71AD-5BFE-EE96-D6BCD7FD91A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B5FD40B-851E-49DD-B071-B2FF739603B5}" type="slidenum">
              <a:rPr lang="en-US" smtClean="0"/>
              <a:pPr defTabSz="914400">
                <a:spcAft>
                  <a:spcPts val="600"/>
                </a:spcAft>
              </a:pPr>
              <a:t>16</a:t>
            </a:fld>
            <a:endParaRPr lang="en-US"/>
          </a:p>
        </p:txBody>
      </p:sp>
    </p:spTree>
    <p:extLst>
      <p:ext uri="{BB962C8B-B14F-4D97-AF65-F5344CB8AC3E}">
        <p14:creationId xmlns:p14="http://schemas.microsoft.com/office/powerpoint/2010/main" val="28486147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3"/>
        <p:cNvGrpSpPr/>
        <p:nvPr/>
      </p:nvGrpSpPr>
      <p:grpSpPr>
        <a:xfrm>
          <a:off x="0" y="0"/>
          <a:ext cx="0" cy="0"/>
          <a:chOff x="0" y="0"/>
          <a:chExt cx="0" cy="0"/>
        </a:xfrm>
      </p:grpSpPr>
      <p:sp useBgFill="1">
        <p:nvSpPr>
          <p:cNvPr id="351" name="Rectangle 35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6C4C8B-F02C-9D95-CA7D-809E9742E5EC}"/>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200" b="1" u="sng" dirty="0"/>
              <a:t>Error Estimation in Sum Truncation</a:t>
            </a:r>
            <a:r>
              <a:rPr lang="en-US" sz="1200" u="sng" dirty="0"/>
              <a:t>:</a:t>
            </a:r>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200" b="1" u="sng" dirty="0"/>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200" dirty="0"/>
              <a:t>Although not labeled as a statistical method, the paper describes an error estimation approach for truncating infinite series sums, which is akin to a numerical approximation technique often used in computational statistics to estimate convergence or tolerance levels.</a:t>
            </a:r>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200" b="1" u="sng" dirty="0"/>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200" b="1" u="sng" dirty="0"/>
              <a:t>Statistical Interpretation Methods</a:t>
            </a:r>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200" b="1" u="sng" dirty="0"/>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200" b="1" u="sng" dirty="0"/>
              <a:t>Convergence and Error Tolerance</a:t>
            </a:r>
            <a:r>
              <a:rPr lang="en-US" sz="1200" u="sng" dirty="0"/>
              <a:t>:</a:t>
            </a:r>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200" b="1" u="sng" dirty="0"/>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1200" dirty="0"/>
              <a:t>The paper discusses methods to check the convergence of infinite sums (such as truncating the spherical harmonic expansion). This is similar to how statistical methods assess convergence in iterative algorithms.</a:t>
            </a:r>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200" b="1" u="sng" dirty="0"/>
          </a:p>
          <a:p>
            <a:pPr marL="743585" lvl="1" indent="-228600" defTabSz="914400">
              <a:lnSpc>
                <a:spcPct val="90000"/>
              </a:lnSpc>
              <a:spcBef>
                <a:spcPts val="480"/>
              </a:spcBef>
              <a:buClr>
                <a:srgbClr val="001F5F"/>
              </a:buClr>
              <a:buSzPct val="84615"/>
              <a:buFont typeface="Arial" panose="020B0604020202020204" pitchFamily="34" charset="0"/>
              <a:buChar char="•"/>
              <a:tabLst>
                <a:tab pos="287020" algn="l"/>
              </a:tabLst>
            </a:pPr>
            <a:endParaRPr lang="en-US" sz="1200" b="1" u="sng" dirty="0"/>
          </a:p>
        </p:txBody>
      </p:sp>
      <p:pic>
        <p:nvPicPr>
          <p:cNvPr id="4" name="Picture 3">
            <a:extLst>
              <a:ext uri="{FF2B5EF4-FFF2-40B4-BE49-F238E27FC236}">
                <a16:creationId xmlns:a16="http://schemas.microsoft.com/office/drawing/2014/main" id="{C7F3BD26-1F4E-3D3E-988A-7BCFB8439096}"/>
              </a:ext>
            </a:extLst>
          </p:cNvPr>
          <p:cNvPicPr>
            <a:picLocks noChangeAspect="1"/>
          </p:cNvPicPr>
          <p:nvPr/>
        </p:nvPicPr>
        <p:blipFill>
          <a:blip r:embed="rId3"/>
          <a:stretch>
            <a:fillRect/>
          </a:stretch>
        </p:blipFill>
        <p:spPr>
          <a:xfrm>
            <a:off x="6099048" y="3060520"/>
            <a:ext cx="5458968" cy="736960"/>
          </a:xfrm>
          <a:prstGeom prst="rect">
            <a:avLst/>
          </a:prstGeom>
        </p:spPr>
      </p:pic>
      <p:sp>
        <p:nvSpPr>
          <p:cNvPr id="346" name="Google Shape;346;p14"/>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defTabSz="914400">
              <a:spcBef>
                <a:spcPts val="0"/>
              </a:spcBef>
              <a:spcAft>
                <a:spcPts val="600"/>
              </a:spcAft>
              <a:buNone/>
            </a:pPr>
            <a:fld id="{00000000-1234-1234-1234-123412341234}" type="slidenum">
              <a:rPr lang="en-US" smtClean="0"/>
              <a:pPr lvl="0" indent="0" defTabSz="914400">
                <a:spcBef>
                  <a:spcPts val="0"/>
                </a:spcBef>
                <a:spcAft>
                  <a:spcPts val="600"/>
                </a:spcAft>
                <a:buNone/>
              </a:pPr>
              <a:t>17</a:t>
            </a:fld>
            <a:endParaRPr lang="en-US"/>
          </a:p>
        </p:txBody>
      </p:sp>
    </p:spTree>
    <p:extLst>
      <p:ext uri="{BB962C8B-B14F-4D97-AF65-F5344CB8AC3E}">
        <p14:creationId xmlns:p14="http://schemas.microsoft.com/office/powerpoint/2010/main" val="137076370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0"/>
        <p:cNvGrpSpPr/>
        <p:nvPr/>
      </p:nvGrpSpPr>
      <p:grpSpPr>
        <a:xfrm>
          <a:off x="0" y="0"/>
          <a:ext cx="0" cy="0"/>
          <a:chOff x="0" y="0"/>
          <a:chExt cx="0" cy="0"/>
        </a:xfrm>
      </p:grpSpPr>
      <p:sp useBgFill="1">
        <p:nvSpPr>
          <p:cNvPr id="360" name="Rectangle 35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371808-8AE0-3318-0CEC-CF03BDE60DAB}"/>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900" b="1" dirty="0"/>
              <a:t>Statistical Techniques Analogy:</a:t>
            </a:r>
          </a:p>
          <a:p>
            <a:pPr indent="-228600" defTabSz="914400">
              <a:lnSpc>
                <a:spcPct val="90000"/>
              </a:lnSpc>
              <a:spcAft>
                <a:spcPts val="600"/>
              </a:spcAft>
              <a:buFont typeface="Arial" panose="020B0604020202020204" pitchFamily="34" charset="0"/>
              <a:buChar char="•"/>
            </a:pPr>
            <a:r>
              <a:rPr lang="en-US" sz="1900" dirty="0"/>
              <a:t>While not traditional statistics, here are analogous concepts:</a:t>
            </a:r>
          </a:p>
          <a:p>
            <a:pPr indent="-228600" defTabSz="914400">
              <a:lnSpc>
                <a:spcPct val="90000"/>
              </a:lnSpc>
              <a:spcAft>
                <a:spcPts val="600"/>
              </a:spcAft>
              <a:buFont typeface="Arial" panose="020B0604020202020204" pitchFamily="34" charset="0"/>
              <a:buChar char="•"/>
            </a:pPr>
            <a:r>
              <a:rPr lang="en-US" sz="1900" b="1" dirty="0"/>
              <a:t>Regularization (UV and IR cutoffs)</a:t>
            </a:r>
            <a:r>
              <a:rPr lang="en-US" sz="1900" dirty="0"/>
              <a:t>: A technique to avoid infinities, similar to how statistical methods like Lasso or Ridge regression add penalties to control extreme parameter values.</a:t>
            </a:r>
          </a:p>
          <a:p>
            <a:pPr indent="-228600" defTabSz="914400">
              <a:lnSpc>
                <a:spcPct val="90000"/>
              </a:lnSpc>
              <a:spcAft>
                <a:spcPts val="600"/>
              </a:spcAft>
              <a:buFont typeface="Arial" panose="020B0604020202020204" pitchFamily="34" charset="0"/>
              <a:buChar char="•"/>
            </a:pPr>
            <a:r>
              <a:rPr lang="en-US" sz="1900" b="1" dirty="0"/>
              <a:t>Monte Carlo Simulation</a:t>
            </a:r>
            <a:r>
              <a:rPr lang="en-US" sz="1900" dirty="0"/>
              <a:t>: While not used explicitly, the numerical methods in quantum gravity research often draw on Monte Carlo techniques in other contexts.</a:t>
            </a:r>
          </a:p>
        </p:txBody>
      </p:sp>
      <p:pic>
        <p:nvPicPr>
          <p:cNvPr id="357" name="Graphic 356" descr="Sun">
            <a:extLst>
              <a:ext uri="{FF2B5EF4-FFF2-40B4-BE49-F238E27FC236}">
                <a16:creationId xmlns:a16="http://schemas.microsoft.com/office/drawing/2014/main" id="{A9FFBF89-4F04-A140-2F6A-B562B14EF3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
        <p:nvSpPr>
          <p:cNvPr id="353" name="Google Shape;353;p1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defTabSz="914400">
              <a:spcBef>
                <a:spcPts val="0"/>
              </a:spcBef>
              <a:spcAft>
                <a:spcPts val="600"/>
              </a:spcAft>
              <a:buNone/>
            </a:pPr>
            <a:fld id="{00000000-1234-1234-1234-123412341234}" type="slidenum">
              <a:rPr lang="en-US"/>
              <a:pPr lvl="0" indent="0" defTabSz="914400">
                <a:spcBef>
                  <a:spcPts val="0"/>
                </a:spcBef>
                <a:spcAft>
                  <a:spcPts val="600"/>
                </a:spcAft>
                <a:buNone/>
              </a:pPr>
              <a:t>18</a:t>
            </a:fld>
            <a:endParaRPr lang="en-US"/>
          </a:p>
        </p:txBody>
      </p:sp>
    </p:spTree>
    <p:extLst>
      <p:ext uri="{BB962C8B-B14F-4D97-AF65-F5344CB8AC3E}">
        <p14:creationId xmlns:p14="http://schemas.microsoft.com/office/powerpoint/2010/main" val="297568154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a:extLst>
              <a:ext uri="{FF2B5EF4-FFF2-40B4-BE49-F238E27FC236}">
                <a16:creationId xmlns:a16="http://schemas.microsoft.com/office/drawing/2014/main" id="{BFF2C2CB-64BF-CE88-3326-A9FEE6DA343F}"/>
              </a:ext>
            </a:extLst>
          </p:cNvPr>
          <p:cNvSpPr txBox="1">
            <a:spLocks/>
          </p:cNvSpPr>
          <p:nvPr/>
        </p:nvSpPr>
        <p:spPr>
          <a:xfrm>
            <a:off x="838200" y="365125"/>
            <a:ext cx="10515600" cy="1325563"/>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kern="1200">
                <a:solidFill>
                  <a:schemeClr val="tx1"/>
                </a:solidFill>
                <a:latin typeface="+mj-lt"/>
                <a:ea typeface="+mj-ea"/>
                <a:cs typeface="+mj-cs"/>
              </a:rPr>
              <a:t>Summary</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E23607-31A0-D629-A0CA-40727C2158D7}"/>
              </a:ext>
            </a:extLst>
          </p:cNvPr>
          <p:cNvSpPr txBox="1"/>
          <p:nvPr/>
        </p:nvSpPr>
        <p:spPr>
          <a:xfrm>
            <a:off x="838200" y="1929384"/>
            <a:ext cx="10515600" cy="4251960"/>
          </a:xfrm>
          <a:prstGeom prst="rect">
            <a:avLst/>
          </a:prstGeom>
        </p:spPr>
        <p:txBody>
          <a:bodyPr vert="horz" lIns="91440" tIns="45720" rIns="91440" bIns="45720" rtlCol="0">
            <a:noAutofit/>
          </a:bodyPr>
          <a:lstStyle/>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2000" dirty="0"/>
              <a:t>The paper investigates </a:t>
            </a:r>
            <a:r>
              <a:rPr lang="en-US" sz="2000" b="1" dirty="0"/>
              <a:t>entanglement entropy</a:t>
            </a:r>
            <a:r>
              <a:rPr lang="en-US" sz="2000" dirty="0"/>
              <a:t> in quantum black holes, focusing on a massive Klein-Gordon scalar field in Schwarzschild-like quantum black holes.</a:t>
            </a:r>
          </a:p>
          <a:p>
            <a:pPr marL="286385" indent="-228600" defTabSz="914400">
              <a:lnSpc>
                <a:spcPct val="90000"/>
              </a:lnSpc>
              <a:spcBef>
                <a:spcPts val="480"/>
              </a:spcBef>
              <a:buClr>
                <a:srgbClr val="001F5F"/>
              </a:buClr>
              <a:buSzPct val="84615"/>
              <a:buFont typeface="Arial" panose="020B0604020202020204" pitchFamily="34" charset="0"/>
              <a:buChar char="•"/>
              <a:tabLst>
                <a:tab pos="287020" algn="l"/>
              </a:tabLst>
            </a:pPr>
            <a:r>
              <a:rPr lang="en-US" sz="2000" dirty="0"/>
              <a:t>It examines how quantum effects modify </a:t>
            </a:r>
            <a:r>
              <a:rPr lang="en-US" sz="2000" b="1" dirty="0"/>
              <a:t>classical black hole thermodynamics</a:t>
            </a:r>
            <a:r>
              <a:rPr lang="en-US" sz="2000" dirty="0"/>
              <a:t>, particularly through non-minimal coupling between the scalar field and spacetime curvature.</a:t>
            </a:r>
          </a:p>
          <a:p>
            <a:pPr indent="-228600" defTabSz="914400">
              <a:lnSpc>
                <a:spcPct val="90000"/>
              </a:lnSpc>
              <a:buFont typeface="Arial" panose="020B0604020202020204" pitchFamily="34" charset="0"/>
              <a:buChar char="•"/>
            </a:pPr>
            <a:r>
              <a:rPr lang="en-US" sz="2000" dirty="0"/>
              <a:t>The study explores two key quantum-corrected black hole metrics:</a:t>
            </a:r>
          </a:p>
          <a:p>
            <a:pPr indent="-228600" defTabSz="914400">
              <a:lnSpc>
                <a:spcPct val="90000"/>
              </a:lnSpc>
              <a:buFont typeface="Arial" panose="020B0604020202020204" pitchFamily="34" charset="0"/>
              <a:buChar char="•"/>
            </a:pPr>
            <a:r>
              <a:rPr lang="en-US" sz="2000" b="1" dirty="0"/>
              <a:t>      Quantum-corrected Schwarzschild metric</a:t>
            </a:r>
            <a:endParaRPr lang="en-US" sz="2000" dirty="0"/>
          </a:p>
          <a:p>
            <a:pPr indent="-228600" defTabSz="914400">
              <a:lnSpc>
                <a:spcPct val="90000"/>
              </a:lnSpc>
              <a:buFont typeface="Arial" panose="020B0604020202020204" pitchFamily="34" charset="0"/>
              <a:buChar char="•"/>
            </a:pPr>
            <a:r>
              <a:rPr lang="en-US" sz="2000" b="1" dirty="0"/>
              <a:t>      Coherent quantum black hole model</a:t>
            </a:r>
          </a:p>
          <a:p>
            <a:pPr indent="-228600" defTabSz="914400">
              <a:lnSpc>
                <a:spcPct val="90000"/>
              </a:lnSpc>
              <a:buFont typeface="Arial" panose="020B0604020202020204" pitchFamily="34" charset="0"/>
              <a:buChar char="•"/>
            </a:pPr>
            <a:r>
              <a:rPr lang="en-US" sz="2000" dirty="0"/>
              <a:t>The paper compares these quantum black hole models with </a:t>
            </a:r>
            <a:r>
              <a:rPr lang="en-US" sz="2000" b="1" dirty="0"/>
              <a:t>regular black holes</a:t>
            </a:r>
            <a:r>
              <a:rPr lang="en-US" sz="2000" dirty="0"/>
              <a:t>, like:</a:t>
            </a:r>
          </a:p>
          <a:p>
            <a:pPr indent="-228600" defTabSz="914400">
              <a:lnSpc>
                <a:spcPct val="90000"/>
              </a:lnSpc>
              <a:buFont typeface="Arial" panose="020B0604020202020204" pitchFamily="34" charset="0"/>
              <a:buChar char="•"/>
            </a:pPr>
            <a:r>
              <a:rPr lang="en-US" sz="2000" b="1" dirty="0"/>
              <a:t>  Hayward metric</a:t>
            </a:r>
            <a:endParaRPr lang="en-US" sz="2000" dirty="0"/>
          </a:p>
          <a:p>
            <a:pPr indent="-228600" defTabSz="914400">
              <a:lnSpc>
                <a:spcPct val="90000"/>
              </a:lnSpc>
              <a:buFont typeface="Arial" panose="020B0604020202020204" pitchFamily="34" charset="0"/>
              <a:buChar char="•"/>
            </a:pPr>
            <a:r>
              <a:rPr lang="en-US" sz="2000" b="1" dirty="0"/>
              <a:t>  Corrected-Hayward metric</a:t>
            </a:r>
            <a:r>
              <a:rPr lang="en-US" sz="2000" dirty="0"/>
              <a:t>, which regularize black hole singularities.</a:t>
            </a:r>
          </a:p>
          <a:p>
            <a:pPr indent="-228600" defTabSz="914400">
              <a:lnSpc>
                <a:spcPct val="90000"/>
              </a:lnSpc>
              <a:buFont typeface="Arial" panose="020B0604020202020204" pitchFamily="34" charset="0"/>
              <a:buChar char="•"/>
            </a:pPr>
            <a:r>
              <a:rPr lang="en-US" sz="2000" b="1" dirty="0"/>
              <a:t>Entanglement entropy</a:t>
            </a:r>
            <a:r>
              <a:rPr lang="en-US" sz="2000" dirty="0"/>
              <a:t> is calculated using a discretized system of spherical shells and </a:t>
            </a:r>
            <a:r>
              <a:rPr lang="en-US" sz="2000" dirty="0" err="1"/>
              <a:t>Lemaître</a:t>
            </a:r>
            <a:r>
              <a:rPr lang="en-US" sz="2000" dirty="0"/>
              <a:t> coordinates, tracing quantum effects at different scales.</a:t>
            </a:r>
          </a:p>
          <a:p>
            <a:pPr indent="-228600" defTabSz="914400">
              <a:lnSpc>
                <a:spcPct val="90000"/>
              </a:lnSpc>
              <a:buFont typeface="Arial" panose="020B0604020202020204" pitchFamily="34" charset="0"/>
              <a:buChar char="•"/>
            </a:pPr>
            <a:r>
              <a:rPr lang="en-US" sz="2000" dirty="0"/>
              <a:t>Results show significant </a:t>
            </a:r>
            <a:r>
              <a:rPr lang="en-US" sz="2000" b="1" dirty="0"/>
              <a:t>deviation from the area law</a:t>
            </a:r>
            <a:r>
              <a:rPr lang="en-US" sz="2000" dirty="0"/>
              <a:t> near the black hole core, but entropy converges to the classical area law at larger distances.</a:t>
            </a:r>
          </a:p>
          <a:p>
            <a:pPr indent="-228600" defTabSz="914400">
              <a:lnSpc>
                <a:spcPct val="90000"/>
              </a:lnSpc>
              <a:buFont typeface="Arial" panose="020B0604020202020204" pitchFamily="34" charset="0"/>
              <a:buChar char="•"/>
            </a:pPr>
            <a:r>
              <a:rPr lang="en-US" sz="2000" dirty="0"/>
              <a:t>The study contributes to understanding black holes at </a:t>
            </a:r>
            <a:r>
              <a:rPr lang="en-US" sz="2000" b="1" dirty="0"/>
              <a:t>Planck scales</a:t>
            </a:r>
            <a:r>
              <a:rPr lang="en-US" sz="2000" dirty="0"/>
              <a:t> and their connection to </a:t>
            </a:r>
            <a:r>
              <a:rPr lang="en-US" sz="2000" b="1" dirty="0"/>
              <a:t>quantum gravity</a:t>
            </a:r>
            <a:r>
              <a:rPr lang="en-US" sz="2000" dirty="0"/>
              <a:t> and </a:t>
            </a:r>
            <a:r>
              <a:rPr lang="en-US" sz="2000" b="1" dirty="0"/>
              <a:t>black hole thermodynamics</a:t>
            </a:r>
            <a:r>
              <a:rPr lang="en-US" sz="2000" dirty="0"/>
              <a:t>.</a:t>
            </a:r>
            <a:endParaRPr lang="en-US" sz="2000" b="1" dirty="0"/>
          </a:p>
        </p:txBody>
      </p:sp>
      <p:sp>
        <p:nvSpPr>
          <p:cNvPr id="4" name="Slide Number Placeholder 3">
            <a:extLst>
              <a:ext uri="{FF2B5EF4-FFF2-40B4-BE49-F238E27FC236}">
                <a16:creationId xmlns:a16="http://schemas.microsoft.com/office/drawing/2014/main" id="{3661E6B6-5EB9-4DB4-2BCC-B8087558C73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B5FD40B-851E-49DD-B071-B2FF739603B5}" type="slidenum">
              <a:rPr lang="en-US" smtClean="0"/>
              <a:pPr defTabSz="914400">
                <a:spcAft>
                  <a:spcPts val="600"/>
                </a:spcAft>
              </a:pPr>
              <a:t>19</a:t>
            </a:fld>
            <a:endParaRPr lang="en-US"/>
          </a:p>
        </p:txBody>
      </p:sp>
    </p:spTree>
    <p:extLst>
      <p:ext uri="{BB962C8B-B14F-4D97-AF65-F5344CB8AC3E}">
        <p14:creationId xmlns:p14="http://schemas.microsoft.com/office/powerpoint/2010/main" val="65798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6096D6AA-45C7-326B-E457-718883DA49C9}"/>
              </a:ext>
            </a:extLst>
          </p:cNvPr>
          <p:cNvSpPr>
            <a:spLocks noGrp="1"/>
          </p:cNvSpPr>
          <p:nvPr>
            <p:ph type="title"/>
          </p:nvPr>
        </p:nvSpPr>
        <p:spPr>
          <a:xfrm>
            <a:off x="838200" y="557188"/>
            <a:ext cx="10515600" cy="1133499"/>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lIns="0" tIns="0" rIns="0" bIns="0" rtlCol="0">
            <a:normAutofit/>
          </a:bodyPr>
          <a:lstStyle/>
          <a:p>
            <a:pPr algn="ctr"/>
            <a:r>
              <a:rPr lang="en-GB" sz="5200" b="1" dirty="0"/>
              <a:t>                   </a:t>
            </a:r>
          </a:p>
        </p:txBody>
      </p:sp>
      <p:sp>
        <p:nvSpPr>
          <p:cNvPr id="5" name="Rezervirano mjesto broja slajda 4">
            <a:extLst>
              <a:ext uri="{FF2B5EF4-FFF2-40B4-BE49-F238E27FC236}">
                <a16:creationId xmlns:a16="http://schemas.microsoft.com/office/drawing/2014/main" id="{481D1C85-F82A-B88E-9843-C6CB9A890499}"/>
              </a:ext>
            </a:extLst>
          </p:cNvPr>
          <p:cNvSpPr>
            <a:spLocks noGrp="1"/>
          </p:cNvSpPr>
          <p:nvPr>
            <p:ph type="sldNum" sz="quarter" idx="12"/>
          </p:nvPr>
        </p:nvSpPr>
        <p:spPr>
          <a:xfrm>
            <a:off x="8610600" y="6356350"/>
            <a:ext cx="2743200" cy="365125"/>
          </a:xfrm>
        </p:spPr>
        <p:txBody>
          <a:bodyPr>
            <a:normAutofit/>
          </a:bodyPr>
          <a:lstStyle/>
          <a:p>
            <a:pPr>
              <a:spcAft>
                <a:spcPts val="600"/>
              </a:spcAft>
            </a:pPr>
            <a:fld id="{DB5FD40B-851E-49DD-B071-B2FF739603B5}" type="slidenum">
              <a:rPr lang="en-GB" smtClean="0"/>
              <a:pPr>
                <a:spcAft>
                  <a:spcPts val="600"/>
                </a:spcAft>
              </a:pPr>
              <a:t>2</a:t>
            </a:fld>
            <a:endParaRPr lang="en-GB"/>
          </a:p>
        </p:txBody>
      </p:sp>
      <p:graphicFrame>
        <p:nvGraphicFramePr>
          <p:cNvPr id="9" name="TextBox 6">
            <a:extLst>
              <a:ext uri="{FF2B5EF4-FFF2-40B4-BE49-F238E27FC236}">
                <a16:creationId xmlns:a16="http://schemas.microsoft.com/office/drawing/2014/main" id="{0C02D23B-E73C-BC03-AF7F-BE5FBBFCFAA3}"/>
              </a:ext>
            </a:extLst>
          </p:cNvPr>
          <p:cNvGraphicFramePr/>
          <p:nvPr>
            <p:extLst>
              <p:ext uri="{D42A27DB-BD31-4B8C-83A1-F6EECF244321}">
                <p14:modId xmlns:p14="http://schemas.microsoft.com/office/powerpoint/2010/main" val="174777101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C64BC837-CD35-4E0A-960F-C94D0CD43595}"/>
              </a:ext>
            </a:extLst>
          </p:cNvPr>
          <p:cNvSpPr/>
          <p:nvPr/>
        </p:nvSpPr>
        <p:spPr>
          <a:xfrm>
            <a:off x="939564" y="881475"/>
            <a:ext cx="4896323" cy="6810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5400" dirty="0">
                <a:solidFill>
                  <a:schemeClr val="bg1"/>
                </a:solidFill>
              </a:rPr>
              <a:t>Outline</a:t>
            </a:r>
          </a:p>
        </p:txBody>
      </p:sp>
    </p:spTree>
    <p:extLst>
      <p:ext uri="{BB962C8B-B14F-4D97-AF65-F5344CB8AC3E}">
        <p14:creationId xmlns:p14="http://schemas.microsoft.com/office/powerpoint/2010/main" val="362596749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B90B077-1C62-C821-EC79-CEAE05B4C42B}"/>
              </a:ext>
            </a:extLst>
          </p:cNvPr>
          <p:cNvSpPr>
            <a:spLocks noGrp="1"/>
          </p:cNvSpPr>
          <p:nvPr>
            <p:ph type="title"/>
          </p:nvPr>
        </p:nvSpPr>
        <p:spPr>
          <a:xfrm>
            <a:off x="838200" y="365125"/>
            <a:ext cx="10515600" cy="1325563"/>
          </a:xfrm>
        </p:spPr>
        <p:txBody>
          <a:bodyPr>
            <a:normAutofit/>
          </a:bodyPr>
          <a:lstStyle/>
          <a:p>
            <a:r>
              <a:rPr lang="hr-HR" sz="5400" dirty="0"/>
              <a:t>Bibliography</a:t>
            </a:r>
            <a:endParaRPr lang="en-GB" sz="5400" dirty="0"/>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8214FB05-5EA8-233F-429D-C72FB93377C4}"/>
              </a:ext>
            </a:extLst>
          </p:cNvPr>
          <p:cNvSpPr>
            <a:spLocks noGrp="1"/>
          </p:cNvSpPr>
          <p:nvPr>
            <p:ph idx="1"/>
          </p:nvPr>
        </p:nvSpPr>
        <p:spPr>
          <a:xfrm>
            <a:off x="162339" y="2055813"/>
            <a:ext cx="10515600" cy="4251960"/>
          </a:xfrm>
        </p:spPr>
        <p:txBody>
          <a:bodyPr>
            <a:normAutofit/>
          </a:bodyPr>
          <a:lstStyle/>
          <a:p>
            <a:r>
              <a:rPr lang="en-GB" sz="1900" dirty="0"/>
              <a:t> </a:t>
            </a:r>
            <a:r>
              <a:rPr lang="en-GB" sz="2000" dirty="0"/>
              <a:t>"R. </a:t>
            </a:r>
            <a:r>
              <a:rPr lang="en-GB" sz="2000" dirty="0" err="1"/>
              <a:t>Horodecki</a:t>
            </a:r>
            <a:r>
              <a:rPr lang="en-GB" sz="2000" dirty="0"/>
              <a:t>, P. </a:t>
            </a:r>
            <a:r>
              <a:rPr lang="en-GB" sz="2000" dirty="0" err="1"/>
              <a:t>Horodecki</a:t>
            </a:r>
            <a:r>
              <a:rPr lang="en-GB" sz="2000" dirty="0"/>
              <a:t>, M. </a:t>
            </a:r>
            <a:r>
              <a:rPr lang="en-GB" sz="2000" dirty="0" err="1"/>
              <a:t>Horodecki</a:t>
            </a:r>
            <a:r>
              <a:rPr lang="en-GB" sz="2000" dirty="0"/>
              <a:t>, and K. </a:t>
            </a:r>
            <a:r>
              <a:rPr lang="en-GB" sz="2000" dirty="0" err="1"/>
              <a:t>Horodecki</a:t>
            </a:r>
            <a:r>
              <a:rPr lang="en-GB" sz="2000" dirty="0"/>
              <a:t>. Quantum entanglement. Rev. Mod. Phys., 81:865, 2009.</a:t>
            </a:r>
            <a:r>
              <a:rPr lang="en-GB" sz="2000" b="0" i="0" dirty="0">
                <a:effectLst/>
                <a:highlight>
                  <a:srgbClr val="FFFFFF"/>
                </a:highlight>
                <a:latin typeface="Arial" panose="020B0604020202020204" pitchFamily="34" charset="0"/>
              </a:rPr>
              <a:t> </a:t>
            </a:r>
            <a:endParaRPr lang="en-GB" sz="2000" b="0" i="1" dirty="0">
              <a:effectLst/>
              <a:highlight>
                <a:srgbClr val="FFFFFF"/>
              </a:highlight>
              <a:latin typeface="Arial" panose="020B0604020202020204" pitchFamily="34" charset="0"/>
            </a:endParaRPr>
          </a:p>
          <a:p>
            <a:r>
              <a:rPr lang="en-GB" sz="2000" b="0" i="0" dirty="0">
                <a:effectLst/>
                <a:highlight>
                  <a:srgbClr val="FFFFFF"/>
                </a:highlight>
                <a:latin typeface="Arial" panose="020B0604020202020204" pitchFamily="34" charset="0"/>
              </a:rPr>
              <a:t> </a:t>
            </a:r>
            <a:r>
              <a:rPr lang="en-GB" sz="2000" dirty="0"/>
              <a:t>L. </a:t>
            </a:r>
            <a:r>
              <a:rPr lang="en-GB" sz="2000" dirty="0" err="1"/>
              <a:t>Bombelli</a:t>
            </a:r>
            <a:r>
              <a:rPr lang="en-GB" sz="2000" dirty="0"/>
              <a:t>, R. K. Koul, J. Lee, and R. Sorkin. Quantum source of entropy for black holes. Phys. Rev. D, 34:373, 1986.</a:t>
            </a:r>
          </a:p>
          <a:p>
            <a:r>
              <a:rPr lang="en-GB" sz="2000" dirty="0"/>
              <a:t>M. </a:t>
            </a:r>
            <a:r>
              <a:rPr lang="en-GB" sz="2000" dirty="0" err="1"/>
              <a:t>Srednicki</a:t>
            </a:r>
            <a:r>
              <a:rPr lang="en-GB" sz="2000" dirty="0"/>
              <a:t>. Entropy and area. Phys. Rev. Lett, 71:666, 1993.</a:t>
            </a:r>
          </a:p>
          <a:p>
            <a:r>
              <a:rPr lang="en-GB" sz="2000" dirty="0"/>
              <a:t>M. M. Wilde. Quantum Information Theory. Cambridge University Press, Cambridge, 2017.</a:t>
            </a:r>
          </a:p>
          <a:p>
            <a:r>
              <a:rPr lang="en-GB" sz="2000" dirty="0"/>
              <a:t>Sergey N. </a:t>
            </a:r>
            <a:r>
              <a:rPr lang="en-GB" sz="2000" dirty="0" err="1"/>
              <a:t>Solodukhin</a:t>
            </a:r>
            <a:r>
              <a:rPr lang="en-GB" sz="2000" dirty="0"/>
              <a:t>. Entanglement entropy of black holes. Living Rev. Rel., 14:8, 2011.</a:t>
            </a:r>
          </a:p>
          <a:p>
            <a:r>
              <a:rPr lang="en-GB" sz="2000" dirty="0"/>
              <a:t>Alfred </a:t>
            </a:r>
            <a:r>
              <a:rPr lang="en-GB" sz="2000" dirty="0" err="1"/>
              <a:t>Wehrl</a:t>
            </a:r>
            <a:r>
              <a:rPr lang="en-GB" sz="2000" dirty="0"/>
              <a:t>. General properties of entropy. Rev. Mod. Phys., 50:221–260, Apr 1978. </a:t>
            </a:r>
            <a:endParaRPr lang="en-GB" sz="1900" b="0" i="0" dirty="0">
              <a:effectLst/>
              <a:highlight>
                <a:srgbClr val="FFFFFF"/>
              </a:highlight>
              <a:latin typeface="Arial" panose="020B0604020202020204" pitchFamily="34" charset="0"/>
            </a:endParaRPr>
          </a:p>
          <a:p>
            <a:endParaRPr lang="en-GB" sz="1900" dirty="0"/>
          </a:p>
        </p:txBody>
      </p:sp>
      <p:sp>
        <p:nvSpPr>
          <p:cNvPr id="4" name="Rezervirano mjesto broja slajda 3">
            <a:extLst>
              <a:ext uri="{FF2B5EF4-FFF2-40B4-BE49-F238E27FC236}">
                <a16:creationId xmlns:a16="http://schemas.microsoft.com/office/drawing/2014/main" id="{12D6F776-0DA8-B705-66E9-0EC05892664C}"/>
              </a:ext>
            </a:extLst>
          </p:cNvPr>
          <p:cNvSpPr>
            <a:spLocks noGrp="1"/>
          </p:cNvSpPr>
          <p:nvPr>
            <p:ph type="sldNum" sz="quarter" idx="12"/>
          </p:nvPr>
        </p:nvSpPr>
        <p:spPr>
          <a:xfrm>
            <a:off x="8610600" y="6356350"/>
            <a:ext cx="2743200" cy="365125"/>
          </a:xfrm>
        </p:spPr>
        <p:txBody>
          <a:bodyPr>
            <a:normAutofit/>
          </a:bodyPr>
          <a:lstStyle/>
          <a:p>
            <a:pPr>
              <a:spcAft>
                <a:spcPts val="600"/>
              </a:spcAft>
            </a:pPr>
            <a:fld id="{DB5FD40B-851E-49DD-B071-B2FF739603B5}" type="slidenum">
              <a:rPr lang="en-GB" smtClean="0"/>
              <a:pPr>
                <a:spcAft>
                  <a:spcPts val="600"/>
                </a:spcAft>
              </a:pPr>
              <a:t>20</a:t>
            </a:fld>
            <a:endParaRPr lang="en-GB"/>
          </a:p>
        </p:txBody>
      </p:sp>
    </p:spTree>
    <p:extLst>
      <p:ext uri="{BB962C8B-B14F-4D97-AF65-F5344CB8AC3E}">
        <p14:creationId xmlns:p14="http://schemas.microsoft.com/office/powerpoint/2010/main" val="157224649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slov 4">
            <a:extLst>
              <a:ext uri="{FF2B5EF4-FFF2-40B4-BE49-F238E27FC236}">
                <a16:creationId xmlns:a16="http://schemas.microsoft.com/office/drawing/2014/main" id="{670E740F-71FE-CC9C-2C6D-36FB17684328}"/>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Thank you!</a:t>
            </a:r>
          </a:p>
        </p:txBody>
      </p:sp>
      <p:pic>
        <p:nvPicPr>
          <p:cNvPr id="9" name="Graphic 8" descr="Handshake">
            <a:extLst>
              <a:ext uri="{FF2B5EF4-FFF2-40B4-BE49-F238E27FC236}">
                <a16:creationId xmlns:a16="http://schemas.microsoft.com/office/drawing/2014/main" id="{323250F4-10FE-E59B-24A0-3436166D72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1" name="Graphic 10" descr="Handshake">
            <a:extLst>
              <a:ext uri="{FF2B5EF4-FFF2-40B4-BE49-F238E27FC236}">
                <a16:creationId xmlns:a16="http://schemas.microsoft.com/office/drawing/2014/main" id="{CB242ADA-56A0-4003-8968-562F4B91D0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
        <p:nvSpPr>
          <p:cNvPr id="4" name="Rezervirano mjesto broja slajda 3">
            <a:extLst>
              <a:ext uri="{FF2B5EF4-FFF2-40B4-BE49-F238E27FC236}">
                <a16:creationId xmlns:a16="http://schemas.microsoft.com/office/drawing/2014/main" id="{7DB3EF09-F2DC-CAED-6F3A-929FAD5657F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B5FD40B-851E-49DD-B071-B2FF739603B5}" type="slidenum">
              <a:rPr lang="en-US" smtClean="0"/>
              <a:pPr defTabSz="914400">
                <a:spcAft>
                  <a:spcPts val="600"/>
                </a:spcAft>
              </a:pPr>
              <a:t>21</a:t>
            </a:fld>
            <a:endParaRPr lang="en-US"/>
          </a:p>
        </p:txBody>
      </p:sp>
    </p:spTree>
    <p:extLst>
      <p:ext uri="{BB962C8B-B14F-4D97-AF65-F5344CB8AC3E}">
        <p14:creationId xmlns:p14="http://schemas.microsoft.com/office/powerpoint/2010/main" val="206008483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C5F40B0-5FC6-35B5-AD47-E071D15D5D40}"/>
              </a:ext>
            </a:extLst>
          </p:cNvPr>
          <p:cNvSpPr>
            <a:spLocks noGrp="1"/>
          </p:cNvSpPr>
          <p:nvPr>
            <p:ph type="ctrTitle"/>
          </p:nvPr>
        </p:nvSpPr>
        <p:spPr>
          <a:xfrm>
            <a:off x="1524000" y="450849"/>
            <a:ext cx="7797800" cy="665163"/>
          </a:xfrm>
        </p:spPr>
        <p:txBody>
          <a:bodyPr>
            <a:normAutofit/>
          </a:bodyPr>
          <a:lstStyle/>
          <a:p>
            <a:r>
              <a:rPr lang="hr-HR" sz="3600" dirty="0"/>
              <a:t>1. </a:t>
            </a:r>
            <a:r>
              <a:rPr lang="hr-HR" sz="3600" b="1" dirty="0"/>
              <a:t>Construction</a:t>
            </a:r>
            <a:r>
              <a:rPr lang="hr-HR" sz="3600" dirty="0"/>
              <a:t> </a:t>
            </a:r>
            <a:r>
              <a:rPr lang="hr-HR" sz="3600" b="1" dirty="0"/>
              <a:t>of the Universe</a:t>
            </a:r>
            <a:endParaRPr lang="en-GB" sz="3600" b="1" dirty="0"/>
          </a:p>
        </p:txBody>
      </p:sp>
      <p:sp>
        <p:nvSpPr>
          <p:cNvPr id="5" name="Subtitle 4">
            <a:extLst>
              <a:ext uri="{FF2B5EF4-FFF2-40B4-BE49-F238E27FC236}">
                <a16:creationId xmlns:a16="http://schemas.microsoft.com/office/drawing/2014/main" id="{4049A4A3-5E35-E8A3-CF35-5D91672D2E11}"/>
              </a:ext>
            </a:extLst>
          </p:cNvPr>
          <p:cNvSpPr>
            <a:spLocks noGrp="1"/>
          </p:cNvSpPr>
          <p:nvPr>
            <p:ph type="subTitle" idx="1"/>
          </p:nvPr>
        </p:nvSpPr>
        <p:spPr>
          <a:xfrm>
            <a:off x="0" y="1499515"/>
            <a:ext cx="7239000" cy="646332"/>
          </a:xfrm>
        </p:spPr>
        <p:txBody>
          <a:bodyPr>
            <a:normAutofit/>
          </a:bodyPr>
          <a:lstStyle/>
          <a:p>
            <a:r>
              <a:rPr lang="en-GB" sz="1800" dirty="0"/>
              <a:t>   </a:t>
            </a:r>
          </a:p>
          <a:p>
            <a:endParaRPr lang="en-US" sz="2000" dirty="0">
              <a:solidFill>
                <a:srgbClr val="000000"/>
              </a:solidFill>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Rezervirano mjesto broja slajda 5">
            <a:extLst>
              <a:ext uri="{FF2B5EF4-FFF2-40B4-BE49-F238E27FC236}">
                <a16:creationId xmlns:a16="http://schemas.microsoft.com/office/drawing/2014/main" id="{D539C073-C5CD-3F26-58A8-A7422DC4814E}"/>
              </a:ext>
            </a:extLst>
          </p:cNvPr>
          <p:cNvSpPr>
            <a:spLocks noGrp="1"/>
          </p:cNvSpPr>
          <p:nvPr>
            <p:ph type="sldNum" sz="quarter" idx="12"/>
          </p:nvPr>
        </p:nvSpPr>
        <p:spPr/>
        <p:txBody>
          <a:bodyPr/>
          <a:lstStyle/>
          <a:p>
            <a:fld id="{DB5FD40B-851E-49DD-B071-B2FF739603B5}" type="slidenum">
              <a:rPr lang="en-GB" smtClean="0"/>
              <a:t>3</a:t>
            </a:fld>
            <a:endParaRPr lang="en-GB"/>
          </a:p>
        </p:txBody>
      </p:sp>
      <p:sp>
        <p:nvSpPr>
          <p:cNvPr id="10" name="TextBox 9">
            <a:extLst>
              <a:ext uri="{FF2B5EF4-FFF2-40B4-BE49-F238E27FC236}">
                <a16:creationId xmlns:a16="http://schemas.microsoft.com/office/drawing/2014/main" id="{849482E3-0182-28FD-327B-C1434C156F61}"/>
              </a:ext>
            </a:extLst>
          </p:cNvPr>
          <p:cNvSpPr txBox="1"/>
          <p:nvPr/>
        </p:nvSpPr>
        <p:spPr>
          <a:xfrm>
            <a:off x="76200" y="6075144"/>
            <a:ext cx="4381500" cy="646331"/>
          </a:xfrm>
          <a:prstGeom prst="rect">
            <a:avLst/>
          </a:prstGeom>
          <a:noFill/>
        </p:spPr>
        <p:txBody>
          <a:bodyPr wrap="square">
            <a:spAutoFit/>
          </a:bodyPr>
          <a:lstStyle/>
          <a:p>
            <a:r>
              <a:rPr lang="en-GB" dirty="0"/>
              <a:t>https://science.howstuffworks.com/universe-made-of.htm</a:t>
            </a:r>
          </a:p>
        </p:txBody>
      </p:sp>
      <p:sp>
        <p:nvSpPr>
          <p:cNvPr id="12" name="object 2">
            <a:extLst>
              <a:ext uri="{FF2B5EF4-FFF2-40B4-BE49-F238E27FC236}">
                <a16:creationId xmlns:a16="http://schemas.microsoft.com/office/drawing/2014/main" id="{B2B404B1-4445-1244-A9DF-D9EBF4A68E2C}"/>
              </a:ext>
            </a:extLst>
          </p:cNvPr>
          <p:cNvSpPr txBox="1">
            <a:spLocks/>
          </p:cNvSpPr>
          <p:nvPr/>
        </p:nvSpPr>
        <p:spPr>
          <a:xfrm>
            <a:off x="76200" y="136525"/>
            <a:ext cx="12020550" cy="1063143"/>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dirty="0">
                <a:solidFill>
                  <a:schemeClr val="bg1"/>
                </a:solidFill>
              </a:rPr>
              <a:t>What Is Black Hole</a:t>
            </a:r>
          </a:p>
        </p:txBody>
      </p:sp>
      <p:sp>
        <p:nvSpPr>
          <p:cNvPr id="7" name="TextBox 6">
            <a:extLst>
              <a:ext uri="{FF2B5EF4-FFF2-40B4-BE49-F238E27FC236}">
                <a16:creationId xmlns:a16="http://schemas.microsoft.com/office/drawing/2014/main" id="{9F6C4E24-C115-93B9-E44D-7013603B0A30}"/>
              </a:ext>
            </a:extLst>
          </p:cNvPr>
          <p:cNvSpPr txBox="1"/>
          <p:nvPr/>
        </p:nvSpPr>
        <p:spPr>
          <a:xfrm>
            <a:off x="145732" y="1440044"/>
            <a:ext cx="7661275" cy="3064942"/>
          </a:xfrm>
          <a:prstGeom prst="rect">
            <a:avLst/>
          </a:prstGeom>
          <a:noFill/>
        </p:spPr>
        <p:txBody>
          <a:bodyPr wrap="square">
            <a:spAutoFit/>
          </a:bodyPr>
          <a:lstStyle/>
          <a:p>
            <a:pPr algn="ctr"/>
            <a:r>
              <a:rPr lang="en-GB" sz="1800" b="1" dirty="0"/>
              <a:t>  Definition:</a:t>
            </a:r>
            <a:r>
              <a:rPr lang="en-GB" b="1" dirty="0"/>
              <a:t> </a:t>
            </a:r>
            <a:r>
              <a:rPr lang="en-GB" dirty="0"/>
              <a:t>A black hole is a region in space with extremely strong gravity.</a:t>
            </a:r>
          </a:p>
          <a:p>
            <a:pPr algn="ctr"/>
            <a:endParaRPr lang="en-GB" dirty="0"/>
          </a:p>
          <a:p>
            <a:pPr algn="ctr"/>
            <a:r>
              <a:rPr lang="en-GB" dirty="0"/>
              <a:t>   It forms when a massive star collapses under its own gravity.</a:t>
            </a:r>
          </a:p>
          <a:p>
            <a:pPr algn="ctr"/>
            <a:endParaRPr lang="en-GB" dirty="0"/>
          </a:p>
          <a:p>
            <a:pPr algn="ctr"/>
            <a:r>
              <a:rPr lang="en-GB" b="1" dirty="0"/>
              <a:t>   Nothing</a:t>
            </a:r>
            <a:r>
              <a:rPr lang="en-GB" dirty="0"/>
              <a:t> (not even light) can escape from a black hole.</a:t>
            </a:r>
          </a:p>
          <a:p>
            <a:pPr algn="ctr">
              <a:lnSpc>
                <a:spcPct val="150000"/>
              </a:lnSpc>
            </a:pPr>
            <a:endParaRPr lang="en-GB" dirty="0"/>
          </a:p>
          <a:p>
            <a:pPr algn="ctr"/>
            <a:r>
              <a:rPr lang="en-GB" dirty="0"/>
              <a:t>  The boundary of a black hole is called the </a:t>
            </a:r>
            <a:r>
              <a:rPr lang="en-GB" b="1" dirty="0"/>
              <a:t>event horizon</a:t>
            </a:r>
            <a:r>
              <a:rPr lang="en-GB" dirty="0"/>
              <a:t>.</a:t>
            </a:r>
          </a:p>
          <a:p>
            <a:pPr algn="ctr"/>
            <a:endParaRPr lang="en-GB" dirty="0"/>
          </a:p>
          <a:p>
            <a:pPr algn="ctr"/>
            <a:r>
              <a:rPr lang="en-GB" dirty="0"/>
              <a:t>  Black holes can range in size, from small to supermassive</a:t>
            </a:r>
          </a:p>
          <a:p>
            <a:pPr marL="286385" indent="-274320" algn="just">
              <a:spcBef>
                <a:spcPts val="480"/>
              </a:spcBef>
              <a:buClr>
                <a:srgbClr val="001F5F"/>
              </a:buClr>
              <a:buSzPct val="84615"/>
              <a:buFont typeface="Segoe UI Symbol"/>
              <a:buChar char="⚫"/>
              <a:tabLst>
                <a:tab pos="287020" algn="l"/>
              </a:tabLst>
            </a:pPr>
            <a:endParaRPr lang="en-GB" sz="1800" dirty="0"/>
          </a:p>
        </p:txBody>
      </p:sp>
      <p:sp>
        <p:nvSpPr>
          <p:cNvPr id="8" name="Oval 7">
            <a:extLst>
              <a:ext uri="{FF2B5EF4-FFF2-40B4-BE49-F238E27FC236}">
                <a16:creationId xmlns:a16="http://schemas.microsoft.com/office/drawing/2014/main" id="{F3333C1C-28E7-F285-551E-F58FA066FA63}"/>
              </a:ext>
            </a:extLst>
          </p:cNvPr>
          <p:cNvSpPr/>
          <p:nvPr/>
        </p:nvSpPr>
        <p:spPr>
          <a:xfrm>
            <a:off x="76200" y="1571181"/>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EB42D90-BE4D-0CD7-F801-084B332792A4}"/>
              </a:ext>
            </a:extLst>
          </p:cNvPr>
          <p:cNvSpPr/>
          <p:nvPr/>
        </p:nvSpPr>
        <p:spPr>
          <a:xfrm>
            <a:off x="76200" y="2103213"/>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83BD011D-EDFE-E1CA-3811-38FD0607E376}"/>
              </a:ext>
            </a:extLst>
          </p:cNvPr>
          <p:cNvSpPr/>
          <p:nvPr/>
        </p:nvSpPr>
        <p:spPr>
          <a:xfrm>
            <a:off x="76200" y="2647950"/>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0818B70-E7E3-7FE1-4E79-8AF23FEC17A6}"/>
              </a:ext>
            </a:extLst>
          </p:cNvPr>
          <p:cNvSpPr/>
          <p:nvPr/>
        </p:nvSpPr>
        <p:spPr>
          <a:xfrm flipH="1" flipV="1">
            <a:off x="76200" y="3195640"/>
            <a:ext cx="140335" cy="1242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1BB8F49-B9E6-ED94-9DD4-8B1FECA31DDF}"/>
              </a:ext>
            </a:extLst>
          </p:cNvPr>
          <p:cNvSpPr/>
          <p:nvPr/>
        </p:nvSpPr>
        <p:spPr>
          <a:xfrm flipH="1" flipV="1">
            <a:off x="75565" y="3740377"/>
            <a:ext cx="140335" cy="1242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a:extLst>
              <a:ext uri="{FF2B5EF4-FFF2-40B4-BE49-F238E27FC236}">
                <a16:creationId xmlns:a16="http://schemas.microsoft.com/office/drawing/2014/main" id="{FB38447B-73F5-3FC0-A786-7B28658BA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2647950"/>
            <a:ext cx="4377704" cy="35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1079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zervirano mjesto broja slajda 4">
            <a:extLst>
              <a:ext uri="{FF2B5EF4-FFF2-40B4-BE49-F238E27FC236}">
                <a16:creationId xmlns:a16="http://schemas.microsoft.com/office/drawing/2014/main" id="{101FA28C-6268-3A0E-1FA9-E246A8F8F039}"/>
              </a:ext>
            </a:extLst>
          </p:cNvPr>
          <p:cNvSpPr>
            <a:spLocks noGrp="1"/>
          </p:cNvSpPr>
          <p:nvPr>
            <p:ph type="sldNum" sz="quarter" idx="12"/>
          </p:nvPr>
        </p:nvSpPr>
        <p:spPr>
          <a:xfrm>
            <a:off x="11445238" y="6356350"/>
            <a:ext cx="548640" cy="365125"/>
          </a:xfrm>
        </p:spPr>
        <p:txBody>
          <a:bodyPr vert="horz" lIns="91440" tIns="45720" rIns="91440" bIns="45720" rtlCol="0" anchor="ctr">
            <a:normAutofit/>
          </a:bodyPr>
          <a:lstStyle/>
          <a:p>
            <a:pPr>
              <a:spcAft>
                <a:spcPts val="600"/>
              </a:spcAft>
            </a:pPr>
            <a:fld id="{DB5FD40B-851E-49DD-B071-B2FF739603B5}" type="slidenum">
              <a:rPr lang="en-US" smtClean="0">
                <a:solidFill>
                  <a:schemeClr val="tx2"/>
                </a:solidFill>
              </a:rPr>
              <a:pPr>
                <a:spcAft>
                  <a:spcPts val="600"/>
                </a:spcAft>
              </a:pPr>
              <a:t>4</a:t>
            </a:fld>
            <a:endParaRPr lang="en-US">
              <a:solidFill>
                <a:schemeClr val="tx2"/>
              </a:solidFill>
            </a:endParaRPr>
          </a:p>
        </p:txBody>
      </p:sp>
      <p:sp>
        <p:nvSpPr>
          <p:cNvPr id="13" name="Naslov 3">
            <a:extLst>
              <a:ext uri="{FF2B5EF4-FFF2-40B4-BE49-F238E27FC236}">
                <a16:creationId xmlns:a16="http://schemas.microsoft.com/office/drawing/2014/main" id="{27E39F1B-A421-E4AC-5FA9-5F69975B383B}"/>
              </a:ext>
            </a:extLst>
          </p:cNvPr>
          <p:cNvSpPr txBox="1">
            <a:spLocks/>
          </p:cNvSpPr>
          <p:nvPr/>
        </p:nvSpPr>
        <p:spPr>
          <a:xfrm>
            <a:off x="1524000" y="311149"/>
            <a:ext cx="7797800" cy="6651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600"/>
              <a:t>                 </a:t>
            </a:r>
            <a:endParaRPr lang="en-GB" sz="3600" b="1" dirty="0"/>
          </a:p>
        </p:txBody>
      </p:sp>
      <p:sp>
        <p:nvSpPr>
          <p:cNvPr id="17" name="object 2">
            <a:extLst>
              <a:ext uri="{FF2B5EF4-FFF2-40B4-BE49-F238E27FC236}">
                <a16:creationId xmlns:a16="http://schemas.microsoft.com/office/drawing/2014/main" id="{CBA5C4B2-D22F-5E4F-534D-FBA65B193CAA}"/>
              </a:ext>
            </a:extLst>
          </p:cNvPr>
          <p:cNvSpPr txBox="1">
            <a:spLocks/>
          </p:cNvSpPr>
          <p:nvPr/>
        </p:nvSpPr>
        <p:spPr>
          <a:xfrm>
            <a:off x="117475" y="89139"/>
            <a:ext cx="11957050" cy="987907"/>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400" b="1" dirty="0">
                <a:solidFill>
                  <a:schemeClr val="bg1"/>
                </a:solidFill>
              </a:rPr>
              <a:t>Evidences for Black Holes</a:t>
            </a:r>
          </a:p>
        </p:txBody>
      </p:sp>
      <p:sp>
        <p:nvSpPr>
          <p:cNvPr id="3" name="TextBox 2">
            <a:extLst>
              <a:ext uri="{FF2B5EF4-FFF2-40B4-BE49-F238E27FC236}">
                <a16:creationId xmlns:a16="http://schemas.microsoft.com/office/drawing/2014/main" id="{C6805D32-1638-178E-03BF-D94B391F4FF6}"/>
              </a:ext>
            </a:extLst>
          </p:cNvPr>
          <p:cNvSpPr txBox="1"/>
          <p:nvPr/>
        </p:nvSpPr>
        <p:spPr>
          <a:xfrm>
            <a:off x="225425" y="1375539"/>
            <a:ext cx="9102725" cy="4524315"/>
          </a:xfrm>
          <a:prstGeom prst="rect">
            <a:avLst/>
          </a:prstGeom>
          <a:noFill/>
        </p:spPr>
        <p:txBody>
          <a:bodyPr wrap="square">
            <a:spAutoFit/>
          </a:bodyPr>
          <a:lstStyle/>
          <a:p>
            <a:pPr algn="just">
              <a:lnSpc>
                <a:spcPct val="150000"/>
              </a:lnSpc>
            </a:pPr>
            <a:r>
              <a:rPr lang="en-GB" sz="1800" b="1" dirty="0"/>
              <a:t> </a:t>
            </a:r>
            <a:r>
              <a:rPr lang="en-GB" b="1" dirty="0"/>
              <a:t>Gravitational Waves: </a:t>
            </a:r>
            <a:r>
              <a:rPr lang="en-GB" dirty="0"/>
              <a:t>Detected ripples in spacetime from black hole mergers (observed by LIGO   and Virgo detectors).</a:t>
            </a:r>
          </a:p>
          <a:p>
            <a:pPr algn="just"/>
            <a:r>
              <a:rPr lang="en-GB" dirty="0"/>
              <a:t>   </a:t>
            </a:r>
          </a:p>
          <a:p>
            <a:pPr algn="just"/>
            <a:r>
              <a:rPr lang="en-GB" dirty="0"/>
              <a:t> </a:t>
            </a:r>
            <a:r>
              <a:rPr lang="en-GB" b="1" dirty="0"/>
              <a:t>X-ray Emissions: </a:t>
            </a:r>
            <a:r>
              <a:rPr lang="en-GB" dirty="0"/>
              <a:t>High-energy X-rays from material being heated as it falls into black holes.</a:t>
            </a:r>
          </a:p>
          <a:p>
            <a:pPr algn="just"/>
            <a:endParaRPr lang="en-GB" dirty="0"/>
          </a:p>
          <a:p>
            <a:pPr algn="just">
              <a:lnSpc>
                <a:spcPct val="150000"/>
              </a:lnSpc>
            </a:pPr>
            <a:r>
              <a:rPr lang="en-GB" b="1" dirty="0"/>
              <a:t> Motion of Nearby Stars:</a:t>
            </a:r>
            <a:r>
              <a:rPr lang="en-GB" dirty="0"/>
              <a:t> Stars orbiting an invisible massive object (e.g., stars orbiting the                  supermassive black hole in the centre of our galaxy, Sagittarius A*).</a:t>
            </a:r>
          </a:p>
          <a:p>
            <a:pPr algn="just"/>
            <a:endParaRPr lang="en-GB" dirty="0"/>
          </a:p>
          <a:p>
            <a:pPr algn="just"/>
            <a:r>
              <a:rPr lang="en-GB" dirty="0"/>
              <a:t>  </a:t>
            </a:r>
            <a:r>
              <a:rPr lang="en-GB" b="1" dirty="0"/>
              <a:t>Gravitational Lensing</a:t>
            </a:r>
            <a:r>
              <a:rPr lang="en-GB" dirty="0"/>
              <a:t>: Black holes bend light from objects behind them, distorting images.</a:t>
            </a:r>
          </a:p>
          <a:p>
            <a:pPr algn="just"/>
            <a:endParaRPr lang="en-GB" dirty="0"/>
          </a:p>
          <a:p>
            <a:pPr algn="just">
              <a:lnSpc>
                <a:spcPct val="150000"/>
              </a:lnSpc>
            </a:pPr>
            <a:r>
              <a:rPr lang="en-GB" b="1" dirty="0"/>
              <a:t>Event Horizon Telescope (EHT): </a:t>
            </a:r>
            <a:r>
              <a:rPr lang="en-GB" dirty="0"/>
              <a:t>First direct image of a black hole's shadow, captured in 2019 from the black hole in the galaxy M87.</a:t>
            </a:r>
          </a:p>
          <a:p>
            <a:endParaRPr lang="en-GB" dirty="0"/>
          </a:p>
        </p:txBody>
      </p:sp>
      <p:sp>
        <p:nvSpPr>
          <p:cNvPr id="4" name="Oval 3">
            <a:extLst>
              <a:ext uri="{FF2B5EF4-FFF2-40B4-BE49-F238E27FC236}">
                <a16:creationId xmlns:a16="http://schemas.microsoft.com/office/drawing/2014/main" id="{8A2CAA1A-D355-6E4E-8C1E-F09A57DB86AC}"/>
              </a:ext>
            </a:extLst>
          </p:cNvPr>
          <p:cNvSpPr/>
          <p:nvPr/>
        </p:nvSpPr>
        <p:spPr>
          <a:xfrm>
            <a:off x="85725" y="1628025"/>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8420A62-6C7E-6CD1-2C93-07000BB4C5DF}"/>
              </a:ext>
            </a:extLst>
          </p:cNvPr>
          <p:cNvSpPr/>
          <p:nvPr/>
        </p:nvSpPr>
        <p:spPr>
          <a:xfrm>
            <a:off x="85725" y="2612581"/>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75D40AF-13BF-39AD-FA5A-523FFDEDF09B}"/>
              </a:ext>
            </a:extLst>
          </p:cNvPr>
          <p:cNvSpPr/>
          <p:nvPr/>
        </p:nvSpPr>
        <p:spPr>
          <a:xfrm>
            <a:off x="85725" y="3222198"/>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77BF663-F36B-7472-853A-600763795EDA}"/>
              </a:ext>
            </a:extLst>
          </p:cNvPr>
          <p:cNvSpPr/>
          <p:nvPr/>
        </p:nvSpPr>
        <p:spPr>
          <a:xfrm>
            <a:off x="85725" y="4263598"/>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8F9D0C7-2084-529D-6F87-ED6FEB1E15D1}"/>
              </a:ext>
            </a:extLst>
          </p:cNvPr>
          <p:cNvSpPr/>
          <p:nvPr/>
        </p:nvSpPr>
        <p:spPr>
          <a:xfrm>
            <a:off x="85725" y="4898598"/>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40541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33B1B2F8-839D-695E-06FC-F0C45616D0C0}"/>
              </a:ext>
            </a:extLst>
          </p:cNvPr>
          <p:cNvSpPr>
            <a:spLocks noGrp="1"/>
          </p:cNvSpPr>
          <p:nvPr>
            <p:ph type="sldNum" sz="quarter" idx="12"/>
          </p:nvPr>
        </p:nvSpPr>
        <p:spPr>
          <a:xfrm>
            <a:off x="8732520" y="6356350"/>
            <a:ext cx="3199387" cy="365125"/>
          </a:xfrm>
        </p:spPr>
        <p:txBody>
          <a:bodyPr vert="horz" lIns="91440" tIns="45720" rIns="91440" bIns="45720" rtlCol="0" anchor="ctr">
            <a:normAutofit/>
          </a:bodyPr>
          <a:lstStyle/>
          <a:p>
            <a:pPr>
              <a:spcAft>
                <a:spcPts val="600"/>
              </a:spcAft>
            </a:pPr>
            <a:fld id="{DB5FD40B-851E-49DD-B071-B2FF739603B5}" type="slidenum">
              <a:rPr lang="en-US" smtClean="0">
                <a:solidFill>
                  <a:schemeClr val="tx1"/>
                </a:solidFill>
              </a:rPr>
              <a:pPr>
                <a:spcAft>
                  <a:spcPts val="600"/>
                </a:spcAft>
              </a:pPr>
              <a:t>5</a:t>
            </a:fld>
            <a:endParaRPr lang="en-US">
              <a:solidFill>
                <a:schemeClr val="tx1"/>
              </a:solidFill>
            </a:endParaRPr>
          </a:p>
        </p:txBody>
      </p:sp>
      <p:sp>
        <p:nvSpPr>
          <p:cNvPr id="13" name="object 2">
            <a:extLst>
              <a:ext uri="{FF2B5EF4-FFF2-40B4-BE49-F238E27FC236}">
                <a16:creationId xmlns:a16="http://schemas.microsoft.com/office/drawing/2014/main" id="{F99084AE-AF6B-88ED-1FD5-16E243445BC6}"/>
              </a:ext>
            </a:extLst>
          </p:cNvPr>
          <p:cNvSpPr txBox="1">
            <a:spLocks/>
          </p:cNvSpPr>
          <p:nvPr/>
        </p:nvSpPr>
        <p:spPr>
          <a:xfrm>
            <a:off x="47625" y="63739"/>
            <a:ext cx="11941175" cy="987907"/>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dirty="0">
                <a:solidFill>
                  <a:schemeClr val="bg1"/>
                </a:solidFill>
              </a:rPr>
              <a:t>                    Types of Black Holes </a:t>
            </a:r>
            <a:endParaRPr lang="en-US" sz="5400" b="1" kern="1200" dirty="0">
              <a:solidFill>
                <a:schemeClr val="bg1"/>
              </a:solidFill>
              <a:latin typeface="+mj-lt"/>
              <a:ea typeface="+mj-ea"/>
              <a:cs typeface="+mj-cs"/>
            </a:endParaRPr>
          </a:p>
        </p:txBody>
      </p:sp>
      <p:sp>
        <p:nvSpPr>
          <p:cNvPr id="8" name="Oval 7">
            <a:extLst>
              <a:ext uri="{FF2B5EF4-FFF2-40B4-BE49-F238E27FC236}">
                <a16:creationId xmlns:a16="http://schemas.microsoft.com/office/drawing/2014/main" id="{3B993145-BB7A-0BA1-1B42-681483E10F5A}"/>
              </a:ext>
            </a:extLst>
          </p:cNvPr>
          <p:cNvSpPr/>
          <p:nvPr/>
        </p:nvSpPr>
        <p:spPr>
          <a:xfrm>
            <a:off x="62404" y="1921526"/>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FCB25AD-0B1E-E2E1-5822-FB8A8A4C0AD0}"/>
              </a:ext>
            </a:extLst>
          </p:cNvPr>
          <p:cNvSpPr/>
          <p:nvPr/>
        </p:nvSpPr>
        <p:spPr>
          <a:xfrm>
            <a:off x="68032" y="3189806"/>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C6890CB-5162-9DA7-378C-F1C32A026B53}"/>
              </a:ext>
            </a:extLst>
          </p:cNvPr>
          <p:cNvSpPr/>
          <p:nvPr/>
        </p:nvSpPr>
        <p:spPr>
          <a:xfrm>
            <a:off x="68032" y="4458086"/>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DD3D4AE-2EB8-7914-552B-C245D23C2D44}"/>
              </a:ext>
            </a:extLst>
          </p:cNvPr>
          <p:cNvSpPr/>
          <p:nvPr/>
        </p:nvSpPr>
        <p:spPr>
          <a:xfrm>
            <a:off x="52623" y="5725546"/>
            <a:ext cx="139700" cy="1242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extBox 5">
            <a:extLst>
              <a:ext uri="{FF2B5EF4-FFF2-40B4-BE49-F238E27FC236}">
                <a16:creationId xmlns:a16="http://schemas.microsoft.com/office/drawing/2014/main" id="{6AD89932-5DF3-41D1-CF54-9FCE842E0B0E}"/>
              </a:ext>
            </a:extLst>
          </p:cNvPr>
          <p:cNvGraphicFramePr/>
          <p:nvPr/>
        </p:nvGraphicFramePr>
        <p:xfrm>
          <a:off x="257036" y="1164841"/>
          <a:ext cx="9695437"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21400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ubtitle 13">
            <a:extLst>
              <a:ext uri="{FF2B5EF4-FFF2-40B4-BE49-F238E27FC236}">
                <a16:creationId xmlns:a16="http://schemas.microsoft.com/office/drawing/2014/main" id="{72D916F0-EF53-68BF-CFF9-A357ACE8C150}"/>
              </a:ext>
            </a:extLst>
          </p:cNvPr>
          <p:cNvSpPr>
            <a:spLocks noGrp="1"/>
          </p:cNvSpPr>
          <p:nvPr>
            <p:ph type="subTitle" idx="1"/>
          </p:nvPr>
        </p:nvSpPr>
        <p:spPr>
          <a:xfrm>
            <a:off x="7433481" y="714028"/>
            <a:ext cx="4695019" cy="6143972"/>
          </a:xfrm>
        </p:spPr>
        <p:txBody>
          <a:bodyPr anchor="t">
            <a:normAutofit/>
          </a:bodyPr>
          <a:lstStyle/>
          <a:p>
            <a:pPr marL="12065" algn="l">
              <a:spcBef>
                <a:spcPts val="480"/>
              </a:spcBef>
              <a:buClr>
                <a:srgbClr val="001F5F"/>
              </a:buClr>
              <a:buSzPct val="84615"/>
              <a:tabLst>
                <a:tab pos="287020" algn="l"/>
              </a:tabLst>
            </a:pPr>
            <a:endParaRPr lang="en-GB" sz="1300" dirty="0">
              <a:latin typeface="Arial" panose="020B0604020202020204" pitchFamily="34" charset="0"/>
            </a:endParaRPr>
          </a:p>
          <a:p>
            <a:pPr marL="286385" indent="-274320" algn="l">
              <a:spcBef>
                <a:spcPts val="480"/>
              </a:spcBef>
              <a:buClr>
                <a:srgbClr val="001F5F"/>
              </a:buClr>
              <a:buSzPct val="84615"/>
              <a:buFont typeface="Segoe UI Symbol"/>
              <a:buChar char="⚫"/>
              <a:tabLst>
                <a:tab pos="287020" algn="l"/>
              </a:tabLst>
            </a:pPr>
            <a:endParaRPr lang="en-US" sz="1300" i="0" dirty="0">
              <a:effectLst/>
              <a:latin typeface="Arial" panose="020B0604020202020204" pitchFamily="34" charset="0"/>
            </a:endParaRPr>
          </a:p>
          <a:p>
            <a:pPr marL="12065" algn="l">
              <a:spcBef>
                <a:spcPts val="480"/>
              </a:spcBef>
              <a:buClr>
                <a:srgbClr val="001F5F"/>
              </a:buClr>
              <a:buSzPct val="84615"/>
              <a:tabLst>
                <a:tab pos="287020" algn="l"/>
              </a:tabLst>
            </a:pPr>
            <a:endParaRPr lang="en-US" sz="1300" u="sng" dirty="0">
              <a:latin typeface="Arial" panose="020B0604020202020204" pitchFamily="34" charset="0"/>
            </a:endParaRPr>
          </a:p>
          <a:p>
            <a:pPr marL="286385" indent="-274320" algn="l">
              <a:spcBef>
                <a:spcPts val="480"/>
              </a:spcBef>
              <a:buClr>
                <a:srgbClr val="001F5F"/>
              </a:buClr>
              <a:buSzPct val="84615"/>
              <a:buFont typeface="Segoe UI Symbol"/>
              <a:buChar char="⚫"/>
              <a:tabLst>
                <a:tab pos="287020" algn="l"/>
              </a:tabLst>
            </a:pPr>
            <a:endParaRPr lang="en-US" sz="1300" i="0" u="sng" dirty="0">
              <a:effectLst/>
              <a:latin typeface="Arial" panose="020B0604020202020204" pitchFamily="34" charset="0"/>
            </a:endParaRPr>
          </a:p>
          <a:p>
            <a:pPr marL="286385" indent="-274320" algn="l">
              <a:spcBef>
                <a:spcPts val="480"/>
              </a:spcBef>
              <a:buClr>
                <a:srgbClr val="001F5F"/>
              </a:buClr>
              <a:buSzPct val="84615"/>
              <a:buFont typeface="Segoe UI Symbol"/>
              <a:buChar char="⚫"/>
              <a:tabLst>
                <a:tab pos="287020" algn="l"/>
              </a:tabLst>
            </a:pPr>
            <a:endParaRPr lang="en-GB" sz="1300" dirty="0">
              <a:latin typeface="Arial" panose="020B0604020202020204" pitchFamily="34" charset="0"/>
            </a:endParaRPr>
          </a:p>
          <a:p>
            <a:pPr marL="286385" indent="-274320" algn="l">
              <a:spcBef>
                <a:spcPts val="480"/>
              </a:spcBef>
              <a:buClr>
                <a:srgbClr val="001F5F"/>
              </a:buClr>
              <a:buSzPct val="84615"/>
              <a:buFont typeface="Segoe UI Symbol"/>
              <a:buChar char="⚫"/>
              <a:tabLst>
                <a:tab pos="287020" algn="l"/>
              </a:tabLst>
            </a:pPr>
            <a:endParaRPr lang="en-GB" sz="1300" dirty="0">
              <a:latin typeface="Arial" panose="020B0604020202020204" pitchFamily="34" charset="0"/>
            </a:endParaRPr>
          </a:p>
          <a:p>
            <a:pPr marL="12065" algn="l">
              <a:spcBef>
                <a:spcPts val="480"/>
              </a:spcBef>
              <a:buClr>
                <a:srgbClr val="001F5F"/>
              </a:buClr>
              <a:buSzPct val="84615"/>
              <a:tabLst>
                <a:tab pos="287020" algn="l"/>
              </a:tabLst>
            </a:pPr>
            <a:endParaRPr lang="en-US" sz="1300" dirty="0">
              <a:latin typeface="Arial" panose="020B0604020202020204" pitchFamily="34" charset="0"/>
            </a:endParaRPr>
          </a:p>
          <a:p>
            <a:pPr marL="286385" indent="-274320" algn="l">
              <a:spcBef>
                <a:spcPts val="480"/>
              </a:spcBef>
              <a:buClr>
                <a:srgbClr val="001F5F"/>
              </a:buClr>
              <a:buSzPct val="84615"/>
              <a:buFont typeface="Segoe UI Symbol"/>
              <a:buChar char="⚫"/>
              <a:tabLst>
                <a:tab pos="287020" algn="l"/>
              </a:tabLst>
            </a:pPr>
            <a:endParaRPr lang="en-US" sz="1300" i="0" dirty="0">
              <a:effectLst/>
              <a:latin typeface="Arial" panose="020B0604020202020204" pitchFamily="34" charset="0"/>
            </a:endParaRPr>
          </a:p>
        </p:txBody>
      </p:sp>
      <p:sp>
        <p:nvSpPr>
          <p:cNvPr id="5" name="Rezervirano mjesto broja slajda 4">
            <a:extLst>
              <a:ext uri="{FF2B5EF4-FFF2-40B4-BE49-F238E27FC236}">
                <a16:creationId xmlns:a16="http://schemas.microsoft.com/office/drawing/2014/main" id="{54245EEB-0E08-0C48-55A3-BFC51A6A6A79}"/>
              </a:ext>
            </a:extLst>
          </p:cNvPr>
          <p:cNvSpPr>
            <a:spLocks noGrp="1"/>
          </p:cNvSpPr>
          <p:nvPr>
            <p:ph type="sldNum" sz="quarter" idx="12"/>
          </p:nvPr>
        </p:nvSpPr>
        <p:spPr>
          <a:xfrm>
            <a:off x="8732520" y="6356350"/>
            <a:ext cx="3199385" cy="365125"/>
          </a:xfrm>
        </p:spPr>
        <p:txBody>
          <a:bodyPr vert="horz" lIns="91440" tIns="45720" rIns="91440" bIns="45720" rtlCol="0">
            <a:normAutofit/>
          </a:bodyPr>
          <a:lstStyle/>
          <a:p>
            <a:pPr>
              <a:spcAft>
                <a:spcPts val="600"/>
              </a:spcAft>
            </a:pPr>
            <a:fld id="{DB5FD40B-851E-49DD-B071-B2FF739603B5}" type="slidenum">
              <a:rPr lang="en-US" smtClean="0">
                <a:solidFill>
                  <a:schemeClr val="tx1"/>
                </a:solidFill>
              </a:rPr>
              <a:pPr>
                <a:spcAft>
                  <a:spcPts val="600"/>
                </a:spcAft>
              </a:pPr>
              <a:t>6</a:t>
            </a:fld>
            <a:endParaRPr lang="en-US" dirty="0">
              <a:solidFill>
                <a:schemeClr val="tx1"/>
              </a:solidFill>
            </a:endParaRPr>
          </a:p>
        </p:txBody>
      </p:sp>
      <p:sp>
        <p:nvSpPr>
          <p:cNvPr id="17" name="object 2">
            <a:extLst>
              <a:ext uri="{FF2B5EF4-FFF2-40B4-BE49-F238E27FC236}">
                <a16:creationId xmlns:a16="http://schemas.microsoft.com/office/drawing/2014/main" id="{CAB3B45B-766B-70C8-1767-D22D3AEF2947}"/>
              </a:ext>
            </a:extLst>
          </p:cNvPr>
          <p:cNvSpPr txBox="1">
            <a:spLocks/>
          </p:cNvSpPr>
          <p:nvPr/>
        </p:nvSpPr>
        <p:spPr>
          <a:xfrm>
            <a:off x="96679" y="73025"/>
            <a:ext cx="11998642" cy="987907"/>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bg1"/>
                </a:solidFill>
              </a:rPr>
              <a:t>Difference B/W Classical and Quantum Black Holes </a:t>
            </a:r>
          </a:p>
        </p:txBody>
      </p:sp>
      <p:sp>
        <p:nvSpPr>
          <p:cNvPr id="2" name="Rectangle 1">
            <a:extLst>
              <a:ext uri="{FF2B5EF4-FFF2-40B4-BE49-F238E27FC236}">
                <a16:creationId xmlns:a16="http://schemas.microsoft.com/office/drawing/2014/main" id="{EEA5BFA2-B050-D278-6130-ED6660B44D62}"/>
              </a:ext>
            </a:extLst>
          </p:cNvPr>
          <p:cNvSpPr>
            <a:spLocks noChangeArrowheads="1"/>
          </p:cNvSpPr>
          <p:nvPr/>
        </p:nvSpPr>
        <p:spPr bwMode="auto">
          <a:xfrm>
            <a:off x="63500" y="1281810"/>
            <a:ext cx="1145974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a:lnSpc>
                <a:spcPct val="150000"/>
              </a:lnSpc>
              <a:buFont typeface="Arial" panose="020B0604020202020204" pitchFamily="34" charset="0"/>
              <a:buChar char="•"/>
            </a:pPr>
            <a:r>
              <a:rPr lang="en-GB" b="1" u="sng" dirty="0"/>
              <a:t>Classical Black Holes: </a:t>
            </a:r>
          </a:p>
          <a:p>
            <a:pPr marL="285750" indent="-285750">
              <a:lnSpc>
                <a:spcPct val="150000"/>
              </a:lnSpc>
              <a:buFont typeface="Arial" panose="020B0604020202020204" pitchFamily="34" charset="0"/>
              <a:buChar char="•"/>
            </a:pPr>
            <a:r>
              <a:rPr lang="en-GB" dirty="0"/>
              <a:t>Described by </a:t>
            </a:r>
            <a:r>
              <a:rPr lang="en-GB" b="1" dirty="0"/>
              <a:t>General Relativity. </a:t>
            </a:r>
          </a:p>
          <a:p>
            <a:pPr marL="285750" indent="-285750">
              <a:lnSpc>
                <a:spcPct val="150000"/>
              </a:lnSpc>
              <a:buFont typeface="Arial" panose="020B0604020202020204" pitchFamily="34" charset="0"/>
              <a:buChar char="•"/>
            </a:pPr>
            <a:r>
              <a:rPr lang="en-GB" dirty="0"/>
              <a:t>Defined by mass, charge, and spin (no additional internal structure). </a:t>
            </a:r>
          </a:p>
          <a:p>
            <a:pPr marL="285750" indent="-285750">
              <a:lnSpc>
                <a:spcPct val="150000"/>
              </a:lnSpc>
              <a:buFont typeface="Arial" panose="020B0604020202020204" pitchFamily="34" charset="0"/>
              <a:buChar char="•"/>
            </a:pPr>
            <a:r>
              <a:rPr lang="en-GB" dirty="0"/>
              <a:t>Have an </a:t>
            </a:r>
            <a:r>
              <a:rPr lang="en-GB" b="1" dirty="0"/>
              <a:t>event horizon </a:t>
            </a:r>
            <a:r>
              <a:rPr lang="en-GB" dirty="0"/>
              <a:t>where nothing, not even light, can escape. </a:t>
            </a:r>
          </a:p>
          <a:p>
            <a:pPr marL="285750" indent="-285750">
              <a:lnSpc>
                <a:spcPct val="150000"/>
              </a:lnSpc>
              <a:buFont typeface="Arial" panose="020B0604020202020204" pitchFamily="34" charset="0"/>
              <a:buChar char="•"/>
            </a:pPr>
            <a:r>
              <a:rPr lang="en-GB" b="1" dirty="0"/>
              <a:t>Singularities</a:t>
            </a:r>
            <a:r>
              <a:rPr lang="en-GB" dirty="0"/>
              <a:t> are points of infinite density, where the laws of physics break down. </a:t>
            </a:r>
          </a:p>
          <a:p>
            <a:pPr marL="285750" indent="-285750">
              <a:lnSpc>
                <a:spcPct val="150000"/>
              </a:lnSpc>
              <a:buFont typeface="Arial" panose="020B0604020202020204" pitchFamily="34" charset="0"/>
              <a:buChar char="•"/>
            </a:pPr>
            <a:r>
              <a:rPr lang="en-GB" dirty="0"/>
              <a:t>No </a:t>
            </a:r>
            <a:r>
              <a:rPr lang="en-GB" b="1" dirty="0"/>
              <a:t>information </a:t>
            </a:r>
            <a:r>
              <a:rPr lang="en-GB" dirty="0"/>
              <a:t>escapes a classical black hole. </a:t>
            </a:r>
          </a:p>
          <a:p>
            <a:pPr marL="285750" indent="-285750">
              <a:lnSpc>
                <a:spcPct val="150000"/>
              </a:lnSpc>
              <a:buFont typeface="Arial" panose="020B0604020202020204" pitchFamily="34" charset="0"/>
              <a:buChar char="•"/>
            </a:pPr>
            <a:r>
              <a:rPr lang="en-GB" b="1" u="sng" dirty="0"/>
              <a:t>Quantum Black Holes: </a:t>
            </a:r>
          </a:p>
          <a:p>
            <a:pPr marL="285750" indent="-285750">
              <a:lnSpc>
                <a:spcPct val="150000"/>
              </a:lnSpc>
              <a:buFont typeface="Arial" panose="020B0604020202020204" pitchFamily="34" charset="0"/>
              <a:buChar char="•"/>
            </a:pPr>
            <a:r>
              <a:rPr lang="en-GB" dirty="0"/>
              <a:t>Described by </a:t>
            </a:r>
            <a:r>
              <a:rPr lang="en-GB" b="1" dirty="0"/>
              <a:t>Quantum Mechanics and General Relativity </a:t>
            </a:r>
            <a:r>
              <a:rPr lang="en-GB" dirty="0"/>
              <a:t>(unified theory not fully developed yet). </a:t>
            </a:r>
          </a:p>
          <a:p>
            <a:pPr marL="285750" indent="-285750">
              <a:lnSpc>
                <a:spcPct val="150000"/>
              </a:lnSpc>
              <a:buFont typeface="Arial" panose="020B0604020202020204" pitchFamily="34" charset="0"/>
              <a:buChar char="•"/>
            </a:pPr>
            <a:r>
              <a:rPr lang="en-GB" b="1" dirty="0"/>
              <a:t>Hawking Radiation: </a:t>
            </a:r>
            <a:r>
              <a:rPr lang="en-GB" dirty="0"/>
              <a:t>Quantum effects allow black holes to emit radiation and slowly lose mass. </a:t>
            </a:r>
          </a:p>
          <a:p>
            <a:pPr marL="285750" indent="-285750">
              <a:lnSpc>
                <a:spcPct val="150000"/>
              </a:lnSpc>
              <a:buFont typeface="Arial" panose="020B0604020202020204" pitchFamily="34" charset="0"/>
              <a:buChar char="•"/>
            </a:pPr>
            <a:r>
              <a:rPr lang="en-GB" b="1" dirty="0"/>
              <a:t>Information paradox: </a:t>
            </a:r>
            <a:r>
              <a:rPr lang="en-GB" dirty="0"/>
              <a:t>Quantum theory suggests that information might escape from black holes (debated in physics). </a:t>
            </a:r>
          </a:p>
          <a:p>
            <a:pPr marL="285750" indent="-285750">
              <a:lnSpc>
                <a:spcPct val="150000"/>
              </a:lnSpc>
              <a:buFont typeface="Arial" panose="020B0604020202020204" pitchFamily="34" charset="0"/>
              <a:buChar char="•"/>
            </a:pPr>
            <a:r>
              <a:rPr lang="en-GB" dirty="0"/>
              <a:t>May have </a:t>
            </a:r>
            <a:r>
              <a:rPr lang="en-GB" b="1" dirty="0"/>
              <a:t>"fuzzier"</a:t>
            </a:r>
            <a:r>
              <a:rPr lang="en-GB" dirty="0"/>
              <a:t> horizons or no singularities, based on quantum effects. </a:t>
            </a:r>
          </a:p>
          <a:p>
            <a:pPr marL="285750" indent="-285750">
              <a:lnSpc>
                <a:spcPct val="150000"/>
              </a:lnSpc>
              <a:buFont typeface="Arial" panose="020B0604020202020204" pitchFamily="34" charset="0"/>
              <a:buChar char="•"/>
            </a:pPr>
            <a:r>
              <a:rPr lang="en-GB" dirty="0"/>
              <a:t>Could exist on very small scales (Planck scale) in theories like string theory.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261742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368671D8-D920-E999-6BB1-E84F446462FF}"/>
              </a:ext>
            </a:extLst>
          </p:cNvPr>
          <p:cNvSpPr txBox="1">
            <a:spLocks/>
          </p:cNvSpPr>
          <p:nvPr/>
        </p:nvSpPr>
        <p:spPr>
          <a:xfrm>
            <a:off x="6450498" y="381000"/>
            <a:ext cx="4491821" cy="589754"/>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3200" b="1" dirty="0"/>
          </a:p>
        </p:txBody>
      </p:sp>
      <p:sp>
        <p:nvSpPr>
          <p:cNvPr id="12" name="TextBox 11">
            <a:extLst>
              <a:ext uri="{FF2B5EF4-FFF2-40B4-BE49-F238E27FC236}">
                <a16:creationId xmlns:a16="http://schemas.microsoft.com/office/drawing/2014/main" id="{B0901BD8-BE03-313D-A1D0-202EAFF2E47D}"/>
              </a:ext>
            </a:extLst>
          </p:cNvPr>
          <p:cNvSpPr txBox="1"/>
          <p:nvPr/>
        </p:nvSpPr>
        <p:spPr>
          <a:xfrm>
            <a:off x="0" y="1036874"/>
            <a:ext cx="11716851" cy="5758104"/>
          </a:xfrm>
          <a:prstGeom prst="rect">
            <a:avLst/>
          </a:prstGeom>
        </p:spPr>
        <p:txBody>
          <a:bodyPr vert="horz" lIns="91440" tIns="45720" rIns="91440" bIns="45720" rtlCol="0" anchor="t">
            <a:normAutofit fontScale="92500" lnSpcReduction="20000"/>
          </a:bodyPr>
          <a:lstStyle/>
          <a:p>
            <a:pPr marL="286385" indent="-228600">
              <a:lnSpc>
                <a:spcPct val="150000"/>
              </a:lnSpc>
              <a:spcBef>
                <a:spcPts val="480"/>
              </a:spcBef>
              <a:buClr>
                <a:srgbClr val="001F5F"/>
              </a:buClr>
              <a:buSzPct val="84615"/>
              <a:buFont typeface="Arial" panose="020B0604020202020204" pitchFamily="34" charset="0"/>
              <a:buChar char="•"/>
              <a:tabLst>
                <a:tab pos="287020" algn="l"/>
              </a:tabLst>
            </a:pPr>
            <a:r>
              <a:rPr lang="en-US" b="1" i="0" u="sng" dirty="0">
                <a:effectLst/>
              </a:rPr>
              <a:t>Entanglement Entropy:</a:t>
            </a:r>
          </a:p>
          <a:p>
            <a:pPr marL="12065" indent="-228600">
              <a:lnSpc>
                <a:spcPct val="150000"/>
              </a:lnSpc>
              <a:spcBef>
                <a:spcPts val="480"/>
              </a:spcBef>
              <a:buClr>
                <a:srgbClr val="001F5F"/>
              </a:buClr>
              <a:buSzPct val="84615"/>
              <a:buFont typeface="Arial" panose="020B0604020202020204" pitchFamily="34" charset="0"/>
              <a:buChar char="•"/>
              <a:tabLst>
                <a:tab pos="287020" algn="l"/>
              </a:tabLst>
            </a:pPr>
            <a:r>
              <a:rPr lang="en-GB" dirty="0"/>
              <a:t> Entanglement entropy is a concept from quantum information theory and quantum mechanics.</a:t>
            </a:r>
          </a:p>
          <a:p>
            <a:pPr marL="286385" indent="-228600">
              <a:lnSpc>
                <a:spcPct val="150000"/>
              </a:lnSpc>
              <a:spcBef>
                <a:spcPts val="480"/>
              </a:spcBef>
              <a:buClr>
                <a:srgbClr val="001F5F"/>
              </a:buClr>
              <a:buSzPct val="84615"/>
              <a:buFont typeface="Arial" panose="020B0604020202020204" pitchFamily="34" charset="0"/>
              <a:buChar char="•"/>
              <a:tabLst>
                <a:tab pos="287020" algn="l"/>
              </a:tabLst>
            </a:pPr>
            <a:r>
              <a:rPr lang="en-GB" dirty="0"/>
              <a:t>It quantifies the amount of quantum entanglement between two subsystems of a quantum system.</a:t>
            </a:r>
          </a:p>
          <a:p>
            <a:pPr marL="286385" indent="-228600">
              <a:lnSpc>
                <a:spcPct val="150000"/>
              </a:lnSpc>
              <a:spcBef>
                <a:spcPts val="480"/>
              </a:spcBef>
              <a:buClr>
                <a:srgbClr val="001F5F"/>
              </a:buClr>
              <a:buSzPct val="84615"/>
              <a:buFont typeface="Arial" panose="020B0604020202020204" pitchFamily="34" charset="0"/>
              <a:buChar char="•"/>
              <a:tabLst>
                <a:tab pos="287020" algn="l"/>
              </a:tabLst>
            </a:pPr>
            <a:r>
              <a:rPr lang="en-GB" dirty="0"/>
              <a:t>In simple terms, it measures how much information is "shared" between these subsystems due to their quantum entanglement.</a:t>
            </a:r>
            <a:endParaRPr lang="en-US" b="1" i="0" u="sng" dirty="0">
              <a:effectLst/>
            </a:endParaRPr>
          </a:p>
          <a:p>
            <a:pPr marL="286385" indent="-228600" algn="just">
              <a:lnSpc>
                <a:spcPct val="150000"/>
              </a:lnSpc>
              <a:spcBef>
                <a:spcPts val="480"/>
              </a:spcBef>
              <a:buClr>
                <a:srgbClr val="001F5F"/>
              </a:buClr>
              <a:buSzPct val="84615"/>
              <a:buFont typeface="Arial" panose="020B0604020202020204" pitchFamily="34" charset="0"/>
              <a:buChar char="•"/>
              <a:tabLst>
                <a:tab pos="287020" algn="l"/>
              </a:tabLst>
            </a:pPr>
            <a:r>
              <a:rPr lang="en-GB" b="1" u="sng" dirty="0"/>
              <a:t>Quantum Entanglement:</a:t>
            </a:r>
            <a:endParaRPr lang="en-US" b="1" i="0" u="sng" dirty="0">
              <a:effectLst/>
            </a:endParaRPr>
          </a:p>
          <a:p>
            <a:pPr marL="286385" indent="-228600" algn="just">
              <a:lnSpc>
                <a:spcPct val="150000"/>
              </a:lnSpc>
              <a:spcBef>
                <a:spcPts val="480"/>
              </a:spcBef>
              <a:buClr>
                <a:srgbClr val="001F5F"/>
              </a:buClr>
              <a:buSzPct val="84615"/>
              <a:buFont typeface="Arial" panose="020B0604020202020204" pitchFamily="34" charset="0"/>
              <a:buChar char="•"/>
              <a:tabLst>
                <a:tab pos="287020" algn="l"/>
              </a:tabLst>
            </a:pPr>
            <a:r>
              <a:rPr lang="en-GB" dirty="0"/>
              <a:t>This is a phenomenon where two or more quantum systems become correlated in such a way that the state of one system is dependent on the state of the other, no matter how far apart they are.</a:t>
            </a:r>
          </a:p>
          <a:p>
            <a:pPr marL="286385" indent="-228600" algn="just">
              <a:lnSpc>
                <a:spcPct val="150000"/>
              </a:lnSpc>
              <a:spcBef>
                <a:spcPts val="480"/>
              </a:spcBef>
              <a:buClr>
                <a:srgbClr val="001F5F"/>
              </a:buClr>
              <a:buSzPct val="84615"/>
              <a:buFont typeface="Arial" panose="020B0604020202020204" pitchFamily="34" charset="0"/>
              <a:buChar char="•"/>
              <a:tabLst>
                <a:tab pos="287020" algn="l"/>
              </a:tabLst>
            </a:pPr>
            <a:r>
              <a:rPr lang="en-GB" dirty="0"/>
              <a:t>When systems are entangled, the full information of the system cannot be described by looking at the parts individually — you need to look at the whole system.</a:t>
            </a:r>
          </a:p>
          <a:p>
            <a:pPr marL="286385" indent="-228600" algn="just">
              <a:lnSpc>
                <a:spcPct val="150000"/>
              </a:lnSpc>
              <a:spcBef>
                <a:spcPts val="480"/>
              </a:spcBef>
              <a:buClr>
                <a:srgbClr val="001F5F"/>
              </a:buClr>
              <a:buSzPct val="84615"/>
              <a:buFont typeface="Arial" panose="020B0604020202020204" pitchFamily="34" charset="0"/>
              <a:buChar char="•"/>
              <a:tabLst>
                <a:tab pos="287020" algn="l"/>
              </a:tabLst>
            </a:pPr>
            <a:r>
              <a:rPr lang="en-GB" b="1" u="sng" dirty="0"/>
              <a:t>Entanglement in BH </a:t>
            </a:r>
          </a:p>
          <a:p>
            <a:pPr marL="286385" indent="-228600" algn="just">
              <a:lnSpc>
                <a:spcPct val="150000"/>
              </a:lnSpc>
              <a:spcBef>
                <a:spcPts val="480"/>
              </a:spcBef>
              <a:buClr>
                <a:srgbClr val="001F5F"/>
              </a:buClr>
              <a:buSzPct val="84615"/>
              <a:buFont typeface="Arial" panose="020B0604020202020204" pitchFamily="34" charset="0"/>
              <a:buChar char="•"/>
              <a:tabLst>
                <a:tab pos="287020" algn="l"/>
              </a:tabLst>
            </a:pPr>
            <a:r>
              <a:rPr lang="en-GB" dirty="0"/>
              <a:t>In the context of black holes, entanglement entropy provides insights into the information content of black holes and the nature of spacetime at a fundamental level</a:t>
            </a:r>
          </a:p>
          <a:p>
            <a:pPr marL="286385" indent="-228600" algn="just">
              <a:lnSpc>
                <a:spcPct val="150000"/>
              </a:lnSpc>
              <a:spcBef>
                <a:spcPts val="480"/>
              </a:spcBef>
              <a:buClr>
                <a:srgbClr val="001F5F"/>
              </a:buClr>
              <a:buSzPct val="84615"/>
              <a:buFont typeface="Arial" panose="020B0604020202020204" pitchFamily="34" charset="0"/>
              <a:buChar char="•"/>
              <a:tabLst>
                <a:tab pos="287020" algn="l"/>
              </a:tabLst>
            </a:pPr>
            <a:r>
              <a:rPr lang="en-GB" dirty="0"/>
              <a:t>One of the key connections is through the famous </a:t>
            </a:r>
            <a:r>
              <a:rPr lang="en-GB" b="1" dirty="0" err="1"/>
              <a:t>Bekenstein</a:t>
            </a:r>
            <a:r>
              <a:rPr lang="en-GB" b="1" dirty="0"/>
              <a:t>-Hawking entropy</a:t>
            </a:r>
            <a:r>
              <a:rPr lang="en-GB" dirty="0"/>
              <a:t>, which is related to the area of a black hole's event horizon.</a:t>
            </a:r>
          </a:p>
          <a:p>
            <a:pPr marL="57785" algn="just">
              <a:lnSpc>
                <a:spcPct val="90000"/>
              </a:lnSpc>
              <a:spcBef>
                <a:spcPts val="480"/>
              </a:spcBef>
              <a:buClr>
                <a:srgbClr val="001F5F"/>
              </a:buClr>
              <a:buSzPct val="84615"/>
              <a:tabLst>
                <a:tab pos="287020" algn="l"/>
              </a:tabLst>
            </a:pPr>
            <a:r>
              <a:rPr lang="en-GB" dirty="0"/>
              <a:t>                                                                  </a:t>
            </a:r>
            <a:endParaRPr lang="en-GB" b="1" u="sng" dirty="0"/>
          </a:p>
          <a:p>
            <a:pPr>
              <a:lnSpc>
                <a:spcPct val="90000"/>
              </a:lnSpc>
              <a:spcBef>
                <a:spcPts val="480"/>
              </a:spcBef>
              <a:buClr>
                <a:srgbClr val="001F5F"/>
              </a:buClr>
              <a:buSzPct val="84615"/>
              <a:tabLst>
                <a:tab pos="287020" algn="l"/>
              </a:tabLst>
            </a:pPr>
            <a:endParaRPr lang="en-US" i="0" dirty="0">
              <a:effectLst/>
            </a:endParaRPr>
          </a:p>
          <a:p>
            <a:pPr marL="12065" indent="-228600">
              <a:lnSpc>
                <a:spcPct val="90000"/>
              </a:lnSpc>
              <a:spcBef>
                <a:spcPts val="480"/>
              </a:spcBef>
              <a:buClr>
                <a:srgbClr val="001F5F"/>
              </a:buClr>
              <a:buSzPct val="84615"/>
              <a:buFont typeface="Arial" panose="020B0604020202020204" pitchFamily="34" charset="0"/>
              <a:buChar char="•"/>
              <a:tabLst>
                <a:tab pos="287020" algn="l"/>
              </a:tabLst>
            </a:pPr>
            <a:endParaRPr lang="en-US" b="1" i="0" u="sng" dirty="0">
              <a:effectLst/>
            </a:endParaRPr>
          </a:p>
          <a:p>
            <a:pPr marL="12065" indent="-228600">
              <a:lnSpc>
                <a:spcPct val="90000"/>
              </a:lnSpc>
              <a:spcBef>
                <a:spcPts val="480"/>
              </a:spcBef>
              <a:buClr>
                <a:srgbClr val="001F5F"/>
              </a:buClr>
              <a:buSzPct val="84615"/>
              <a:buFont typeface="Arial" panose="020B0604020202020204" pitchFamily="34" charset="0"/>
              <a:buChar char="•"/>
              <a:tabLst>
                <a:tab pos="287020" algn="l"/>
              </a:tabLst>
            </a:pPr>
            <a:endParaRPr lang="en-US" b="1" i="0" u="sng" dirty="0">
              <a:effectLst/>
            </a:endParaRPr>
          </a:p>
        </p:txBody>
      </p:sp>
      <p:sp>
        <p:nvSpPr>
          <p:cNvPr id="5" name="Rezervirano mjesto broja slajda 4">
            <a:extLst>
              <a:ext uri="{FF2B5EF4-FFF2-40B4-BE49-F238E27FC236}">
                <a16:creationId xmlns:a16="http://schemas.microsoft.com/office/drawing/2014/main" id="{7A4511D0-A3A0-23DE-9B24-6BDDEDBA8BF0}"/>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DB5FD40B-851E-49DD-B071-B2FF739603B5}" type="slidenum">
              <a:rPr lang="en-US" smtClean="0">
                <a:solidFill>
                  <a:schemeClr val="tx1">
                    <a:lumMod val="50000"/>
                    <a:lumOff val="50000"/>
                  </a:schemeClr>
                </a:solidFill>
                <a:latin typeface="Calibri" panose="020F0502020204030204"/>
              </a:rPr>
              <a:pPr>
                <a:spcAft>
                  <a:spcPts val="600"/>
                </a:spcAft>
                <a:defRPr/>
              </a:pPr>
              <a:t>7</a:t>
            </a:fld>
            <a:endParaRPr lang="en-US">
              <a:solidFill>
                <a:schemeClr val="tx1">
                  <a:lumMod val="50000"/>
                  <a:lumOff val="50000"/>
                </a:schemeClr>
              </a:solidFill>
              <a:latin typeface="Calibri" panose="020F0502020204030204"/>
            </a:endParaRPr>
          </a:p>
        </p:txBody>
      </p:sp>
      <p:sp>
        <p:nvSpPr>
          <p:cNvPr id="14" name="TextBox 13">
            <a:extLst>
              <a:ext uri="{FF2B5EF4-FFF2-40B4-BE49-F238E27FC236}">
                <a16:creationId xmlns:a16="http://schemas.microsoft.com/office/drawing/2014/main" id="{B3F54C6C-B7EB-1A1F-2225-A1217A01A1FE}"/>
              </a:ext>
            </a:extLst>
          </p:cNvPr>
          <p:cNvSpPr txBox="1"/>
          <p:nvPr/>
        </p:nvSpPr>
        <p:spPr>
          <a:xfrm>
            <a:off x="6673850" y="274320"/>
            <a:ext cx="3746500" cy="369332"/>
          </a:xfrm>
          <a:prstGeom prst="rect">
            <a:avLst/>
          </a:prstGeom>
          <a:noFill/>
        </p:spPr>
        <p:txBody>
          <a:bodyPr wrap="square">
            <a:spAutoFit/>
          </a:bodyPr>
          <a:lstStyle/>
          <a:p>
            <a:pPr algn="l">
              <a:spcAft>
                <a:spcPts val="600"/>
              </a:spcAft>
            </a:pPr>
            <a:r>
              <a:rPr lang="en-US" sz="1800" b="1"/>
              <a:t> </a:t>
            </a:r>
            <a:endParaRPr lang="en-US" sz="1800" b="1" dirty="0"/>
          </a:p>
        </p:txBody>
      </p:sp>
      <p:sp>
        <p:nvSpPr>
          <p:cNvPr id="15" name="object 2">
            <a:extLst>
              <a:ext uri="{FF2B5EF4-FFF2-40B4-BE49-F238E27FC236}">
                <a16:creationId xmlns:a16="http://schemas.microsoft.com/office/drawing/2014/main" id="{752D4B5E-CD23-306F-42BA-29D628BCBC2F}"/>
              </a:ext>
            </a:extLst>
          </p:cNvPr>
          <p:cNvSpPr txBox="1">
            <a:spLocks/>
          </p:cNvSpPr>
          <p:nvPr/>
        </p:nvSpPr>
        <p:spPr>
          <a:xfrm>
            <a:off x="139700" y="63022"/>
            <a:ext cx="11912600" cy="838436"/>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kern="1200">
                <a:solidFill>
                  <a:schemeClr val="bg1"/>
                </a:solidFill>
                <a:latin typeface="+mj-lt"/>
                <a:ea typeface="+mj-ea"/>
                <a:cs typeface="+mj-cs"/>
              </a:rPr>
              <a:t>               </a:t>
            </a:r>
            <a:r>
              <a:rPr lang="en-US" sz="4400" b="1" kern="1200">
                <a:solidFill>
                  <a:schemeClr val="bg1"/>
                </a:solidFill>
                <a:latin typeface="+mj-lt"/>
                <a:ea typeface="+mj-ea"/>
                <a:cs typeface="+mj-cs"/>
              </a:rPr>
              <a:t>Wha</a:t>
            </a:r>
            <a:r>
              <a:rPr lang="en-US" sz="4400" b="1">
                <a:solidFill>
                  <a:schemeClr val="bg1"/>
                </a:solidFill>
              </a:rPr>
              <a:t>t Is Entanglement Entropy</a:t>
            </a:r>
            <a:endParaRPr lang="en-US" sz="4400" b="1" kern="1200" dirty="0">
              <a:solidFill>
                <a:schemeClr val="bg1"/>
              </a:solidFill>
              <a:latin typeface="+mj-lt"/>
              <a:ea typeface="+mj-ea"/>
              <a:cs typeface="+mj-cs"/>
            </a:endParaRPr>
          </a:p>
        </p:txBody>
      </p:sp>
      <p:pic>
        <p:nvPicPr>
          <p:cNvPr id="3" name="Picture 2">
            <a:extLst>
              <a:ext uri="{FF2B5EF4-FFF2-40B4-BE49-F238E27FC236}">
                <a16:creationId xmlns:a16="http://schemas.microsoft.com/office/drawing/2014/main" id="{418391DE-CD83-536F-E358-9F983966F680}"/>
              </a:ext>
            </a:extLst>
          </p:cNvPr>
          <p:cNvPicPr>
            <a:picLocks noChangeAspect="1"/>
          </p:cNvPicPr>
          <p:nvPr/>
        </p:nvPicPr>
        <p:blipFill>
          <a:blip r:embed="rId2"/>
          <a:stretch>
            <a:fillRect/>
          </a:stretch>
        </p:blipFill>
        <p:spPr>
          <a:xfrm>
            <a:off x="4768836" y="6035670"/>
            <a:ext cx="1905014" cy="685805"/>
          </a:xfrm>
          <a:prstGeom prst="rect">
            <a:avLst/>
          </a:prstGeom>
        </p:spPr>
      </p:pic>
    </p:spTree>
    <p:extLst>
      <p:ext uri="{BB962C8B-B14F-4D97-AF65-F5344CB8AC3E}">
        <p14:creationId xmlns:p14="http://schemas.microsoft.com/office/powerpoint/2010/main" val="46898804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bject 2">
            <a:extLst>
              <a:ext uri="{FF2B5EF4-FFF2-40B4-BE49-F238E27FC236}">
                <a16:creationId xmlns:a16="http://schemas.microsoft.com/office/drawing/2014/main" id="{DC2D18C9-E55E-828D-8FAD-D120E5F0F5A6}"/>
              </a:ext>
            </a:extLst>
          </p:cNvPr>
          <p:cNvSpPr txBox="1">
            <a:spLocks/>
          </p:cNvSpPr>
          <p:nvPr/>
        </p:nvSpPr>
        <p:spPr>
          <a:xfrm>
            <a:off x="1371597" y="348865"/>
            <a:ext cx="10044023" cy="877729"/>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b="1" kern="1200" dirty="0">
                <a:solidFill>
                  <a:srgbClr val="FFFFFF"/>
                </a:solidFill>
                <a:latin typeface="+mj-lt"/>
                <a:ea typeface="+mj-ea"/>
                <a:cs typeface="+mj-cs"/>
              </a:rPr>
              <a:t>                           What Is Area Law</a:t>
            </a:r>
          </a:p>
        </p:txBody>
      </p:sp>
      <p:sp>
        <p:nvSpPr>
          <p:cNvPr id="5" name="Slide Number Placeholder 4">
            <a:extLst>
              <a:ext uri="{FF2B5EF4-FFF2-40B4-BE49-F238E27FC236}">
                <a16:creationId xmlns:a16="http://schemas.microsoft.com/office/drawing/2014/main" id="{0837C99A-184B-AAFF-F83A-9FE4783820D3}"/>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defTabSz="914400">
              <a:spcAft>
                <a:spcPts val="600"/>
              </a:spcAft>
            </a:pPr>
            <a:r>
              <a:rPr lang="en-US" sz="1100" dirty="0">
                <a:solidFill>
                  <a:schemeClr val="tx1">
                    <a:lumMod val="50000"/>
                    <a:lumOff val="50000"/>
                  </a:schemeClr>
                </a:solidFill>
              </a:rPr>
              <a:t>8</a:t>
            </a:r>
          </a:p>
        </p:txBody>
      </p:sp>
      <p:sp>
        <p:nvSpPr>
          <p:cNvPr id="12" name="object 2">
            <a:extLst>
              <a:ext uri="{FF2B5EF4-FFF2-40B4-BE49-F238E27FC236}">
                <a16:creationId xmlns:a16="http://schemas.microsoft.com/office/drawing/2014/main" id="{60407C72-D355-B2BA-086E-BF6AA42DD02E}"/>
              </a:ext>
            </a:extLst>
          </p:cNvPr>
          <p:cNvSpPr txBox="1">
            <a:spLocks/>
          </p:cNvSpPr>
          <p:nvPr/>
        </p:nvSpPr>
        <p:spPr>
          <a:xfrm>
            <a:off x="6450498" y="381000"/>
            <a:ext cx="4491821" cy="589754"/>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3200" b="1" dirty="0"/>
          </a:p>
        </p:txBody>
      </p:sp>
      <p:sp>
        <p:nvSpPr>
          <p:cNvPr id="14" name="Rezervirano mjesto broja slajda 4">
            <a:extLst>
              <a:ext uri="{FF2B5EF4-FFF2-40B4-BE49-F238E27FC236}">
                <a16:creationId xmlns:a16="http://schemas.microsoft.com/office/drawing/2014/main" id="{1FB4EC63-1758-8877-ECC1-AE985E02151F}"/>
              </a:ext>
            </a:extLst>
          </p:cNvPr>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endParaRPr lang="en-US" dirty="0">
              <a:solidFill>
                <a:schemeClr val="tx1">
                  <a:lumMod val="50000"/>
                  <a:lumOff val="50000"/>
                </a:schemeClr>
              </a:solidFill>
              <a:latin typeface="Calibri" panose="020F0502020204030204"/>
            </a:endParaRPr>
          </a:p>
        </p:txBody>
      </p:sp>
      <p:sp>
        <p:nvSpPr>
          <p:cNvPr id="15" name="TextBox 14">
            <a:extLst>
              <a:ext uri="{FF2B5EF4-FFF2-40B4-BE49-F238E27FC236}">
                <a16:creationId xmlns:a16="http://schemas.microsoft.com/office/drawing/2014/main" id="{68317BD3-247B-957D-422F-924FD7C137DB}"/>
              </a:ext>
            </a:extLst>
          </p:cNvPr>
          <p:cNvSpPr txBox="1"/>
          <p:nvPr/>
        </p:nvSpPr>
        <p:spPr>
          <a:xfrm>
            <a:off x="6673850" y="274320"/>
            <a:ext cx="3746500" cy="369332"/>
          </a:xfrm>
          <a:prstGeom prst="rect">
            <a:avLst/>
          </a:prstGeom>
          <a:noFill/>
        </p:spPr>
        <p:txBody>
          <a:bodyPr wrap="square">
            <a:spAutoFit/>
          </a:bodyPr>
          <a:lstStyle/>
          <a:p>
            <a:pPr algn="l">
              <a:spcAft>
                <a:spcPts val="600"/>
              </a:spcAft>
            </a:pPr>
            <a:r>
              <a:rPr lang="en-US" b="1"/>
              <a:t> </a:t>
            </a:r>
          </a:p>
        </p:txBody>
      </p:sp>
      <p:graphicFrame>
        <p:nvGraphicFramePr>
          <p:cNvPr id="18" name="TextBox 12">
            <a:extLst>
              <a:ext uri="{FF2B5EF4-FFF2-40B4-BE49-F238E27FC236}">
                <a16:creationId xmlns:a16="http://schemas.microsoft.com/office/drawing/2014/main" id="{007ED729-693C-5A8B-4357-8D2985C45653}"/>
              </a:ext>
            </a:extLst>
          </p:cNvPr>
          <p:cNvGraphicFramePr/>
          <p:nvPr>
            <p:extLst>
              <p:ext uri="{D42A27DB-BD31-4B8C-83A1-F6EECF244321}">
                <p14:modId xmlns:p14="http://schemas.microsoft.com/office/powerpoint/2010/main" val="127935008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68171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5" name="Rectangle 206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B85A4C9D-C6AF-4892-9F62-CFC0FFD19A2D}"/>
              </a:ext>
            </a:extLst>
          </p:cNvPr>
          <p:cNvSpPr txBox="1">
            <a:spLocks/>
          </p:cNvSpPr>
          <p:nvPr/>
        </p:nvSpPr>
        <p:spPr>
          <a:xfrm>
            <a:off x="6115317" y="405685"/>
            <a:ext cx="5464968" cy="1559301"/>
          </a:xfrm>
          <a:custGeom>
            <a:avLst/>
            <a:gdLst/>
            <a:ahLst/>
            <a:cxnLst/>
            <a:rect l="l" t="t" r="r" b="b"/>
            <a:pathLst>
              <a:path w="9067800" h="732155">
                <a:moveTo>
                  <a:pt x="9067800" y="0"/>
                </a:moveTo>
                <a:lnTo>
                  <a:pt x="0" y="0"/>
                </a:lnTo>
                <a:lnTo>
                  <a:pt x="0" y="731837"/>
                </a:lnTo>
                <a:lnTo>
                  <a:pt x="9067800" y="731837"/>
                </a:lnTo>
                <a:lnTo>
                  <a:pt x="9067800" y="0"/>
                </a:lnTo>
                <a:close/>
              </a:path>
            </a:pathLst>
          </a:cu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000" b="1" dirty="0">
                <a:solidFill>
                  <a:schemeClr val="bg1"/>
                </a:solidFill>
              </a:rPr>
              <a:t>Cosmic Ray spectra</a:t>
            </a:r>
          </a:p>
        </p:txBody>
      </p:sp>
      <p:sp>
        <p:nvSpPr>
          <p:cNvPr id="7" name="Slide Number Placeholder 6">
            <a:extLst>
              <a:ext uri="{FF2B5EF4-FFF2-40B4-BE49-F238E27FC236}">
                <a16:creationId xmlns:a16="http://schemas.microsoft.com/office/drawing/2014/main" id="{3031CEEC-1389-3559-231F-1EF838E9CC0C}"/>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defTabSz="914400">
              <a:spcAft>
                <a:spcPts val="600"/>
              </a:spcAft>
              <a:defRPr/>
            </a:pPr>
            <a:fld id="{DB5FD40B-851E-49DD-B071-B2FF739603B5}" type="slidenum">
              <a:rPr lang="en-US">
                <a:solidFill>
                  <a:schemeClr val="tx1"/>
                </a:solidFill>
                <a:latin typeface="Calibri" panose="020F0502020204030204"/>
              </a:rPr>
              <a:pPr defTabSz="914400">
                <a:spcAft>
                  <a:spcPts val="600"/>
                </a:spcAft>
                <a:defRPr/>
              </a:pPr>
              <a:t>9</a:t>
            </a:fld>
            <a:endParaRPr lang="en-US">
              <a:solidFill>
                <a:schemeClr val="tx1"/>
              </a:solidFill>
              <a:latin typeface="Calibri" panose="020F0502020204030204"/>
            </a:endParaRPr>
          </a:p>
        </p:txBody>
      </p:sp>
      <p:sp>
        <p:nvSpPr>
          <p:cNvPr id="14" name="object 2">
            <a:extLst>
              <a:ext uri="{FF2B5EF4-FFF2-40B4-BE49-F238E27FC236}">
                <a16:creationId xmlns:a16="http://schemas.microsoft.com/office/drawing/2014/main" id="{7C3B75F0-C489-C4C4-7FD9-6497FC419B9D}"/>
              </a:ext>
            </a:extLst>
          </p:cNvPr>
          <p:cNvSpPr txBox="1">
            <a:spLocks/>
          </p:cNvSpPr>
          <p:nvPr/>
        </p:nvSpPr>
        <p:spPr>
          <a:xfrm>
            <a:off x="272240" y="226843"/>
            <a:ext cx="5931709" cy="698500"/>
          </a:xfrm>
          <a:custGeom>
            <a:avLst/>
            <a:gdLst/>
            <a:ahLst/>
            <a:cxnLst/>
            <a:rect l="l" t="t" r="r" b="b"/>
            <a:pathLst>
              <a:path w="9067800" h="732155">
                <a:moveTo>
                  <a:pt x="9067800" y="0"/>
                </a:moveTo>
                <a:lnTo>
                  <a:pt x="0" y="0"/>
                </a:lnTo>
                <a:lnTo>
                  <a:pt x="0" y="731837"/>
                </a:lnTo>
                <a:lnTo>
                  <a:pt x="9067800" y="731837"/>
                </a:lnTo>
                <a:lnTo>
                  <a:pt x="9067800" y="0"/>
                </a:lnTo>
                <a:close/>
              </a:path>
            </a:pathLst>
          </a:custGeom>
          <a:solidFill>
            <a:srgbClr val="001F5F"/>
          </a:solidFill>
        </p:spPr>
        <p:txBody>
          <a:bodyPr vert="horz" wrap="square"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58368">
              <a:spcAft>
                <a:spcPts val="600"/>
              </a:spcAft>
            </a:pPr>
            <a:r>
              <a:rPr lang="en-US" sz="4400" b="1" dirty="0">
                <a:solidFill>
                  <a:schemeClr val="bg1"/>
                </a:solidFill>
              </a:rPr>
              <a:t>Theoretical Set Up</a:t>
            </a:r>
            <a:endParaRPr lang="en-GB" sz="4400" b="1" dirty="0">
              <a:solidFill>
                <a:schemeClr val="bg1"/>
              </a:solidFill>
            </a:endParaRPr>
          </a:p>
        </p:txBody>
      </p:sp>
      <p:sp>
        <p:nvSpPr>
          <p:cNvPr id="3" name="TextBox 2">
            <a:extLst>
              <a:ext uri="{FF2B5EF4-FFF2-40B4-BE49-F238E27FC236}">
                <a16:creationId xmlns:a16="http://schemas.microsoft.com/office/drawing/2014/main" id="{1B7D42A3-C630-7FDA-B2FE-23223CBC2508}"/>
              </a:ext>
            </a:extLst>
          </p:cNvPr>
          <p:cNvSpPr txBox="1"/>
          <p:nvPr/>
        </p:nvSpPr>
        <p:spPr>
          <a:xfrm>
            <a:off x="-31750" y="1152186"/>
            <a:ext cx="12160250" cy="129586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b="1" dirty="0"/>
              <a:t>Lagrangian</a:t>
            </a:r>
            <a:r>
              <a:rPr lang="en-GB" dirty="0"/>
              <a:t> of a system of classical coupled harmonic oscillators is given by, </a:t>
            </a:r>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b="1" u="sng" dirty="0"/>
          </a:p>
        </p:txBody>
      </p:sp>
      <p:pic>
        <p:nvPicPr>
          <p:cNvPr id="5" name="Picture 4">
            <a:extLst>
              <a:ext uri="{FF2B5EF4-FFF2-40B4-BE49-F238E27FC236}">
                <a16:creationId xmlns:a16="http://schemas.microsoft.com/office/drawing/2014/main" id="{B8D5B87A-567F-3606-6CDD-3058DF7A7EE3}"/>
              </a:ext>
            </a:extLst>
          </p:cNvPr>
          <p:cNvPicPr>
            <a:picLocks noChangeAspect="1"/>
          </p:cNvPicPr>
          <p:nvPr/>
        </p:nvPicPr>
        <p:blipFill>
          <a:blip r:embed="rId2"/>
          <a:stretch>
            <a:fillRect/>
          </a:stretch>
        </p:blipFill>
        <p:spPr>
          <a:xfrm>
            <a:off x="4127488" y="1788561"/>
            <a:ext cx="2533669" cy="676280"/>
          </a:xfrm>
          <a:prstGeom prst="rect">
            <a:avLst/>
          </a:prstGeom>
        </p:spPr>
      </p:pic>
      <p:sp>
        <p:nvSpPr>
          <p:cNvPr id="8" name="TextBox 7">
            <a:extLst>
              <a:ext uri="{FF2B5EF4-FFF2-40B4-BE49-F238E27FC236}">
                <a16:creationId xmlns:a16="http://schemas.microsoft.com/office/drawing/2014/main" id="{7BDC77D7-E203-6299-1292-974F05895480}"/>
              </a:ext>
            </a:extLst>
          </p:cNvPr>
          <p:cNvSpPr txBox="1"/>
          <p:nvPr/>
        </p:nvSpPr>
        <p:spPr>
          <a:xfrm>
            <a:off x="0" y="2285999"/>
            <a:ext cx="6302374" cy="944489"/>
          </a:xfrm>
          <a:prstGeom prst="rect">
            <a:avLst/>
          </a:prstGeom>
          <a:noFill/>
        </p:spPr>
        <p:txBody>
          <a:bodyPr wrap="square">
            <a:spAutoFit/>
          </a:bodyPr>
          <a:lstStyle/>
          <a:p>
            <a:pPr marL="286385" indent="-228600">
              <a:lnSpc>
                <a:spcPct val="150000"/>
              </a:lnSpc>
              <a:spcBef>
                <a:spcPts val="480"/>
              </a:spcBef>
              <a:buClr>
                <a:srgbClr val="001F5F"/>
              </a:buClr>
              <a:buSzPct val="84615"/>
              <a:buFont typeface="Arial" panose="020B0604020202020204" pitchFamily="34" charset="0"/>
              <a:buChar char="•"/>
              <a:tabLst>
                <a:tab pos="287020" algn="l"/>
              </a:tabLst>
            </a:pPr>
            <a:r>
              <a:rPr lang="en-GB" dirty="0"/>
              <a:t>the diagonalized </a:t>
            </a:r>
            <a:r>
              <a:rPr lang="en-GB" b="1" dirty="0"/>
              <a:t>Hamiltonian</a:t>
            </a:r>
            <a:r>
              <a:rPr lang="en-GB" dirty="0"/>
              <a:t> reads,</a:t>
            </a:r>
          </a:p>
          <a:p>
            <a:pPr marL="57785">
              <a:lnSpc>
                <a:spcPct val="150000"/>
              </a:lnSpc>
              <a:spcBef>
                <a:spcPts val="480"/>
              </a:spcBef>
              <a:buClr>
                <a:srgbClr val="001F5F"/>
              </a:buClr>
              <a:buSzPct val="84615"/>
              <a:tabLst>
                <a:tab pos="287020" algn="l"/>
              </a:tabLst>
            </a:pPr>
            <a:endParaRPr lang="en-US" b="1" i="0" u="sng" dirty="0">
              <a:effectLst/>
            </a:endParaRPr>
          </a:p>
        </p:txBody>
      </p:sp>
      <p:pic>
        <p:nvPicPr>
          <p:cNvPr id="12" name="Picture 11">
            <a:extLst>
              <a:ext uri="{FF2B5EF4-FFF2-40B4-BE49-F238E27FC236}">
                <a16:creationId xmlns:a16="http://schemas.microsoft.com/office/drawing/2014/main" id="{D7E48AA3-C274-678A-A0AE-D30A68573D37}"/>
              </a:ext>
            </a:extLst>
          </p:cNvPr>
          <p:cNvPicPr>
            <a:picLocks noChangeAspect="1"/>
          </p:cNvPicPr>
          <p:nvPr/>
        </p:nvPicPr>
        <p:blipFill>
          <a:blip r:embed="rId3"/>
          <a:stretch>
            <a:fillRect/>
          </a:stretch>
        </p:blipFill>
        <p:spPr>
          <a:xfrm>
            <a:off x="4048109" y="2908092"/>
            <a:ext cx="4400582" cy="695330"/>
          </a:xfrm>
          <a:prstGeom prst="rect">
            <a:avLst/>
          </a:prstGeom>
        </p:spPr>
      </p:pic>
      <p:sp>
        <p:nvSpPr>
          <p:cNvPr id="17" name="TextBox 16">
            <a:extLst>
              <a:ext uri="{FF2B5EF4-FFF2-40B4-BE49-F238E27FC236}">
                <a16:creationId xmlns:a16="http://schemas.microsoft.com/office/drawing/2014/main" id="{15B7A9F7-6345-CDA6-E891-D4B783A8B649}"/>
              </a:ext>
            </a:extLst>
          </p:cNvPr>
          <p:cNvSpPr txBox="1"/>
          <p:nvPr/>
        </p:nvSpPr>
        <p:spPr>
          <a:xfrm>
            <a:off x="0" y="3589903"/>
            <a:ext cx="6302374" cy="464871"/>
          </a:xfrm>
          <a:prstGeom prst="rect">
            <a:avLst/>
          </a:prstGeom>
          <a:noFill/>
        </p:spPr>
        <p:txBody>
          <a:bodyPr wrap="square">
            <a:spAutoFit/>
          </a:bodyPr>
          <a:lstStyle/>
          <a:p>
            <a:pPr marL="286385" indent="-228600">
              <a:lnSpc>
                <a:spcPct val="150000"/>
              </a:lnSpc>
              <a:spcBef>
                <a:spcPts val="480"/>
              </a:spcBef>
              <a:buClr>
                <a:srgbClr val="001F5F"/>
              </a:buClr>
              <a:buSzPct val="84615"/>
              <a:buFont typeface="Arial" panose="020B0604020202020204" pitchFamily="34" charset="0"/>
              <a:buChar char="•"/>
              <a:tabLst>
                <a:tab pos="287020" algn="l"/>
              </a:tabLst>
            </a:pPr>
            <a:r>
              <a:rPr lang="en-US" b="1" i="0" dirty="0">
                <a:effectLst/>
              </a:rPr>
              <a:t>Ground State </a:t>
            </a:r>
            <a:r>
              <a:rPr lang="en-US" i="0" dirty="0">
                <a:effectLst/>
              </a:rPr>
              <a:t>of the system is,</a:t>
            </a:r>
            <a:r>
              <a:rPr lang="en-US" b="1" i="0" u="sng" dirty="0">
                <a:effectLst/>
              </a:rPr>
              <a:t> </a:t>
            </a:r>
          </a:p>
        </p:txBody>
      </p:sp>
      <p:pic>
        <p:nvPicPr>
          <p:cNvPr id="19" name="Picture 18">
            <a:extLst>
              <a:ext uri="{FF2B5EF4-FFF2-40B4-BE49-F238E27FC236}">
                <a16:creationId xmlns:a16="http://schemas.microsoft.com/office/drawing/2014/main" id="{2F1C4E42-6059-A854-D060-717231E43E78}"/>
              </a:ext>
            </a:extLst>
          </p:cNvPr>
          <p:cNvPicPr>
            <a:picLocks noChangeAspect="1"/>
          </p:cNvPicPr>
          <p:nvPr/>
        </p:nvPicPr>
        <p:blipFill>
          <a:blip r:embed="rId4"/>
          <a:stretch>
            <a:fillRect/>
          </a:stretch>
        </p:blipFill>
        <p:spPr>
          <a:xfrm>
            <a:off x="3975088" y="4189369"/>
            <a:ext cx="3086123" cy="619130"/>
          </a:xfrm>
          <a:prstGeom prst="rect">
            <a:avLst/>
          </a:prstGeom>
        </p:spPr>
      </p:pic>
      <p:sp>
        <p:nvSpPr>
          <p:cNvPr id="23" name="TextBox 22">
            <a:extLst>
              <a:ext uri="{FF2B5EF4-FFF2-40B4-BE49-F238E27FC236}">
                <a16:creationId xmlns:a16="http://schemas.microsoft.com/office/drawing/2014/main" id="{0EFE67F4-5712-94F2-1F28-92AA0B045A84}"/>
              </a:ext>
            </a:extLst>
          </p:cNvPr>
          <p:cNvSpPr txBox="1"/>
          <p:nvPr/>
        </p:nvSpPr>
        <p:spPr>
          <a:xfrm>
            <a:off x="86907" y="4889877"/>
            <a:ext cx="6302374" cy="464871"/>
          </a:xfrm>
          <a:prstGeom prst="rect">
            <a:avLst/>
          </a:prstGeom>
          <a:noFill/>
        </p:spPr>
        <p:txBody>
          <a:bodyPr wrap="square">
            <a:spAutoFit/>
          </a:bodyPr>
          <a:lstStyle/>
          <a:p>
            <a:pPr marL="286385" indent="-228600">
              <a:lnSpc>
                <a:spcPct val="150000"/>
              </a:lnSpc>
              <a:spcBef>
                <a:spcPts val="480"/>
              </a:spcBef>
              <a:buClr>
                <a:srgbClr val="001F5F"/>
              </a:buClr>
              <a:buSzPct val="84615"/>
              <a:buFont typeface="Arial" panose="020B0604020202020204" pitchFamily="34" charset="0"/>
              <a:buChar char="•"/>
              <a:tabLst>
                <a:tab pos="287020" algn="l"/>
              </a:tabLst>
            </a:pPr>
            <a:r>
              <a:rPr lang="en-US" b="1" i="0" dirty="0">
                <a:effectLst/>
              </a:rPr>
              <a:t>Ground State </a:t>
            </a:r>
            <a:r>
              <a:rPr lang="en-US" i="0" dirty="0">
                <a:effectLst/>
              </a:rPr>
              <a:t>density matrix is given by </a:t>
            </a:r>
          </a:p>
        </p:txBody>
      </p:sp>
      <p:pic>
        <p:nvPicPr>
          <p:cNvPr id="25" name="Picture 24">
            <a:extLst>
              <a:ext uri="{FF2B5EF4-FFF2-40B4-BE49-F238E27FC236}">
                <a16:creationId xmlns:a16="http://schemas.microsoft.com/office/drawing/2014/main" id="{45BBA96A-64D4-BBF2-8150-6849FEBBB8E7}"/>
              </a:ext>
            </a:extLst>
          </p:cNvPr>
          <p:cNvPicPr>
            <a:picLocks noChangeAspect="1"/>
          </p:cNvPicPr>
          <p:nvPr/>
        </p:nvPicPr>
        <p:blipFill>
          <a:blip r:embed="rId5"/>
          <a:stretch>
            <a:fillRect/>
          </a:stretch>
        </p:blipFill>
        <p:spPr>
          <a:xfrm>
            <a:off x="3897298" y="5531521"/>
            <a:ext cx="3800503" cy="666755"/>
          </a:xfrm>
          <a:prstGeom prst="rect">
            <a:avLst/>
          </a:prstGeom>
        </p:spPr>
      </p:pic>
    </p:spTree>
    <p:extLst>
      <p:ext uri="{BB962C8B-B14F-4D97-AF65-F5344CB8AC3E}">
        <p14:creationId xmlns:p14="http://schemas.microsoft.com/office/powerpoint/2010/main" val="511352314"/>
      </p:ext>
    </p:extLst>
  </p:cSld>
  <p:clrMapOvr>
    <a:masterClrMapping/>
  </p:clrMapOvr>
  <p:transition spd="slow">
    <p:wipe/>
  </p:transition>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35BDDEE-0E1E-4BA8-8B31-20EFB9D2F06E}">
  <we:reference id="wa200005107" version="1.1.0.0" store="en-GB" storeType="OMEX"/>
  <we:alternateReferences>
    <we:reference id="WA200005107" version="1.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Gallery</Template>
  <TotalTime>0</TotalTime>
  <Words>1667</Words>
  <Application>Microsoft Office PowerPoint</Application>
  <PresentationFormat>Widescreen</PresentationFormat>
  <Paragraphs>205</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Segoe UI Symbol</vt:lpstr>
      <vt:lpstr>Office 2013 - 2022 Theme</vt:lpstr>
      <vt:lpstr>Entanglement Entropy in Quantum Black Holes</vt:lpstr>
      <vt:lpstr>                   </vt:lpstr>
      <vt:lpstr>1. Construction of the Universe</vt:lpstr>
      <vt:lpstr>PowerPoint Presentation</vt:lpstr>
      <vt:lpstr>PowerPoint Presentation</vt:lpstr>
      <vt:lpstr>PowerPoint Presentation</vt:lpstr>
      <vt:lpstr>PowerPoint Presentation</vt:lpstr>
      <vt:lpstr>PowerPoint Presentation</vt:lpstr>
      <vt:lpstr>PowerPoint Presentation</vt:lpstr>
      <vt:lpstr>Cosmic Ray spectra</vt:lpstr>
      <vt:lpstr>PowerPoint Presentation</vt:lpstr>
      <vt:lpstr>          Quantum Corrected BH </vt:lpstr>
      <vt:lpstr>PowerPoint Presentation</vt:lpstr>
      <vt:lpstr>PowerPoint Presentation</vt:lpstr>
      <vt:lpstr>      Corrected-Hayward</vt:lpstr>
      <vt:lpstr>PowerPoint Presentation</vt:lpstr>
      <vt:lpstr>PowerPoint Presentation</vt:lpstr>
      <vt:lpstr>PowerPoint Presentation</vt:lpstr>
      <vt:lpstr>PowerPoint Presentation</vt:lpstr>
      <vt:lpstr>Bibliography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AGN with non thermal emission and gamma ray and neutrino observations</dc:title>
  <dc:creator>Lisa Nikolić</dc:creator>
  <cp:lastModifiedBy>(FA21-RPH-023) MUHAMMAD AWAIS</cp:lastModifiedBy>
  <cp:revision>60</cp:revision>
  <dcterms:created xsi:type="dcterms:W3CDTF">2023-10-23T10:24:15Z</dcterms:created>
  <dcterms:modified xsi:type="dcterms:W3CDTF">2024-10-13T20:20:55Z</dcterms:modified>
</cp:coreProperties>
</file>